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7" r:id="rId3"/>
    <p:sldId id="273" r:id="rId4"/>
    <p:sldId id="274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3722"/>
    <a:srgbClr val="F67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10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spPr>
            <a:solidFill>
              <a:srgbClr val="FA372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Lapas1!$B$2:$B$4</c:f>
              <c:numCache>
                <c:formatCode>0%</c:formatCode>
                <c:ptCount val="3"/>
                <c:pt idx="0">
                  <c:v>0</c:v>
                </c:pt>
                <c:pt idx="1">
                  <c:v>0.01</c:v>
                </c:pt>
                <c:pt idx="2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F9-43BA-A490-3A95658ABC10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Lapas1!$C$2:$C$4</c:f>
              <c:numCache>
                <c:formatCode>0%</c:formatCode>
                <c:ptCount val="3"/>
                <c:pt idx="0">
                  <c:v>0</c:v>
                </c:pt>
                <c:pt idx="1">
                  <c:v>0.05</c:v>
                </c:pt>
                <c:pt idx="2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F9-43BA-A490-3A95658ABC10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157121069730576E-2"/>
                      <c:h val="5.551075697080956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6EF2-4E0B-8E4B-671BCC3B17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Lapas1!$D$2:$D$4</c:f>
              <c:numCache>
                <c:formatCode>0%</c:formatCode>
                <c:ptCount val="3"/>
                <c:pt idx="0">
                  <c:v>0.28000000000000003</c:v>
                </c:pt>
                <c:pt idx="1">
                  <c:v>0.45</c:v>
                </c:pt>
                <c:pt idx="2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F9-43BA-A490-3A95658ABC10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F9-43BA-A490-3A95658ABC10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DF9-43BA-A490-3A95658ABC10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DF9-43BA-A490-3A95658ABC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Lapas1!$E$2:$E$4</c:f>
              <c:numCache>
                <c:formatCode>0%</c:formatCode>
                <c:ptCount val="3"/>
                <c:pt idx="0">
                  <c:v>0.52</c:v>
                </c:pt>
                <c:pt idx="1">
                  <c:v>0.49</c:v>
                </c:pt>
                <c:pt idx="2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DF9-43BA-A490-3A95658ABC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58075839"/>
        <c:axId val="1658079167"/>
      </c:barChart>
      <c:catAx>
        <c:axId val="16580758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658079167"/>
        <c:crosses val="autoZero"/>
        <c:auto val="1"/>
        <c:lblAlgn val="ctr"/>
        <c:lblOffset val="100"/>
        <c:noMultiLvlLbl val="0"/>
      </c:catAx>
      <c:valAx>
        <c:axId val="16580791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580758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0167524308087926E-2"/>
          <c:y val="0.88521156121946187"/>
          <c:w val="0.92983244750371941"/>
          <c:h val="0.114788438780538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spPr>
            <a:solidFill>
              <a:srgbClr val="FA372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Lapas1!$B$2:$B$4</c:f>
              <c:numCache>
                <c:formatCode>0%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5B-4FD9-B552-FFDEA48BD00E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Lapas1!$C$2:$C$4</c:f>
              <c:numCache>
                <c:formatCode>0%</c:formatCode>
                <c:ptCount val="3"/>
                <c:pt idx="0">
                  <c:v>0.13</c:v>
                </c:pt>
                <c:pt idx="1">
                  <c:v>0.02</c:v>
                </c:pt>
                <c:pt idx="2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5B-4FD9-B552-FFDEA48BD00E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Lapas1!$D$2:$D$4</c:f>
              <c:numCache>
                <c:formatCode>0%</c:formatCode>
                <c:ptCount val="3"/>
                <c:pt idx="0">
                  <c:v>0.63</c:v>
                </c:pt>
                <c:pt idx="1">
                  <c:v>0.4</c:v>
                </c:pt>
                <c:pt idx="2">
                  <c:v>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15B-4FD9-B552-FFDEA48BD00E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15B-4FD9-B552-FFDEA48BD00E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15B-4FD9-B552-FFDEA48BD00E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15B-4FD9-B552-FFDEA48BD0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Lapas1!$E$2:$E$4</c:f>
              <c:numCache>
                <c:formatCode>0%</c:formatCode>
                <c:ptCount val="3"/>
                <c:pt idx="0">
                  <c:v>0.25</c:v>
                </c:pt>
                <c:pt idx="1">
                  <c:v>0.57999999999999996</c:v>
                </c:pt>
                <c:pt idx="2">
                  <c:v>0.56999999999999995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15B-4FD9-B552-FFDEA48BD0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58075839"/>
        <c:axId val="1658079167"/>
      </c:barChart>
      <c:catAx>
        <c:axId val="16580758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658079167"/>
        <c:crosses val="autoZero"/>
        <c:auto val="1"/>
        <c:lblAlgn val="ctr"/>
        <c:lblOffset val="100"/>
        <c:noMultiLvlLbl val="0"/>
      </c:catAx>
      <c:valAx>
        <c:axId val="16580791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580758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0167524308087926E-2"/>
          <c:y val="0.88521156121946187"/>
          <c:w val="0.92983244750371941"/>
          <c:h val="0.114788438780538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spPr>
            <a:solidFill>
              <a:srgbClr val="FA372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Lapas1!$B$2:$B$4</c:f>
              <c:numCache>
                <c:formatCode>0%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BD-4D57-A3C2-702FC9129CCF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Lapas1!$C$2:$C$4</c:f>
              <c:numCache>
                <c:formatCode>0%</c:formatCode>
                <c:ptCount val="3"/>
                <c:pt idx="0">
                  <c:v>0.17</c:v>
                </c:pt>
                <c:pt idx="1">
                  <c:v>0.04</c:v>
                </c:pt>
                <c:pt idx="2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BD-4D57-A3C2-702FC9129CCF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Lapas1!$D$2:$D$4</c:f>
              <c:numCache>
                <c:formatCode>0%</c:formatCode>
                <c:ptCount val="3"/>
                <c:pt idx="0">
                  <c:v>0.67</c:v>
                </c:pt>
                <c:pt idx="1">
                  <c:v>0.47</c:v>
                </c:pt>
                <c:pt idx="2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BD-4D57-A3C2-702FC9129CCF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FBD-4D57-A3C2-702FC9129CCF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FBD-4D57-A3C2-702FC9129CCF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FBD-4D57-A3C2-702FC9129C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Lapas1!$E$2:$E$4</c:f>
              <c:numCache>
                <c:formatCode>0%</c:formatCode>
                <c:ptCount val="3"/>
                <c:pt idx="0">
                  <c:v>0.17</c:v>
                </c:pt>
                <c:pt idx="1">
                  <c:v>0.49</c:v>
                </c:pt>
                <c:pt idx="2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FBD-4D57-A3C2-702FC9129C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58075839"/>
        <c:axId val="1658079167"/>
      </c:barChart>
      <c:catAx>
        <c:axId val="16580758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658079167"/>
        <c:crosses val="autoZero"/>
        <c:auto val="1"/>
        <c:lblAlgn val="ctr"/>
        <c:lblOffset val="100"/>
        <c:noMultiLvlLbl val="0"/>
      </c:catAx>
      <c:valAx>
        <c:axId val="16580791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580758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0167524308087926E-2"/>
          <c:y val="0.88521156121946187"/>
          <c:w val="0.92983244750371941"/>
          <c:h val="0.114788438780538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spPr>
            <a:solidFill>
              <a:srgbClr val="FA372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Lapas1!$B$2:$B$4</c:f>
              <c:numCache>
                <c:formatCode>0%</c:formatCode>
                <c:ptCount val="3"/>
                <c:pt idx="0">
                  <c:v>0.02</c:v>
                </c:pt>
                <c:pt idx="1">
                  <c:v>0.01</c:v>
                </c:pt>
                <c:pt idx="2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07-427B-B28E-AE628E0713A7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Lapas1!$C$2:$C$4</c:f>
              <c:numCache>
                <c:formatCode>0%</c:formatCode>
                <c:ptCount val="3"/>
                <c:pt idx="0">
                  <c:v>0.23</c:v>
                </c:pt>
                <c:pt idx="1">
                  <c:v>0.12</c:v>
                </c:pt>
                <c:pt idx="2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07-427B-B28E-AE628E0713A7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Lapas1!$D$2:$D$4</c:f>
              <c:numCache>
                <c:formatCode>0%</c:formatCode>
                <c:ptCount val="3"/>
                <c:pt idx="0">
                  <c:v>0.65</c:v>
                </c:pt>
                <c:pt idx="1">
                  <c:v>0.41</c:v>
                </c:pt>
                <c:pt idx="2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07-427B-B28E-AE628E0713A7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B07-427B-B28E-AE628E0713A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B07-427B-B28E-AE628E0713A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B07-427B-B28E-AE628E0713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Lapas1!$E$2:$E$4</c:f>
              <c:numCache>
                <c:formatCode>0%</c:formatCode>
                <c:ptCount val="3"/>
                <c:pt idx="0">
                  <c:v>0.1</c:v>
                </c:pt>
                <c:pt idx="1">
                  <c:v>0.46</c:v>
                </c:pt>
                <c:pt idx="2">
                  <c:v>0.42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B07-427B-B28E-AE628E0713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58075839"/>
        <c:axId val="1658079167"/>
      </c:barChart>
      <c:catAx>
        <c:axId val="16580758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658079167"/>
        <c:crosses val="autoZero"/>
        <c:auto val="1"/>
        <c:lblAlgn val="ctr"/>
        <c:lblOffset val="100"/>
        <c:noMultiLvlLbl val="0"/>
      </c:catAx>
      <c:valAx>
        <c:axId val="16580791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580758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0167524308087926E-2"/>
          <c:y val="0.88521156121946187"/>
          <c:w val="0.92983244750371941"/>
          <c:h val="0.114788438780538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spPr>
            <a:solidFill>
              <a:srgbClr val="FA372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Lapas1!$B$2:$B$4</c:f>
              <c:numCache>
                <c:formatCode>0%</c:formatCode>
                <c:ptCount val="3"/>
                <c:pt idx="0">
                  <c:v>0.02</c:v>
                </c:pt>
                <c:pt idx="1">
                  <c:v>0.03</c:v>
                </c:pt>
                <c:pt idx="2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DE-40EA-A50A-559517F37BC7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Lapas1!$C$2:$C$4</c:f>
              <c:numCache>
                <c:formatCode>0%</c:formatCode>
                <c:ptCount val="3"/>
                <c:pt idx="0">
                  <c:v>0.4</c:v>
                </c:pt>
                <c:pt idx="1">
                  <c:v>0.21</c:v>
                </c:pt>
                <c:pt idx="2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DE-40EA-A50A-559517F37BC7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Lapas1!$D$2:$D$4</c:f>
              <c:numCache>
                <c:formatCode>0%</c:formatCode>
                <c:ptCount val="3"/>
                <c:pt idx="0">
                  <c:v>0.49</c:v>
                </c:pt>
                <c:pt idx="1">
                  <c:v>0.51</c:v>
                </c:pt>
                <c:pt idx="2">
                  <c:v>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DE-40EA-A50A-559517F37BC7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3DE-40EA-A50A-559517F37BC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3DE-40EA-A50A-559517F37BC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3DE-40EA-A50A-559517F37B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Lapas1!$E$2:$E$4</c:f>
              <c:numCache>
                <c:formatCode>0%</c:formatCode>
                <c:ptCount val="3"/>
                <c:pt idx="0">
                  <c:v>0.09</c:v>
                </c:pt>
                <c:pt idx="1">
                  <c:v>0.27</c:v>
                </c:pt>
                <c:pt idx="2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3DE-40EA-A50A-559517F37B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58075839"/>
        <c:axId val="1658079167"/>
      </c:barChart>
      <c:catAx>
        <c:axId val="16580758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658079167"/>
        <c:crosses val="autoZero"/>
        <c:auto val="1"/>
        <c:lblAlgn val="ctr"/>
        <c:lblOffset val="100"/>
        <c:noMultiLvlLbl val="0"/>
      </c:catAx>
      <c:valAx>
        <c:axId val="16580791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580758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0167524308087926E-2"/>
          <c:y val="0.88521156121946187"/>
          <c:w val="0.92983244750371941"/>
          <c:h val="0.114788438780538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spPr>
            <a:solidFill>
              <a:srgbClr val="FA372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Lapas1!$B$2:$B$4</c:f>
              <c:numCache>
                <c:formatCode>0%</c:formatCode>
                <c:ptCount val="3"/>
                <c:pt idx="0">
                  <c:v>0.02</c:v>
                </c:pt>
                <c:pt idx="1">
                  <c:v>0.02</c:v>
                </c:pt>
                <c:pt idx="2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E5-4094-8F30-0896E11E7F63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Lapas1!$C$2:$C$4</c:f>
              <c:numCache>
                <c:formatCode>0%</c:formatCode>
                <c:ptCount val="3"/>
                <c:pt idx="0">
                  <c:v>0.35</c:v>
                </c:pt>
                <c:pt idx="1">
                  <c:v>0.18</c:v>
                </c:pt>
                <c:pt idx="2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E5-4094-8F30-0896E11E7F63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Lapas1!$D$2:$D$4</c:f>
              <c:numCache>
                <c:formatCode>0%</c:formatCode>
                <c:ptCount val="3"/>
                <c:pt idx="0">
                  <c:v>0.54</c:v>
                </c:pt>
                <c:pt idx="1">
                  <c:v>0.5</c:v>
                </c:pt>
                <c:pt idx="2">
                  <c:v>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E5-4094-8F30-0896E11E7F63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DE5-4094-8F30-0896E11E7F63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DE5-4094-8F30-0896E11E7F63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DE5-4094-8F30-0896E11E7F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Lapas1!$E$2:$E$4</c:f>
              <c:numCache>
                <c:formatCode>0%</c:formatCode>
                <c:ptCount val="3"/>
                <c:pt idx="0">
                  <c:v>0.08</c:v>
                </c:pt>
                <c:pt idx="1">
                  <c:v>0.3</c:v>
                </c:pt>
                <c:pt idx="2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DE5-4094-8F30-0896E11E7F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58075839"/>
        <c:axId val="1658079167"/>
      </c:barChart>
      <c:catAx>
        <c:axId val="16580758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658079167"/>
        <c:crosses val="autoZero"/>
        <c:auto val="1"/>
        <c:lblAlgn val="ctr"/>
        <c:lblOffset val="100"/>
        <c:noMultiLvlLbl val="0"/>
      </c:catAx>
      <c:valAx>
        <c:axId val="16580791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580758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0167524308087926E-2"/>
          <c:y val="0.88521156121946187"/>
          <c:w val="0.92983244750371941"/>
          <c:h val="0.114788438780538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902426703320191"/>
          <c:y val="3.0897536955400502E-2"/>
          <c:w val="0.85212179272947375"/>
          <c:h val="0.793182459576644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spPr>
            <a:solidFill>
              <a:srgbClr val="FA372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Lapas1!$A$3:$A$4</c:f>
              <c:strCache>
                <c:ptCount val="2"/>
                <c:pt idx="0">
                  <c:v>Tėvai</c:v>
                </c:pt>
                <c:pt idx="1">
                  <c:v>Mokiniai</c:v>
                </c:pt>
              </c:strCache>
            </c:strRef>
          </c:cat>
          <c:val>
            <c:numRef>
              <c:f>Lapas1!$B$3:$B$4</c:f>
              <c:numCache>
                <c:formatCode>0%</c:formatCode>
                <c:ptCount val="2"/>
                <c:pt idx="0">
                  <c:v>0.03</c:v>
                </c:pt>
                <c:pt idx="1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DE-4847-8EBA-64FEFD5CC46D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Lapas1!$A$3:$A$4</c:f>
              <c:strCache>
                <c:ptCount val="2"/>
                <c:pt idx="0">
                  <c:v>Tėvai</c:v>
                </c:pt>
                <c:pt idx="1">
                  <c:v>Mokiniai</c:v>
                </c:pt>
              </c:strCache>
            </c:strRef>
          </c:cat>
          <c:val>
            <c:numRef>
              <c:f>Lapas1!$C$3:$C$4</c:f>
              <c:numCache>
                <c:formatCode>0%</c:formatCode>
                <c:ptCount val="2"/>
                <c:pt idx="0">
                  <c:v>0.19</c:v>
                </c:pt>
                <c:pt idx="1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DE-4847-8EBA-64FEFD5CC46D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Lapas1!$A$3:$A$4</c:f>
              <c:strCache>
                <c:ptCount val="2"/>
                <c:pt idx="0">
                  <c:v>Tėvai</c:v>
                </c:pt>
                <c:pt idx="1">
                  <c:v>Mokiniai</c:v>
                </c:pt>
              </c:strCache>
            </c:strRef>
          </c:cat>
          <c:val>
            <c:numRef>
              <c:f>Lapas1!$D$3:$D$4</c:f>
              <c:numCache>
                <c:formatCode>0%</c:formatCode>
                <c:ptCount val="2"/>
                <c:pt idx="0">
                  <c:v>0.51</c:v>
                </c:pt>
                <c:pt idx="1">
                  <c:v>0.51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DE-4847-8EBA-64FEFD5CC46D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6DE-4847-8EBA-64FEFD5CC46D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6DE-4847-8EBA-64FEFD5CC4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Lapas1!$A$3:$A$4</c:f>
              <c:strCache>
                <c:ptCount val="2"/>
                <c:pt idx="0">
                  <c:v>Tėvai</c:v>
                </c:pt>
                <c:pt idx="1">
                  <c:v>Mokiniai</c:v>
                </c:pt>
              </c:strCache>
            </c:strRef>
          </c:cat>
          <c:val>
            <c:numRef>
              <c:f>Lapas1!$E$3:$E$4</c:f>
              <c:numCache>
                <c:formatCode>0%</c:formatCode>
                <c:ptCount val="2"/>
                <c:pt idx="0">
                  <c:v>0.27</c:v>
                </c:pt>
                <c:pt idx="1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6DE-4847-8EBA-64FEFD5CC4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58075839"/>
        <c:axId val="1658079167"/>
      </c:barChart>
      <c:catAx>
        <c:axId val="16580758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658079167"/>
        <c:crosses val="autoZero"/>
        <c:auto val="1"/>
        <c:lblAlgn val="ctr"/>
        <c:lblOffset val="100"/>
        <c:noMultiLvlLbl val="0"/>
      </c:catAx>
      <c:valAx>
        <c:axId val="16580791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580758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0167524308087926E-2"/>
          <c:y val="0.88521156121946187"/>
          <c:w val="0.92983244750371941"/>
          <c:h val="0.114788438780538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spPr>
            <a:solidFill>
              <a:srgbClr val="FA372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Lapas1!$B$2:$B$4</c:f>
              <c:numCache>
                <c:formatCode>0%</c:formatCode>
                <c:ptCount val="3"/>
                <c:pt idx="0">
                  <c:v>0</c:v>
                </c:pt>
                <c:pt idx="1">
                  <c:v>0.02</c:v>
                </c:pt>
                <c:pt idx="2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E8-405D-A924-6EE061278AAA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6856191975681942E-3"/>
                  <c:y val="2.961226815284500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58C-420D-802E-6240C9307C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Lapas1!$C$2:$C$4</c:f>
              <c:numCache>
                <c:formatCode>0%</c:formatCode>
                <c:ptCount val="3"/>
                <c:pt idx="0">
                  <c:v>0.09</c:v>
                </c:pt>
                <c:pt idx="1">
                  <c:v>0.09</c:v>
                </c:pt>
                <c:pt idx="2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E8-405D-A924-6EE061278AAA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Lapas1!$D$2:$D$4</c:f>
              <c:numCache>
                <c:formatCode>0%</c:formatCode>
                <c:ptCount val="3"/>
                <c:pt idx="0">
                  <c:v>0.6</c:v>
                </c:pt>
                <c:pt idx="1">
                  <c:v>0.51</c:v>
                </c:pt>
                <c:pt idx="2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E8-405D-A924-6EE061278AAA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BE8-405D-A924-6EE061278AAA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BE8-405D-A924-6EE061278AAA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BE8-405D-A924-6EE061278A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Lapas1!$E$2:$E$4</c:f>
              <c:numCache>
                <c:formatCode>0%</c:formatCode>
                <c:ptCount val="3"/>
                <c:pt idx="0">
                  <c:v>0.32</c:v>
                </c:pt>
                <c:pt idx="1">
                  <c:v>0.38</c:v>
                </c:pt>
                <c:pt idx="2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BE8-405D-A924-6EE061278A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58075839"/>
        <c:axId val="1658079167"/>
      </c:barChart>
      <c:catAx>
        <c:axId val="16580758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658079167"/>
        <c:crosses val="autoZero"/>
        <c:auto val="1"/>
        <c:lblAlgn val="ctr"/>
        <c:lblOffset val="100"/>
        <c:noMultiLvlLbl val="0"/>
      </c:catAx>
      <c:valAx>
        <c:axId val="16580791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580758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0167524308087926E-2"/>
          <c:y val="0.88521156121946187"/>
          <c:w val="0.92983244750371941"/>
          <c:h val="0.114788438780538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spPr>
            <a:solidFill>
              <a:srgbClr val="FA372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Lapas1!$B$2:$B$4</c:f>
              <c:numCache>
                <c:formatCode>0%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88-4A81-B913-10D59308B36B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Lapas1!$C$2:$C$4</c:f>
              <c:numCache>
                <c:formatCode>0%</c:formatCode>
                <c:ptCount val="3"/>
                <c:pt idx="0">
                  <c:v>0.13</c:v>
                </c:pt>
                <c:pt idx="1">
                  <c:v>0.19</c:v>
                </c:pt>
                <c:pt idx="2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88-4A81-B913-10D59308B36B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Lapas1!$D$2:$D$4</c:f>
              <c:numCache>
                <c:formatCode>0%</c:formatCode>
                <c:ptCount val="3"/>
                <c:pt idx="0">
                  <c:v>0.6</c:v>
                </c:pt>
                <c:pt idx="1">
                  <c:v>0.45</c:v>
                </c:pt>
                <c:pt idx="2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88-4A81-B913-10D59308B36B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D88-4A81-B913-10D59308B36B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D88-4A81-B913-10D59308B36B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D88-4A81-B913-10D59308B3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Lapas1!$E$2:$E$4</c:f>
              <c:numCache>
                <c:formatCode>0%</c:formatCode>
                <c:ptCount val="3"/>
                <c:pt idx="0">
                  <c:v>0.25</c:v>
                </c:pt>
                <c:pt idx="1">
                  <c:v>0.35</c:v>
                </c:pt>
                <c:pt idx="2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D88-4A81-B913-10D59308B3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58075839"/>
        <c:axId val="1658079167"/>
      </c:barChart>
      <c:catAx>
        <c:axId val="16580758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658079167"/>
        <c:crosses val="autoZero"/>
        <c:auto val="1"/>
        <c:lblAlgn val="ctr"/>
        <c:lblOffset val="100"/>
        <c:noMultiLvlLbl val="0"/>
      </c:catAx>
      <c:valAx>
        <c:axId val="16580791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580758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0167524308087926E-2"/>
          <c:y val="0.88521156121946187"/>
          <c:w val="0.92983244750371941"/>
          <c:h val="0.114788438780538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spPr>
            <a:solidFill>
              <a:srgbClr val="FA372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Lapas1!$B$2:$B$4</c:f>
              <c:numCache>
                <c:formatCode>0%</c:formatCode>
                <c:ptCount val="3"/>
                <c:pt idx="0">
                  <c:v>0.04</c:v>
                </c:pt>
                <c:pt idx="1">
                  <c:v>0.04</c:v>
                </c:pt>
                <c:pt idx="2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1F-433F-91B9-7177434B9541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Lapas1!$C$2:$C$4</c:f>
              <c:numCache>
                <c:formatCode>0%</c:formatCode>
                <c:ptCount val="3"/>
                <c:pt idx="0">
                  <c:v>0.38</c:v>
                </c:pt>
                <c:pt idx="1">
                  <c:v>0.2</c:v>
                </c:pt>
                <c:pt idx="2">
                  <c:v>0.15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1F-433F-91B9-7177434B9541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Lapas1!$D$2:$D$4</c:f>
              <c:numCache>
                <c:formatCode>0%</c:formatCode>
                <c:ptCount val="3"/>
                <c:pt idx="0">
                  <c:v>0.54</c:v>
                </c:pt>
                <c:pt idx="1">
                  <c:v>0.46</c:v>
                </c:pt>
                <c:pt idx="2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21F-433F-91B9-7177434B9541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21F-433F-91B9-7177434B9541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21F-433F-91B9-7177434B9541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21F-433F-91B9-7177434B95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Lapas1!$E$2:$E$4</c:f>
              <c:numCache>
                <c:formatCode>0%</c:formatCode>
                <c:ptCount val="3"/>
                <c:pt idx="0">
                  <c:v>0.04</c:v>
                </c:pt>
                <c:pt idx="1">
                  <c:v>0.28999999999999998</c:v>
                </c:pt>
                <c:pt idx="2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21F-433F-91B9-7177434B95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58075839"/>
        <c:axId val="1658079167"/>
      </c:barChart>
      <c:catAx>
        <c:axId val="16580758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658079167"/>
        <c:crosses val="autoZero"/>
        <c:auto val="1"/>
        <c:lblAlgn val="ctr"/>
        <c:lblOffset val="100"/>
        <c:noMultiLvlLbl val="0"/>
      </c:catAx>
      <c:valAx>
        <c:axId val="16580791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580758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0167524308087926E-2"/>
          <c:y val="0.88521156121946187"/>
          <c:w val="0.92983244750371941"/>
          <c:h val="0.114788438780538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spPr>
            <a:solidFill>
              <a:srgbClr val="FA372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Lapas1!$B$2:$B$4</c:f>
              <c:numCache>
                <c:formatCode>0%</c:formatCode>
                <c:ptCount val="3"/>
                <c:pt idx="0">
                  <c:v>0</c:v>
                </c:pt>
                <c:pt idx="1">
                  <c:v>0.02</c:v>
                </c:pt>
                <c:pt idx="2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F0-4E40-B89B-595ADC3ED29D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Lapas1!$C$2:$C$4</c:f>
              <c:numCache>
                <c:formatCode>0%</c:formatCode>
                <c:ptCount val="3"/>
                <c:pt idx="0">
                  <c:v>0.13</c:v>
                </c:pt>
                <c:pt idx="1">
                  <c:v>0.2</c:v>
                </c:pt>
                <c:pt idx="2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F0-4E40-B89B-595ADC3ED29D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Lapas1!$D$2:$D$4</c:f>
              <c:numCache>
                <c:formatCode>0%</c:formatCode>
                <c:ptCount val="3"/>
                <c:pt idx="0">
                  <c:v>0.52</c:v>
                </c:pt>
                <c:pt idx="1">
                  <c:v>0.44</c:v>
                </c:pt>
                <c:pt idx="2">
                  <c:v>0.47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F0-4E40-B89B-595ADC3ED29D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4F0-4E40-B89B-595ADC3ED29D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4F0-4E40-B89B-595ADC3ED29D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4F0-4E40-B89B-595ADC3ED2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Lapas1!$E$2:$E$4</c:f>
              <c:numCache>
                <c:formatCode>0%</c:formatCode>
                <c:ptCount val="3"/>
                <c:pt idx="0">
                  <c:v>0.35</c:v>
                </c:pt>
                <c:pt idx="1">
                  <c:v>0.33</c:v>
                </c:pt>
                <c:pt idx="2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4F0-4E40-B89B-595ADC3ED2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58075839"/>
        <c:axId val="1658079167"/>
      </c:barChart>
      <c:catAx>
        <c:axId val="16580758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658079167"/>
        <c:crosses val="autoZero"/>
        <c:auto val="1"/>
        <c:lblAlgn val="ctr"/>
        <c:lblOffset val="100"/>
        <c:noMultiLvlLbl val="0"/>
      </c:catAx>
      <c:valAx>
        <c:axId val="16580791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580758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0167524308087926E-2"/>
          <c:y val="0.88521156121946187"/>
          <c:w val="0.92983244750371941"/>
          <c:h val="0.114788438780538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spPr>
            <a:solidFill>
              <a:srgbClr val="FA372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Lapas1!$B$2:$B$4</c:f>
              <c:numCache>
                <c:formatCode>0%</c:formatCode>
                <c:ptCount val="3"/>
                <c:pt idx="0">
                  <c:v>0.02</c:v>
                </c:pt>
                <c:pt idx="1">
                  <c:v>0.02</c:v>
                </c:pt>
                <c:pt idx="2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F6-458D-BE2C-1DB3B212D6F4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8F1-465C-8548-CCC1B15995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Lapas1!$C$2:$C$4</c:f>
              <c:numCache>
                <c:formatCode>0%</c:formatCode>
                <c:ptCount val="3"/>
                <c:pt idx="0">
                  <c:v>0.4</c:v>
                </c:pt>
                <c:pt idx="1">
                  <c:v>0.12</c:v>
                </c:pt>
                <c:pt idx="2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F6-458D-BE2C-1DB3B212D6F4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Lapas1!$D$2:$D$4</c:f>
              <c:numCache>
                <c:formatCode>0%</c:formatCode>
                <c:ptCount val="3"/>
                <c:pt idx="0">
                  <c:v>0.52</c:v>
                </c:pt>
                <c:pt idx="1">
                  <c:v>0.52</c:v>
                </c:pt>
                <c:pt idx="2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F6-458D-BE2C-1DB3B212D6F4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7F6-458D-BE2C-1DB3B212D6F4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7F6-458D-BE2C-1DB3B212D6F4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7F6-458D-BE2C-1DB3B212D6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Lapas1!$E$2:$E$4</c:f>
              <c:numCache>
                <c:formatCode>0%</c:formatCode>
                <c:ptCount val="3"/>
                <c:pt idx="0">
                  <c:v>0.06</c:v>
                </c:pt>
                <c:pt idx="1">
                  <c:v>0.34</c:v>
                </c:pt>
                <c:pt idx="2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7F6-458D-BE2C-1DB3B212D6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58075839"/>
        <c:axId val="1658079167"/>
      </c:barChart>
      <c:catAx>
        <c:axId val="16580758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658079167"/>
        <c:crosses val="autoZero"/>
        <c:auto val="1"/>
        <c:lblAlgn val="ctr"/>
        <c:lblOffset val="100"/>
        <c:noMultiLvlLbl val="0"/>
      </c:catAx>
      <c:valAx>
        <c:axId val="16580791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580758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0167524308087926E-2"/>
          <c:y val="0.88521156121946187"/>
          <c:w val="0.92983244750371941"/>
          <c:h val="0.114788438780538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spPr>
            <a:solidFill>
              <a:srgbClr val="FA372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Lapas1!$B$2:$B$4</c:f>
              <c:numCache>
                <c:formatCode>0%</c:formatCode>
                <c:ptCount val="3"/>
                <c:pt idx="0">
                  <c:v>0.04</c:v>
                </c:pt>
                <c:pt idx="1">
                  <c:v>0.06</c:v>
                </c:pt>
                <c:pt idx="2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B6-4E0C-AC42-3D361BB604CE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AFA-4F3E-B00F-D4820275B8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Lapas1!$C$2:$C$4</c:f>
              <c:numCache>
                <c:formatCode>0%</c:formatCode>
                <c:ptCount val="3"/>
                <c:pt idx="0">
                  <c:v>0.46</c:v>
                </c:pt>
                <c:pt idx="1">
                  <c:v>0.22</c:v>
                </c:pt>
                <c:pt idx="2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B6-4E0C-AC42-3D361BB604CE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47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AFA-4F3E-B00F-D4820275B8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Lapas1!$D$2:$D$4</c:f>
              <c:numCache>
                <c:formatCode>0%</c:formatCode>
                <c:ptCount val="3"/>
                <c:pt idx="0">
                  <c:v>0.44</c:v>
                </c:pt>
                <c:pt idx="1">
                  <c:v>0.43</c:v>
                </c:pt>
                <c:pt idx="2">
                  <c:v>0.55000000000000004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B6-4E0C-AC42-3D361BB604CE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BB6-4E0C-AC42-3D361BB604CE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BB6-4E0C-AC42-3D361BB604CE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BB6-4E0C-AC42-3D361BB604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Lapas1!$E$2:$E$4</c:f>
              <c:numCache>
                <c:formatCode>0%</c:formatCode>
                <c:ptCount val="3"/>
                <c:pt idx="0">
                  <c:v>0.06</c:v>
                </c:pt>
                <c:pt idx="1">
                  <c:v>0.28999999999999998</c:v>
                </c:pt>
                <c:pt idx="2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BB6-4E0C-AC42-3D361BB604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58075839"/>
        <c:axId val="1658079167"/>
      </c:barChart>
      <c:catAx>
        <c:axId val="16580758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658079167"/>
        <c:crosses val="autoZero"/>
        <c:auto val="1"/>
        <c:lblAlgn val="ctr"/>
        <c:lblOffset val="100"/>
        <c:noMultiLvlLbl val="0"/>
      </c:catAx>
      <c:valAx>
        <c:axId val="16580791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580758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422993888806527E-2"/>
          <c:y val="0.8852115728295824"/>
          <c:w val="0.92983244750371941"/>
          <c:h val="0.114788438780538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spPr>
            <a:solidFill>
              <a:srgbClr val="FA372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Lapas1!$B$2:$B$4</c:f>
              <c:numCache>
                <c:formatCode>0%</c:formatCode>
                <c:ptCount val="3"/>
                <c:pt idx="0">
                  <c:v>0</c:v>
                </c:pt>
                <c:pt idx="1">
                  <c:v>0.02</c:v>
                </c:pt>
                <c:pt idx="2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77-454F-9985-0D04F05B45EF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Lapas1!$C$2:$C$4</c:f>
              <c:numCache>
                <c:formatCode>0%</c:formatCode>
                <c:ptCount val="3"/>
                <c:pt idx="0">
                  <c:v>0.08</c:v>
                </c:pt>
                <c:pt idx="1">
                  <c:v>0.11</c:v>
                </c:pt>
                <c:pt idx="2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77-454F-9985-0D04F05B45EF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Lapas1!$D$2:$D$4</c:f>
              <c:numCache>
                <c:formatCode>0%</c:formatCode>
                <c:ptCount val="3"/>
                <c:pt idx="0">
                  <c:v>0.56999999999999995</c:v>
                </c:pt>
                <c:pt idx="1">
                  <c:v>0.34</c:v>
                </c:pt>
                <c:pt idx="2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77-454F-9985-0D04F05B45EF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977-454F-9985-0D04F05B45EF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977-454F-9985-0D04F05B45EF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977-454F-9985-0D04F05B45E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Lapas1!$E$2:$E$4</c:f>
              <c:numCache>
                <c:formatCode>0%</c:formatCode>
                <c:ptCount val="3"/>
                <c:pt idx="0">
                  <c:v>0.35</c:v>
                </c:pt>
                <c:pt idx="1">
                  <c:v>0.53</c:v>
                </c:pt>
                <c:pt idx="2">
                  <c:v>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77-454F-9985-0D04F05B45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58075839"/>
        <c:axId val="1658079167"/>
      </c:barChart>
      <c:catAx>
        <c:axId val="16580758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658079167"/>
        <c:crosses val="autoZero"/>
        <c:auto val="1"/>
        <c:lblAlgn val="ctr"/>
        <c:lblOffset val="100"/>
        <c:noMultiLvlLbl val="0"/>
      </c:catAx>
      <c:valAx>
        <c:axId val="16580791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580758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0167524308087926E-2"/>
          <c:y val="0.88521156121946187"/>
          <c:w val="0.92983244750371941"/>
          <c:h val="0.114788438780538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Visiškai nesutinku</c:v>
                </c:pt>
              </c:strCache>
            </c:strRef>
          </c:tx>
          <c:spPr>
            <a:solidFill>
              <a:srgbClr val="FA372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Lapas1!$B$2:$B$4</c:f>
              <c:numCache>
                <c:formatCode>0%</c:formatCode>
                <c:ptCount val="3"/>
                <c:pt idx="0">
                  <c:v>0.02</c:v>
                </c:pt>
                <c:pt idx="1">
                  <c:v>0</c:v>
                </c:pt>
                <c:pt idx="2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FD-4022-9760-7F04E10002A8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Ko gero nesutinku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Lapas1!$C$2:$C$4</c:f>
              <c:numCache>
                <c:formatCode>0%</c:formatCode>
                <c:ptCount val="3"/>
                <c:pt idx="0">
                  <c:v>0.27</c:v>
                </c:pt>
                <c:pt idx="1">
                  <c:v>0.08</c:v>
                </c:pt>
                <c:pt idx="2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FD-4022-9760-7F04E10002A8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Ko gero sutinku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Lapas1!$D$2:$D$4</c:f>
              <c:numCache>
                <c:formatCode>0%</c:formatCode>
                <c:ptCount val="3"/>
                <c:pt idx="0">
                  <c:v>0.65</c:v>
                </c:pt>
                <c:pt idx="1">
                  <c:v>0.39</c:v>
                </c:pt>
                <c:pt idx="2">
                  <c:v>0.48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FD-4022-9760-7F04E10002A8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Visiškai sutinku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0FD-4022-9760-7F04E10002A8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0FD-4022-9760-7F04E10002A8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0FD-4022-9760-7F04E10002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Mokytojai</c:v>
                </c:pt>
                <c:pt idx="1">
                  <c:v>Tėvai</c:v>
                </c:pt>
                <c:pt idx="2">
                  <c:v>Mokiniai</c:v>
                </c:pt>
              </c:strCache>
            </c:strRef>
          </c:cat>
          <c:val>
            <c:numRef>
              <c:f>Lapas1!$E$2:$E$4</c:f>
              <c:numCache>
                <c:formatCode>0%</c:formatCode>
                <c:ptCount val="3"/>
                <c:pt idx="0">
                  <c:v>0.06</c:v>
                </c:pt>
                <c:pt idx="1">
                  <c:v>0.52</c:v>
                </c:pt>
                <c:pt idx="2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0FD-4022-9760-7F04E10002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58075839"/>
        <c:axId val="1658079167"/>
      </c:barChart>
      <c:catAx>
        <c:axId val="165807583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658079167"/>
        <c:crosses val="autoZero"/>
        <c:auto val="1"/>
        <c:lblAlgn val="ctr"/>
        <c:lblOffset val="100"/>
        <c:noMultiLvlLbl val="0"/>
      </c:catAx>
      <c:valAx>
        <c:axId val="16580791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580758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0167524308087926E-2"/>
          <c:y val="0.88521156121946187"/>
          <c:w val="0.92983244750371941"/>
          <c:h val="0.1147884387805381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lt-LT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3837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037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55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319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6940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486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099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477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531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1CFCDFD-B4CF-A241-8D71-E814B10BEAF4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126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/>
              <a:t>Spustelėkite piktogramą norėdami įtraukti paveikslėlį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7B589-FD4B-7E46-869A-CBADC5FC564E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736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CD8A92E-5FF9-8143-81B3-CCB531513398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8071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3E03FBB-9936-4D1A-8C0F-807F632C2E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670048"/>
          </a:xfrm>
        </p:spPr>
        <p:txBody>
          <a:bodyPr>
            <a:normAutofit/>
          </a:bodyPr>
          <a:lstStyle/>
          <a:p>
            <a:pPr algn="ctr"/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Asmenybės tapsmas</a:t>
            </a: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59C8D020-9BAB-48DA-9DDB-D67BB650E4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/>
              <a:buNone/>
              <a:tabLst/>
              <a:defRPr/>
            </a:pPr>
            <a:r>
              <a:rPr kumimoji="0" lang="lt-L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Veiklos kokybės įsivertinimo ir mokinių pažangos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/>
              <a:buNone/>
              <a:tabLst/>
              <a:defRPr/>
            </a:pPr>
            <a:r>
              <a:rPr kumimoji="0" lang="lt-L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bei pasiekimų vertinimo darbo grupė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/>
              <a:buNone/>
              <a:tabLst/>
              <a:defRPr/>
            </a:pPr>
            <a:r>
              <a:rPr kumimoji="0" lang="lt-L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2020-2021 </a:t>
            </a:r>
            <a:r>
              <a:rPr kumimoji="0" lang="lt-LT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m.m</a:t>
            </a:r>
            <a:r>
              <a:rPr kumimoji="0" lang="lt-L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lt-LT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F0377E95-0C35-42C7-AF52-8CE32FF23E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175" y="397001"/>
            <a:ext cx="4181475" cy="1584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547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F7E55AC-E463-4400-B2E3-4C0470900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91781"/>
          </a:xfrm>
        </p:spPr>
        <p:txBody>
          <a:bodyPr>
            <a:normAutofit/>
          </a:bodyPr>
          <a:lstStyle/>
          <a:p>
            <a:r>
              <a:rPr lang="lt-L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1.6 - Mokiniai nepasiduoda neigiamoms įtakoms</a:t>
            </a:r>
          </a:p>
        </p:txBody>
      </p:sp>
      <p:graphicFrame>
        <p:nvGraphicFramePr>
          <p:cNvPr id="4" name="Turinio vietos rezervavimo ženklas 5">
            <a:extLst>
              <a:ext uri="{FF2B5EF4-FFF2-40B4-BE49-F238E27FC236}">
                <a16:creationId xmlns:a16="http://schemas.microsoft.com/office/drawing/2014/main" id="{18800F6E-A1CD-4B5F-AE4B-6794B2237A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0815131"/>
              </p:ext>
            </p:extLst>
          </p:nvPr>
        </p:nvGraphicFramePr>
        <p:xfrm>
          <a:off x="825623" y="1384917"/>
          <a:ext cx="10329740" cy="4838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50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DA8E3C4-4C5F-4857-ADBA-33AF0ACE6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171" y="395506"/>
            <a:ext cx="11185864" cy="1078187"/>
          </a:xfrm>
        </p:spPr>
        <p:txBody>
          <a:bodyPr>
            <a:normAutofit fontScale="90000"/>
          </a:bodyPr>
          <a:lstStyle/>
          <a:p>
            <a:pPr algn="ctr"/>
            <a:r>
              <a:rPr lang="lt-L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1.7 - Mokiniai sąmoningai renkasi sveiką gyvenimo būdą ir tai populiarina tarp savo bendraamžių</a:t>
            </a:r>
          </a:p>
        </p:txBody>
      </p:sp>
      <p:graphicFrame>
        <p:nvGraphicFramePr>
          <p:cNvPr id="4" name="Turinio vietos rezervavimo ženklas 5">
            <a:extLst>
              <a:ext uri="{FF2B5EF4-FFF2-40B4-BE49-F238E27FC236}">
                <a16:creationId xmlns:a16="http://schemas.microsoft.com/office/drawing/2014/main" id="{29F91513-8FEA-4199-A744-8A583BE7DD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732283"/>
              </p:ext>
            </p:extLst>
          </p:nvPr>
        </p:nvGraphicFramePr>
        <p:xfrm>
          <a:off x="437966" y="1473693"/>
          <a:ext cx="10810042" cy="4643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0099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6935ECE-50EE-4841-BFE8-08C8202D1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1.8 - Mokiniai noriai bendrauja, bendradarbiauja, dalyvauja bendrose veiklose</a:t>
            </a:r>
          </a:p>
        </p:txBody>
      </p:sp>
      <p:graphicFrame>
        <p:nvGraphicFramePr>
          <p:cNvPr id="4" name="Turinio vietos rezervavimo ženklas 5">
            <a:extLst>
              <a:ext uri="{FF2B5EF4-FFF2-40B4-BE49-F238E27FC236}">
                <a16:creationId xmlns:a16="http://schemas.microsoft.com/office/drawing/2014/main" id="{757F1D8C-03D8-4192-9B3D-F054CBB23B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5564371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7565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3AA805B-C425-44D9-AE23-B27C18DEF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23106"/>
          </a:xfrm>
        </p:spPr>
        <p:txBody>
          <a:bodyPr>
            <a:normAutofit/>
          </a:bodyPr>
          <a:lstStyle/>
          <a:p>
            <a:pPr algn="ctr"/>
            <a:r>
              <a:rPr lang="lt-L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1.9 - Mokiniai yra atsakingi</a:t>
            </a:r>
          </a:p>
        </p:txBody>
      </p:sp>
      <p:graphicFrame>
        <p:nvGraphicFramePr>
          <p:cNvPr id="4" name="Turinio vietos rezervavimo ženklas 5">
            <a:extLst>
              <a:ext uri="{FF2B5EF4-FFF2-40B4-BE49-F238E27FC236}">
                <a16:creationId xmlns:a16="http://schemas.microsoft.com/office/drawing/2014/main" id="{EE3BA64B-2778-4764-93B7-0C2E3D5A6E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0537294"/>
              </p:ext>
            </p:extLst>
          </p:nvPr>
        </p:nvGraphicFramePr>
        <p:xfrm>
          <a:off x="453078" y="1509202"/>
          <a:ext cx="10702602" cy="4722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07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C5C3104-8735-4297-9959-749F05EDE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87090"/>
          </a:xfrm>
        </p:spPr>
        <p:txBody>
          <a:bodyPr>
            <a:normAutofit/>
          </a:bodyPr>
          <a:lstStyle/>
          <a:p>
            <a:pPr algn="ctr"/>
            <a:r>
              <a:rPr lang="lt-L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1.10 - Mokiniai pripažįsta kitų teisę būti kitokiems, gerbia kitą asmenį ir yra geranoriški</a:t>
            </a:r>
          </a:p>
        </p:txBody>
      </p:sp>
      <p:graphicFrame>
        <p:nvGraphicFramePr>
          <p:cNvPr id="4" name="Turinio vietos rezervavimo ženklas 5">
            <a:extLst>
              <a:ext uri="{FF2B5EF4-FFF2-40B4-BE49-F238E27FC236}">
                <a16:creationId xmlns:a16="http://schemas.microsoft.com/office/drawing/2014/main" id="{88797B82-E82D-4C1C-8741-E22A607CAC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7310921"/>
              </p:ext>
            </p:extLst>
          </p:nvPr>
        </p:nvGraphicFramePr>
        <p:xfrm>
          <a:off x="710214" y="1542051"/>
          <a:ext cx="10543119" cy="4672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277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89ABE46-26C5-4236-89BD-6458B52C4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315" y="286604"/>
            <a:ext cx="10525365" cy="1249234"/>
          </a:xfrm>
        </p:spPr>
        <p:txBody>
          <a:bodyPr>
            <a:normAutofit/>
          </a:bodyPr>
          <a:lstStyle/>
          <a:p>
            <a:pPr algn="ctr"/>
            <a:r>
              <a:rPr lang="lt-L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1.11 - Mokiniams rūpi mokyklos aplinkos gerovė, ją tausoja ir prisideda ją kuriant</a:t>
            </a:r>
          </a:p>
        </p:txBody>
      </p:sp>
      <p:graphicFrame>
        <p:nvGraphicFramePr>
          <p:cNvPr id="4" name="Turinio vietos rezervavimo ženklas 5">
            <a:extLst>
              <a:ext uri="{FF2B5EF4-FFF2-40B4-BE49-F238E27FC236}">
                <a16:creationId xmlns:a16="http://schemas.microsoft.com/office/drawing/2014/main" id="{5DE0095B-8097-4AA4-8ADC-EECFE87488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8659372"/>
              </p:ext>
            </p:extLst>
          </p:nvPr>
        </p:nvGraphicFramePr>
        <p:xfrm>
          <a:off x="461638" y="1447061"/>
          <a:ext cx="10884024" cy="4793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8168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FC9B6F5-F165-4D1E-A8A1-795E84D99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42702"/>
          </a:xfrm>
        </p:spPr>
        <p:txBody>
          <a:bodyPr>
            <a:normAutofit/>
          </a:bodyPr>
          <a:lstStyle/>
          <a:p>
            <a:pPr algn="ctr"/>
            <a: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1.12 - Mokiniai supranta išsilavinimo ir mokymosi vertę, turi tolesnio mokymosi siekių ir planų</a:t>
            </a:r>
          </a:p>
        </p:txBody>
      </p:sp>
      <p:graphicFrame>
        <p:nvGraphicFramePr>
          <p:cNvPr id="4" name="Turinio vietos rezervavimo ženklas 5">
            <a:extLst>
              <a:ext uri="{FF2B5EF4-FFF2-40B4-BE49-F238E27FC236}">
                <a16:creationId xmlns:a16="http://schemas.microsoft.com/office/drawing/2014/main" id="{C3AD2E97-BB8C-4AC9-9064-B4DC760F3F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5088571"/>
              </p:ext>
            </p:extLst>
          </p:nvPr>
        </p:nvGraphicFramePr>
        <p:xfrm>
          <a:off x="798990" y="1358283"/>
          <a:ext cx="10626571" cy="4909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2898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1E7B077-85C3-4CFB-8D7A-7CBD1A82C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10324729" cy="1450757"/>
          </a:xfrm>
        </p:spPr>
        <p:txBody>
          <a:bodyPr>
            <a:noAutofit/>
          </a:bodyPr>
          <a:lstStyle/>
          <a:p>
            <a:pPr algn="ctr"/>
            <a:r>
              <a:rPr lang="lt-L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1.13 - Mokiniai moka projektuoti asmeninį gyvenimą, kelia tikslus, koreguoja ir atnaujina juos</a:t>
            </a:r>
          </a:p>
        </p:txBody>
      </p:sp>
      <p:graphicFrame>
        <p:nvGraphicFramePr>
          <p:cNvPr id="4" name="Turinio vietos rezervavimo ženklas 5">
            <a:extLst>
              <a:ext uri="{FF2B5EF4-FFF2-40B4-BE49-F238E27FC236}">
                <a16:creationId xmlns:a16="http://schemas.microsoft.com/office/drawing/2014/main" id="{74B63846-16A2-4438-BC1A-1DF0D54EB7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655608"/>
              </p:ext>
            </p:extLst>
          </p:nvPr>
        </p:nvGraphicFramePr>
        <p:xfrm>
          <a:off x="674704" y="1571348"/>
          <a:ext cx="10747304" cy="4634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40838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48DB6880-60B2-465A-83EB-2629E1368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t-L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1.14 - Mokiniai moka susirasti, analizuoti ir vertinti informaciją apie pasaulio (taip pat ir darbo pasaulio) kaitą, mokymosi ir veiklos galimybes</a:t>
            </a:r>
          </a:p>
        </p:txBody>
      </p:sp>
      <p:graphicFrame>
        <p:nvGraphicFramePr>
          <p:cNvPr id="4" name="Turinio vietos rezervavimo ženklas 5">
            <a:extLst>
              <a:ext uri="{FF2B5EF4-FFF2-40B4-BE49-F238E27FC236}">
                <a16:creationId xmlns:a16="http://schemas.microsoft.com/office/drawing/2014/main" id="{41553F3C-2036-40CF-8A11-852A04DB12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1131117"/>
              </p:ext>
            </p:extLst>
          </p:nvPr>
        </p:nvGraphicFramePr>
        <p:xfrm>
          <a:off x="470517" y="1660125"/>
          <a:ext cx="10972800" cy="4554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57367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52D5D9C4-F163-4F0C-870E-12379BADE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845" y="366502"/>
            <a:ext cx="11117802" cy="1124947"/>
          </a:xfrm>
        </p:spPr>
        <p:txBody>
          <a:bodyPr>
            <a:noAutofit/>
          </a:bodyPr>
          <a:lstStyle/>
          <a:p>
            <a:pPr algn="ctr"/>
            <a:r>
              <a:rPr lang="lt-L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2.15 - Karjeros (profesijos, darbinės ir visuomeninės veiklos) galimybes  mokinys sieja su ugdymosi galimybėmis</a:t>
            </a:r>
          </a:p>
        </p:txBody>
      </p:sp>
      <p:graphicFrame>
        <p:nvGraphicFramePr>
          <p:cNvPr id="4" name="Turinio vietos rezervavimo ženklas 5">
            <a:extLst>
              <a:ext uri="{FF2B5EF4-FFF2-40B4-BE49-F238E27FC236}">
                <a16:creationId xmlns:a16="http://schemas.microsoft.com/office/drawing/2014/main" id="{738E0496-135A-4FB2-969A-D380015959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4004238"/>
              </p:ext>
            </p:extLst>
          </p:nvPr>
        </p:nvGraphicFramePr>
        <p:xfrm>
          <a:off x="591845" y="1737360"/>
          <a:ext cx="11008309" cy="4521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0016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9D59FE5-BA15-4674-B23C-D59519B586A8}"/>
              </a:ext>
            </a:extLst>
          </p:cNvPr>
          <p:cNvSpPr txBox="1"/>
          <p:nvPr/>
        </p:nvSpPr>
        <p:spPr>
          <a:xfrm>
            <a:off x="568171" y="367713"/>
            <a:ext cx="10670959" cy="79114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MOKINI</a:t>
            </a:r>
            <a:r>
              <a:rPr lang="lt-LT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</a:t>
            </a:r>
            <a:r>
              <a:rPr lang="en-GB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aukščiausios</a:t>
            </a:r>
            <a:r>
              <a:rPr lang="en-GB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vertės</a:t>
            </a:r>
            <a:endParaRPr lang="lt-LT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2.10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Pripažįstu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kitų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teisę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būti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kitokiems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gerbiu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kitą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asmenį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esu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geranoriškas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GB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3,5</a:t>
            </a:r>
            <a:endParaRPr lang="lt-LT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2.1 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Aš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žinau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savo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gabumus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polinkius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padedu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juos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lavinti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ugdyti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GB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3,3</a:t>
            </a:r>
            <a:endParaRPr lang="lt-LT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2.6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Nepasiduodu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neigiamoms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įtakoms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GB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3,2</a:t>
            </a:r>
            <a:endParaRPr lang="lt-LT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2.9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Aš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esu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atsakingas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GB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3,2</a:t>
            </a:r>
            <a:endParaRPr lang="lt-LT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2.12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Suprantu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išsilavinimo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mokymosi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vertę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turiu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tolesnio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mokymosi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siekių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planų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GB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3,2</a:t>
            </a:r>
            <a:endParaRPr lang="lt-LT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lt-LT" sz="16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350"/>
              </a:lnSpc>
              <a:spcAft>
                <a:spcPts val="375"/>
              </a:spcAft>
            </a:pPr>
            <a:r>
              <a:rPr lang="lt-LT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žemiausios vertės</a:t>
            </a:r>
          </a:p>
          <a:p>
            <a:pPr>
              <a:lnSpc>
                <a:spcPts val="1350"/>
              </a:lnSpc>
              <a:spcAft>
                <a:spcPts val="375"/>
              </a:spcAft>
            </a:pPr>
            <a:endParaRPr lang="lt-LT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2.3</a:t>
            </a:r>
            <a:r>
              <a:rPr lang="lt-LT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Pasitikiu savo jėgomis, nebijau iššūkių, nes juos priimu kaip naujas mokymosi bei veiklos galimybes.  </a:t>
            </a:r>
            <a:r>
              <a:rPr lang="lt-LT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2,9</a:t>
            </a:r>
            <a:endParaRPr lang="lt-LT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2.7</a:t>
            </a:r>
            <a:r>
              <a:rPr lang="lt-LT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Sąmoningai renkuosi sveiką gyvenimo būdą ir tai populiarinu tarp savo bendraamžių  </a:t>
            </a:r>
            <a:r>
              <a:rPr lang="lt-LT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2,9</a:t>
            </a:r>
            <a:endParaRPr lang="lt-LT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2.13</a:t>
            </a:r>
            <a:r>
              <a:rPr lang="lt-LT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Moku projektuoti asmeninį gyvenimą, keliu tikslus, koreguoju ir atnaujinu juos.  </a:t>
            </a:r>
            <a:r>
              <a:rPr lang="lt-LT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3,0</a:t>
            </a:r>
            <a:endParaRPr lang="lt-LT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2.8</a:t>
            </a:r>
            <a:r>
              <a:rPr lang="lt-LT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Noriai bendrauju, bendradarbiauju, dalyvauju bendrose veiklose. </a:t>
            </a:r>
            <a:r>
              <a:rPr lang="lt-LT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3,0</a:t>
            </a:r>
            <a:endParaRPr lang="lt-LT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2.5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Moku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spręsti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iškilusias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problemas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nebijau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klausti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mokytojo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patarimų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3,0</a:t>
            </a:r>
            <a:endParaRPr lang="lt-LT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lt-LT" sz="16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lt-LT" sz="16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lt-LT" sz="16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lt-LT" sz="16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lt-LT" sz="1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3492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C47364E-6ACC-4DA1-94A6-5E3F03860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22728"/>
            <a:ext cx="10058400" cy="548641"/>
          </a:xfrm>
        </p:spPr>
        <p:txBody>
          <a:bodyPr>
            <a:normAutofit/>
          </a:bodyPr>
          <a:lstStyle/>
          <a:p>
            <a:r>
              <a:rPr lang="lt-L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</a:t>
            </a:r>
            <a:r>
              <a:rPr lang="lt-L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IŠVADOS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BFA7B5BB-19F5-4D80-A987-2784B9B8D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011219"/>
            <a:ext cx="10058400" cy="5335793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Aukščiausia verte mokiniai įvertino teiginį (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Pripažįstu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kitų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teisę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būti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kitokiems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gerbiu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kitą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asmenį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esu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geranoriškas</a:t>
            </a:r>
            <a:r>
              <a:rPr lang="en-GB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GB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3,5</a:t>
            </a:r>
            <a:r>
              <a:rPr lang="lt-LT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). Žemiausiai – teiginį (</a:t>
            </a:r>
            <a:r>
              <a:rPr lang="lt-LT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Sąmoningai renkuosi sveiką gyvenimo būdą ir tai populiarinu tarp savo bendraamžių  </a:t>
            </a:r>
            <a:r>
              <a:rPr lang="lt-LT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2,9</a:t>
            </a:r>
            <a:r>
              <a:rPr lang="lt-LT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).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lt-LT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Aukščiausia verte mokytojai įvertino teiginį (</a:t>
            </a:r>
            <a:r>
              <a:rPr kumimoji="0" lang="lt-LT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Mokiniai žino savo gabumus ir polinkius, padedu juos lavinti ir ugdyti. </a:t>
            </a:r>
            <a:r>
              <a:rPr kumimoji="0" lang="lt-LT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3,4)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lt-LT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Žemiausiai – teiginį ( </a:t>
            </a:r>
            <a:r>
              <a:rPr lang="lt-LT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Mokiniai sąmoningai renkasi sveiką gyvenimo būdą ir tai populiarina tarp savo bendraamžių  </a:t>
            </a:r>
            <a:r>
              <a:rPr lang="lt-LT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2,5</a:t>
            </a:r>
            <a:r>
              <a:rPr kumimoji="0" lang="lt-LT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).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lt-LT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Aukščiausia verte tėvai įvertino teiginį (</a:t>
            </a:r>
            <a:r>
              <a:rPr lang="lt-LT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Mano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vaikas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pripažįsta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kitų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teisę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būti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kitokiems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gerbia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kitą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asmenį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yra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GB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geranoriškas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3,6</a:t>
            </a: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lt-LT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Žemiausiai – teiginį (- Mano vaikas sąmoningai renkasi sveiką gyvenimo būdą ir tai populiarina tarp savo bendraamžių  </a:t>
            </a:r>
            <a:r>
              <a:rPr kumimoji="0" lang="lt-LT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2,9</a:t>
            </a:r>
            <a:r>
              <a:rPr kumimoji="0" lang="lt-LT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).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lt-LT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Visų apklaustų respondentų žemiausiai įvertintas teiginys sutampa ( Mokiniai </a:t>
            </a:r>
            <a:r>
              <a:rPr kumimoji="0" lang="lt-LT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sąmoningai renkasi sveiką gyvenimo būdą ir tai populiarina tarp savo bendraamžių ).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Mokiniai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pamokoje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geba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į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vertinti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savo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pasiekimus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lt-LT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pažangą bei numatyti tolesnę jos eigą (Mokiniai – 86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mokytojai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92%, t</a:t>
            </a:r>
            <a:r>
              <a:rPr lang="lt-LT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ėvai</a:t>
            </a:r>
            <a:r>
              <a:rPr lang="lt-LT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89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 ).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Vidurkis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89%.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44% a</a:t>
            </a:r>
            <a:r>
              <a:rPr kumimoji="0" lang="lt-LT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plaustų mokytojų mano, kad mokiniai negeba valdytis stresinėse situacijose.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48% </a:t>
            </a:r>
            <a:r>
              <a:rPr lang="lt-LT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mokytojų mano, kad mokiniai pasiduoda neigiamoms įtakoms.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lt-LT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89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 </a:t>
            </a:r>
            <a:r>
              <a:rPr kumimoji="0" lang="lt-LT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mokinių, 94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 </a:t>
            </a:r>
            <a:r>
              <a:rPr kumimoji="0" lang="lt-LT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tėvų ir 100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 </a:t>
            </a:r>
            <a:r>
              <a:rPr lang="lt-LT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mokytojų mano, kad mokiniai žino savo gabumus ir polinkius, juos lavina ir ugdo.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53% </a:t>
            </a:r>
            <a:r>
              <a:rPr kumimoji="0" lang="lt-LT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mokytojų ir 28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kumimoji="0" lang="lt-LT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tėvų nesutinka su teiginiu, kad mokiniai sąmoningai renkasi sveiką gyvenimo būdą.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lt-LT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mokytoj</a:t>
            </a:r>
            <a:r>
              <a:rPr lang="lt-LT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ų, 52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 t</a:t>
            </a:r>
            <a:r>
              <a:rPr lang="lt-LT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ėvų</a:t>
            </a:r>
            <a:r>
              <a:rPr lang="lt-LT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ir 37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 </a:t>
            </a:r>
            <a:r>
              <a:rPr lang="lt-LT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mokinių visiškai sutinka su teiginiu, kad mokiniai yra atsakingi.</a:t>
            </a:r>
            <a:endParaRPr kumimoji="0" lang="lt-LT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endParaRPr kumimoji="0" lang="lt-LT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9CB38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endParaRPr kumimoji="0" lang="lt-LT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t-LT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t-LT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572904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84CCB01-F434-4CFE-8605-7B2D81B7D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17039"/>
          </a:xfrm>
        </p:spPr>
        <p:txBody>
          <a:bodyPr>
            <a:normAutofit/>
          </a:bodyPr>
          <a:lstStyle/>
          <a:p>
            <a:r>
              <a:rPr lang="lt-L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REKOMENDACIJOS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6A714EA6-D42F-4D87-9EBF-7F3A91F10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280160"/>
            <a:ext cx="10058400" cy="4588934"/>
          </a:xfr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lt-L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Apklausos rezultatus apsvarstyti metodinėse grupėse.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lt-LT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Numatyti konkrečius žingsnius, veiksmus mokinių </a:t>
            </a:r>
            <a:r>
              <a:rPr lang="lt-LT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pažangumui gerinti.</a:t>
            </a:r>
            <a:endParaRPr kumimoji="0" lang="lt-L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lt-LT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Pagal galimybes pamokose, klasės valandėlėse diskutuoti su mokiniais sveiko gyvenimo būdo klausimais.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lt-L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Pamokose, </a:t>
            </a:r>
            <a:r>
              <a:rPr lang="lt-LT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klasės valandėlėse kalbėtis su mokiniais apie streso valdymą, gyvenimo projektavimo svarbą, tikslų kėlimą.</a:t>
            </a:r>
            <a:endParaRPr kumimoji="0" lang="lt-L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659145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4CB37CD-FFAD-42EC-9A05-9C4F496469E0}"/>
              </a:ext>
            </a:extLst>
          </p:cNvPr>
          <p:cNvSpPr txBox="1"/>
          <p:nvPr/>
        </p:nvSpPr>
        <p:spPr>
          <a:xfrm>
            <a:off x="657226" y="80640"/>
            <a:ext cx="10120544" cy="89768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TĖV</a:t>
            </a:r>
            <a:r>
              <a:rPr lang="lt-LT" sz="4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lt-LT" sz="4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endParaRPr lang="lt-LT" sz="4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</a:t>
            </a:r>
            <a:r>
              <a:rPr lang="en-GB" sz="1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aukščiausios</a:t>
            </a:r>
            <a:r>
              <a:rPr lang="en-GB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vertės</a:t>
            </a:r>
            <a:endParaRPr lang="lt-LT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2.10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Mano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vaikas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pripažįsta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kitų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teisę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būti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kitokiems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gerbia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kitą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asmenį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yra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geranoriškas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GB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3,6</a:t>
            </a:r>
            <a:endParaRPr lang="lt-LT" sz="1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2.1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Mano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vaikas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žino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savo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gabumus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polinkius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3,4</a:t>
            </a:r>
            <a:endParaRPr lang="lt-LT" sz="1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2.9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Mano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vaikas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yra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atsakingas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GB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3,4</a:t>
            </a:r>
            <a:endParaRPr lang="lt-LT" sz="1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2.11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Mano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vaikui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rūpi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mokyklos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aplinkos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gerovė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ją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tausoja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prisideda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ją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kuriant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GB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3,4</a:t>
            </a:r>
            <a:endParaRPr lang="lt-LT" sz="16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2.8</a:t>
            </a:r>
            <a:r>
              <a:rPr lang="lt-L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Mano vaikas noriai bendrauja, bendradarbiauja, dalyvauja bendrose veiklose. </a:t>
            </a:r>
            <a:r>
              <a:rPr lang="lt-LT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3,4</a:t>
            </a:r>
            <a:endParaRPr lang="lt-LT" sz="1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lt-LT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350"/>
              </a:lnSpc>
              <a:spcAft>
                <a:spcPts val="375"/>
              </a:spcAft>
            </a:pPr>
            <a:r>
              <a:rPr lang="lt-LT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žemiausios vertės</a:t>
            </a:r>
            <a:endParaRPr lang="lt-LT" sz="1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2.7</a:t>
            </a:r>
            <a:r>
              <a:rPr lang="lt-L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Mano vaikas sąmoningai renkasi sveiką gyvenimo būdą ir tai populiarina tarp savo bendraamžių  </a:t>
            </a:r>
            <a:r>
              <a:rPr lang="lt-LT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2,9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2.13</a:t>
            </a:r>
            <a:r>
              <a:rPr lang="lt-L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Mano vaikas moka projektuoti asmeninį gyvenimą, kelia tikslus, koreguoja ir atnaujina juos.  </a:t>
            </a:r>
            <a:r>
              <a:rPr lang="lt-LT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2.15 </a:t>
            </a:r>
            <a:r>
              <a:rPr lang="lt-L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Karjeros (profesijos, darbinės ir visuomeninės veiklos) galimybes mano vaikas sieja su ugdymosi galimybėmis.  </a:t>
            </a:r>
            <a:r>
              <a:rPr lang="lt-LT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2.4</a:t>
            </a:r>
            <a:r>
              <a:rPr lang="lt-L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Mano vaikas moka save valdyti stresinėse situacijose.  </a:t>
            </a:r>
            <a:r>
              <a:rPr lang="lt-LT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3,0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2.14</a:t>
            </a:r>
            <a:r>
              <a:rPr lang="lt-L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Mano vaikas moka susirasti, analizuoti ir vertinti informaciją apie pasaulio (taip pat ir darbo pasaulio) kaitą, mokymosi ir veiklos galimybes.  </a:t>
            </a:r>
            <a:r>
              <a:rPr lang="lt-LT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3,1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lt-LT" sz="16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lt-LT" sz="1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lt-LT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lt-LT" sz="1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lt-LT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lt-LT" sz="16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lt-LT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lt-LT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295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C09C647-4808-4F15-8E65-7118F1049701}"/>
              </a:ext>
            </a:extLst>
          </p:cNvPr>
          <p:cNvSpPr txBox="1"/>
          <p:nvPr/>
        </p:nvSpPr>
        <p:spPr>
          <a:xfrm>
            <a:off x="861134" y="621438"/>
            <a:ext cx="10227076" cy="63792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350"/>
              </a:lnSpc>
              <a:spcAft>
                <a:spcPts val="375"/>
              </a:spcAft>
            </a:pPr>
            <a:endParaRPr lang="lt-LT" sz="4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ts val="1350"/>
              </a:lnSpc>
              <a:spcAft>
                <a:spcPts val="375"/>
              </a:spcAft>
            </a:pPr>
            <a:r>
              <a:rPr lang="lt-LT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MOKYTOJAI</a:t>
            </a:r>
          </a:p>
          <a:p>
            <a:pPr>
              <a:lnSpc>
                <a:spcPts val="1350"/>
              </a:lnSpc>
              <a:spcAft>
                <a:spcPts val="375"/>
              </a:spcAft>
            </a:pPr>
            <a:endParaRPr lang="lt-LT" sz="16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350"/>
              </a:lnSpc>
              <a:spcAft>
                <a:spcPts val="375"/>
              </a:spcAft>
            </a:pPr>
            <a:r>
              <a:rPr lang="lt-LT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aukščiausios vertės</a:t>
            </a:r>
            <a:endParaRPr lang="lt-LT" sz="16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350"/>
              </a:lnSpc>
              <a:spcAft>
                <a:spcPts val="375"/>
              </a:spcAft>
            </a:pPr>
            <a:r>
              <a:rPr lang="lt-LT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1.1. </a:t>
            </a:r>
            <a:r>
              <a:rPr lang="lt-L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Mokiniai žino savo gabumus ir polinkius, padedu juos lavinti ir ugdyti. </a:t>
            </a:r>
            <a:r>
              <a:rPr lang="lt-LT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3,4</a:t>
            </a:r>
            <a:endParaRPr lang="lt-LT" sz="1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1.8</a:t>
            </a:r>
            <a:r>
              <a:rPr lang="lt-L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Mokiniai noriai bendrauja, bendradarbiauja, dalyvauja bendrose veiklose. </a:t>
            </a:r>
            <a:r>
              <a:rPr lang="lt-LT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3,3</a:t>
            </a:r>
            <a:endParaRPr lang="lt-LT" sz="1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1.5</a:t>
            </a:r>
            <a:r>
              <a:rPr lang="lt-L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Mokiniai moka spręsti iškilusias problemas, nebijo klausti mokytojo patarimų. </a:t>
            </a:r>
            <a:r>
              <a:rPr lang="lt-LT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3,2</a:t>
            </a:r>
            <a:endParaRPr lang="lt-LT" sz="1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1.2 </a:t>
            </a:r>
            <a:r>
              <a:rPr lang="lt-L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Mokiniai pamokoje geba įsivertinti savo pasiekimus ir pažangą bei numatyti tolesnę jos eigą. </a:t>
            </a:r>
            <a:r>
              <a:rPr lang="lt-LT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3,2</a:t>
            </a:r>
            <a:endParaRPr lang="lt-LT" sz="1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1.3 </a:t>
            </a:r>
            <a:r>
              <a:rPr lang="lt-L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Mokiniai pasitiki savo jėgomis, nebijo iššūkių, nes juos priima kaip naujas mokymosi bei veiklos galimybes. </a:t>
            </a:r>
            <a:r>
              <a:rPr lang="lt-LT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3,1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lt-LT" sz="16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350"/>
              </a:lnSpc>
              <a:spcAft>
                <a:spcPts val="375"/>
              </a:spcAft>
            </a:pPr>
            <a:r>
              <a:rPr lang="lt-LT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žemiausios vertės</a:t>
            </a:r>
            <a:endParaRPr lang="lt-LT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1.7</a:t>
            </a:r>
            <a:r>
              <a:rPr lang="lt-LT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Mokiniai sąmoningai renkasi sveiką gyvenimo būdą ir tai populiarina tarp savo bendraamžių  </a:t>
            </a:r>
            <a:r>
              <a:rPr lang="lt-LT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2,5</a:t>
            </a:r>
            <a:endParaRPr lang="lt-LT" sz="1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1.4 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Mokiniai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moka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save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valdyti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stresinėse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situacijose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GB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2,6</a:t>
            </a:r>
            <a:endParaRPr lang="lt-LT" sz="1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1.6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Mokiniai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nepasiduoda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neigiamoms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įtakoms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GB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2,6</a:t>
            </a:r>
            <a:endParaRPr lang="lt-LT" sz="1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1.13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Mokiniai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moka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projektuoti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asmeninį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gyvenimą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kelia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tikslus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koreguoja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atnaujina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juos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GB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2,6</a:t>
            </a:r>
            <a:endParaRPr lang="lt-LT" sz="1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1.14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Mokiniai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moka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susirasti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analizuoti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vertinti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informaciją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apie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pasaulio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taip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pat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darbo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pasaulio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kaitą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mokymosi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veiklos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galimybes</a:t>
            </a:r>
            <a:r>
              <a:rPr lang="en-GB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GB" sz="1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2,7</a:t>
            </a:r>
            <a:endParaRPr lang="lt-LT" sz="1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lt-LT" sz="16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lt-LT" sz="16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lt-LT" sz="1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241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439C89C-9120-4957-955B-BDECBAC6C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11255"/>
          </a:xfrm>
        </p:spPr>
        <p:txBody>
          <a:bodyPr>
            <a:noAutofit/>
          </a:bodyPr>
          <a:lstStyle/>
          <a:p>
            <a:pPr algn="ctr"/>
            <a:r>
              <a:rPr lang="lt-L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 Mokiniai žino savo gabumus ir polinkius,  juos lavina ir ugdo</a:t>
            </a:r>
          </a:p>
        </p:txBody>
      </p:sp>
      <p:graphicFrame>
        <p:nvGraphicFramePr>
          <p:cNvPr id="6" name="Turinio vietos rezervavimo ženklas 5">
            <a:extLst>
              <a:ext uri="{FF2B5EF4-FFF2-40B4-BE49-F238E27FC236}">
                <a16:creationId xmlns:a16="http://schemas.microsoft.com/office/drawing/2014/main" id="{78CCD27B-D080-4A38-BEEB-E75360C65B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7042426"/>
              </p:ext>
            </p:extLst>
          </p:nvPr>
        </p:nvGraphicFramePr>
        <p:xfrm>
          <a:off x="1096961" y="1367161"/>
          <a:ext cx="10701461" cy="4895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1799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AE8CF9A-C162-4C8A-8281-20B571A6D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79394"/>
            <a:ext cx="10058400" cy="1257966"/>
          </a:xfrm>
        </p:spPr>
        <p:txBody>
          <a:bodyPr>
            <a:noAutofit/>
          </a:bodyPr>
          <a:lstStyle/>
          <a:p>
            <a:pPr algn="ctr"/>
            <a: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  Mokiniai pamokoje geba įsivertinti savo pasiekimus ir pažangą bei numatyti tolesnę jos eigą</a:t>
            </a:r>
          </a:p>
        </p:txBody>
      </p:sp>
      <p:graphicFrame>
        <p:nvGraphicFramePr>
          <p:cNvPr id="4" name="Turinio vietos rezervavimo ženklas 5">
            <a:extLst>
              <a:ext uri="{FF2B5EF4-FFF2-40B4-BE49-F238E27FC236}">
                <a16:creationId xmlns:a16="http://schemas.microsoft.com/office/drawing/2014/main" id="{CD57C960-24D7-4079-9378-C330B1537A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9559354"/>
              </p:ext>
            </p:extLst>
          </p:nvPr>
        </p:nvGraphicFramePr>
        <p:xfrm>
          <a:off x="1096963" y="1580225"/>
          <a:ext cx="10337476" cy="4288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11727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8366D97-B83F-42A1-8DC3-3C2CB81E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1.3 - Mokiniai pasitiki savo jėgomis, nebijo iššūkių, nes juos priima kaip naujas mokymosi bei veiklos galimybes</a:t>
            </a:r>
          </a:p>
        </p:txBody>
      </p:sp>
      <p:graphicFrame>
        <p:nvGraphicFramePr>
          <p:cNvPr id="4" name="Turinio vietos rezervavimo ženklas 5">
            <a:extLst>
              <a:ext uri="{FF2B5EF4-FFF2-40B4-BE49-F238E27FC236}">
                <a16:creationId xmlns:a16="http://schemas.microsoft.com/office/drawing/2014/main" id="{CE22218E-F2C0-4A31-8CAB-B063A60345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0402425"/>
              </p:ext>
            </p:extLst>
          </p:nvPr>
        </p:nvGraphicFramePr>
        <p:xfrm>
          <a:off x="1096962" y="1589103"/>
          <a:ext cx="10248699" cy="42798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0145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3C352066-9057-4A70-A1A7-06D565A01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969" y="286603"/>
            <a:ext cx="10654405" cy="1000659"/>
          </a:xfrm>
        </p:spPr>
        <p:txBody>
          <a:bodyPr>
            <a:normAutofit/>
          </a:bodyPr>
          <a:lstStyle/>
          <a:p>
            <a:r>
              <a:rPr lang="lt-LT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1.4 - Mokiniai moka save valdyti stresinėse situacijose</a:t>
            </a:r>
          </a:p>
        </p:txBody>
      </p:sp>
      <p:graphicFrame>
        <p:nvGraphicFramePr>
          <p:cNvPr id="4" name="Turinio vietos rezervavimo ženklas 5">
            <a:extLst>
              <a:ext uri="{FF2B5EF4-FFF2-40B4-BE49-F238E27FC236}">
                <a16:creationId xmlns:a16="http://schemas.microsoft.com/office/drawing/2014/main" id="{2221808F-DEA7-4532-A021-5BB1FFC886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5354072"/>
              </p:ext>
            </p:extLst>
          </p:nvPr>
        </p:nvGraphicFramePr>
        <p:xfrm>
          <a:off x="1096963" y="1420427"/>
          <a:ext cx="10285411" cy="4448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1835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6C20351-75D2-4335-825C-398C86B6B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58112"/>
          </a:xfrm>
        </p:spPr>
        <p:txBody>
          <a:bodyPr>
            <a:normAutofit/>
          </a:bodyPr>
          <a:lstStyle/>
          <a:p>
            <a:pPr algn="ctr"/>
            <a:r>
              <a:rPr lang="lt-L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1.5 - Mokiniai moka spręsti iškilusias problemas, nebijo klausti mokytojo patarimų</a:t>
            </a:r>
          </a:p>
        </p:txBody>
      </p:sp>
      <p:graphicFrame>
        <p:nvGraphicFramePr>
          <p:cNvPr id="4" name="Turinio vietos rezervavimo ženklas 5">
            <a:extLst>
              <a:ext uri="{FF2B5EF4-FFF2-40B4-BE49-F238E27FC236}">
                <a16:creationId xmlns:a16="http://schemas.microsoft.com/office/drawing/2014/main" id="{F4AB2F58-F367-4DD5-9748-E0774BFE5E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7515654"/>
              </p:ext>
            </p:extLst>
          </p:nvPr>
        </p:nvGraphicFramePr>
        <p:xfrm>
          <a:off x="958788" y="1358283"/>
          <a:ext cx="10626571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360894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yvinė">
  <a:themeElements>
    <a:clrScheme name="Retrospektyvinė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yvinė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yvinė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270</TotalTime>
  <Words>1071</Words>
  <Application>Microsoft Office PowerPoint</Application>
  <PresentationFormat>Plačiaekranė</PresentationFormat>
  <Paragraphs>142</Paragraphs>
  <Slides>21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 3</vt:lpstr>
      <vt:lpstr>Retrospektyvinė</vt:lpstr>
      <vt:lpstr>Asmenybės tapsmas</vt:lpstr>
      <vt:lpstr>„PowerPoint“ pateiktis</vt:lpstr>
      <vt:lpstr>„PowerPoint“ pateiktis</vt:lpstr>
      <vt:lpstr>„PowerPoint“ pateiktis</vt:lpstr>
      <vt:lpstr>1.1 Mokiniai žino savo gabumus ir polinkius,  juos lavina ir ugdo</vt:lpstr>
      <vt:lpstr>1.2  Mokiniai pamokoje geba įsivertinti savo pasiekimus ir pažangą bei numatyti tolesnę jos eigą</vt:lpstr>
      <vt:lpstr>1.3 - Mokiniai pasitiki savo jėgomis, nebijo iššūkių, nes juos priima kaip naujas mokymosi bei veiklos galimybes</vt:lpstr>
      <vt:lpstr>1.4 - Mokiniai moka save valdyti stresinėse situacijose</vt:lpstr>
      <vt:lpstr>1.5 - Mokiniai moka spręsti iškilusias problemas, nebijo klausti mokytojo patarimų</vt:lpstr>
      <vt:lpstr>1.6 - Mokiniai nepasiduoda neigiamoms įtakoms</vt:lpstr>
      <vt:lpstr>1.7 - Mokiniai sąmoningai renkasi sveiką gyvenimo būdą ir tai populiarina tarp savo bendraamžių</vt:lpstr>
      <vt:lpstr>1.8 - Mokiniai noriai bendrauja, bendradarbiauja, dalyvauja bendrose veiklose</vt:lpstr>
      <vt:lpstr>1.9 - Mokiniai yra atsakingi</vt:lpstr>
      <vt:lpstr>1.10 - Mokiniai pripažįsta kitų teisę būti kitokiems, gerbia kitą asmenį ir yra geranoriški</vt:lpstr>
      <vt:lpstr>1.11 - Mokiniams rūpi mokyklos aplinkos gerovė, ją tausoja ir prisideda ją kuriant</vt:lpstr>
      <vt:lpstr>1.12 - Mokiniai supranta išsilavinimo ir mokymosi vertę, turi tolesnio mokymosi siekių ir planų</vt:lpstr>
      <vt:lpstr>1.13 - Mokiniai moka projektuoti asmeninį gyvenimą, kelia tikslus, koreguoja ir atnaujina juos</vt:lpstr>
      <vt:lpstr>1.14 - Mokiniai moka susirasti, analizuoti ir vertinti informaciją apie pasaulio (taip pat ir darbo pasaulio) kaitą, mokymosi ir veiklos galimybes</vt:lpstr>
      <vt:lpstr>2.15 - Karjeros (profesijos, darbinės ir visuomeninės veiklos) galimybes  mokinys sieja su ugdymosi galimybėmis</vt:lpstr>
      <vt:lpstr>                                        IŠVADOS</vt:lpstr>
      <vt:lpstr>                                                 REKOMENDACIJOS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Asmenybės tapsmas</dc:title>
  <dc:creator>RITA MIKULĖNIENĖ</dc:creator>
  <cp:lastModifiedBy>KĘSTUTIS AUGYS</cp:lastModifiedBy>
  <cp:revision>36</cp:revision>
  <dcterms:created xsi:type="dcterms:W3CDTF">2021-02-13T11:06:08Z</dcterms:created>
  <dcterms:modified xsi:type="dcterms:W3CDTF">2021-02-16T13:51:34Z</dcterms:modified>
</cp:coreProperties>
</file>