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charts/chart10.xml" ContentType="application/vnd.openxmlformats-officedocument.drawingml.chart+xml"/>
  <Override PartName="/ppt/theme/themeOverride9.xml" ContentType="application/vnd.openxmlformats-officedocument.themeOverride+xml"/>
  <Override PartName="/ppt/charts/chart11.xml" ContentType="application/vnd.openxmlformats-officedocument.drawingml.chart+xml"/>
  <Override PartName="/ppt/theme/themeOverride10.xml" ContentType="application/vnd.openxmlformats-officedocument.themeOverr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theme/themeOverride11.xml" ContentType="application/vnd.openxmlformats-officedocument.themeOverride+xml"/>
  <Override PartName="/ppt/charts/chart14.xml" ContentType="application/vnd.openxmlformats-officedocument.drawingml.chart+xml"/>
  <Override PartName="/ppt/theme/themeOverride12.xml" ContentType="application/vnd.openxmlformats-officedocument.themeOverride+xml"/>
  <Override PartName="/ppt/charts/chart15.xml" ContentType="application/vnd.openxmlformats-officedocument.drawingml.chart+xml"/>
  <Override PartName="/ppt/theme/themeOverride13.xml" ContentType="application/vnd.openxmlformats-officedocument.themeOverride+xml"/>
  <Override PartName="/ppt/charts/chart16.xml" ContentType="application/vnd.openxmlformats-officedocument.drawingml.chart+xml"/>
  <Override PartName="/ppt/theme/themeOverride14.xml" ContentType="application/vnd.openxmlformats-officedocument.themeOverride+xml"/>
  <Override PartName="/ppt/charts/chart17.xml" ContentType="application/vnd.openxmlformats-officedocument.drawingml.chart+xml"/>
  <Override PartName="/ppt/theme/themeOverride15.xml" ContentType="application/vnd.openxmlformats-officedocument.themeOverride+xml"/>
  <Override PartName="/ppt/charts/chart18.xml" ContentType="application/vnd.openxmlformats-officedocument.drawingml.chart+xml"/>
  <Override PartName="/ppt/theme/themeOverride16.xml" ContentType="application/vnd.openxmlformats-officedocument.themeOverride+xml"/>
  <Override PartName="/ppt/charts/chart19.xml" ContentType="application/vnd.openxmlformats-officedocument.drawingml.chart+xml"/>
  <Override PartName="/ppt/theme/themeOverride17.xml" ContentType="application/vnd.openxmlformats-officedocument.themeOverride+xml"/>
  <Override PartName="/ppt/charts/chart20.xml" ContentType="application/vnd.openxmlformats-officedocument.drawingml.chart+xml"/>
  <Override PartName="/ppt/theme/themeOverride18.xml" ContentType="application/vnd.openxmlformats-officedocument.themeOverride+xml"/>
  <Override PartName="/ppt/charts/chart21.xml" ContentType="application/vnd.openxmlformats-officedocument.drawingml.chart+xml"/>
  <Override PartName="/ppt/theme/themeOverride19.xml" ContentType="application/vnd.openxmlformats-officedocument.themeOverride+xml"/>
  <Override PartName="/ppt/charts/chart22.xml" ContentType="application/vnd.openxmlformats-officedocument.drawingml.chart+xml"/>
  <Override PartName="/ppt/theme/themeOverride20.xml" ContentType="application/vnd.openxmlformats-officedocument.themeOverride+xml"/>
  <Override PartName="/ppt/charts/chart23.xml" ContentType="application/vnd.openxmlformats-officedocument.drawingml.chart+xml"/>
  <Override PartName="/ppt/theme/themeOverride21.xml" ContentType="application/vnd.openxmlformats-officedocument.themeOverride+xml"/>
  <Override PartName="/ppt/charts/chart24.xml" ContentType="application/vnd.openxmlformats-officedocument.drawingml.chart+xml"/>
  <Override PartName="/ppt/theme/themeOverride22.xml" ContentType="application/vnd.openxmlformats-officedocument.themeOverride+xml"/>
  <Override PartName="/ppt/charts/chart25.xml" ContentType="application/vnd.openxmlformats-officedocument.drawingml.chart+xml"/>
  <Override PartName="/ppt/theme/themeOverride23.xml" ContentType="application/vnd.openxmlformats-officedocument.themeOverride+xml"/>
  <Override PartName="/ppt/charts/chart26.xml" ContentType="application/vnd.openxmlformats-officedocument.drawingml.chart+xml"/>
  <Override PartName="/ppt/theme/themeOverride24.xml" ContentType="application/vnd.openxmlformats-officedocument.themeOverride+xml"/>
  <Override PartName="/ppt/charts/chart27.xml" ContentType="application/vnd.openxmlformats-officedocument.drawingml.chart+xml"/>
  <Override PartName="/ppt/theme/themeOverride25.xml" ContentType="application/vnd.openxmlformats-officedocument.themeOverride+xml"/>
  <Override PartName="/ppt/charts/chart28.xml" ContentType="application/vnd.openxmlformats-officedocument.drawingml.chart+xml"/>
  <Override PartName="/ppt/theme/themeOverride26.xml" ContentType="application/vnd.openxmlformats-officedocument.themeOverride+xml"/>
  <Override PartName="/ppt/charts/chart29.xml" ContentType="application/vnd.openxmlformats-officedocument.drawingml.chart+xml"/>
  <Override PartName="/ppt/theme/themeOverride2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83" r:id="rId11"/>
    <p:sldId id="284" r:id="rId12"/>
    <p:sldId id="285" r:id="rId13"/>
    <p:sldId id="286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300" r:id="rId37"/>
    <p:sldId id="301" r:id="rId38"/>
    <p:sldId id="302" r:id="rId39"/>
    <p:sldId id="303" r:id="rId40"/>
    <p:sldId id="304" r:id="rId41"/>
    <p:sldId id="305" r:id="rId42"/>
    <p:sldId id="306" r:id="rId43"/>
    <p:sldId id="307" r:id="rId44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2694" y="-8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10.xlsx"/><Relationship Id="rId1" Type="http://schemas.openxmlformats.org/officeDocument/2006/relationships/themeOverride" Target="../theme/themeOverride9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11.xlsx"/><Relationship Id="rId1" Type="http://schemas.openxmlformats.org/officeDocument/2006/relationships/themeOverride" Target="../theme/themeOverride10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13.xlsx"/><Relationship Id="rId1" Type="http://schemas.openxmlformats.org/officeDocument/2006/relationships/themeOverride" Target="../theme/themeOverride11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14.xlsx"/><Relationship Id="rId1" Type="http://schemas.openxmlformats.org/officeDocument/2006/relationships/themeOverride" Target="../theme/themeOverride12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15.xlsx"/><Relationship Id="rId1" Type="http://schemas.openxmlformats.org/officeDocument/2006/relationships/themeOverride" Target="../theme/themeOverride13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16.xlsx"/><Relationship Id="rId1" Type="http://schemas.openxmlformats.org/officeDocument/2006/relationships/themeOverride" Target="../theme/themeOverride14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17.xlsx"/><Relationship Id="rId1" Type="http://schemas.openxmlformats.org/officeDocument/2006/relationships/themeOverride" Target="../theme/themeOverride15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18.xlsx"/><Relationship Id="rId1" Type="http://schemas.openxmlformats.org/officeDocument/2006/relationships/themeOverride" Target="../theme/themeOverride16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19.xlsx"/><Relationship Id="rId1" Type="http://schemas.openxmlformats.org/officeDocument/2006/relationships/themeOverride" Target="../theme/themeOverride17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2.xlsx"/><Relationship Id="rId1" Type="http://schemas.openxmlformats.org/officeDocument/2006/relationships/themeOverride" Target="../theme/themeOverride1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20.xlsx"/><Relationship Id="rId1" Type="http://schemas.openxmlformats.org/officeDocument/2006/relationships/themeOverride" Target="../theme/themeOverride18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21.xlsx"/><Relationship Id="rId1" Type="http://schemas.openxmlformats.org/officeDocument/2006/relationships/themeOverride" Target="../theme/themeOverride19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22.xlsx"/><Relationship Id="rId1" Type="http://schemas.openxmlformats.org/officeDocument/2006/relationships/themeOverride" Target="../theme/themeOverride20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23.xlsx"/><Relationship Id="rId1" Type="http://schemas.openxmlformats.org/officeDocument/2006/relationships/themeOverride" Target="../theme/themeOverride21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24.xlsx"/><Relationship Id="rId1" Type="http://schemas.openxmlformats.org/officeDocument/2006/relationships/themeOverride" Target="../theme/themeOverride22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25.xlsx"/><Relationship Id="rId1" Type="http://schemas.openxmlformats.org/officeDocument/2006/relationships/themeOverride" Target="../theme/themeOverride23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26.xlsx"/><Relationship Id="rId1" Type="http://schemas.openxmlformats.org/officeDocument/2006/relationships/themeOverride" Target="../theme/themeOverride24.xml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27.xlsx"/><Relationship Id="rId1" Type="http://schemas.openxmlformats.org/officeDocument/2006/relationships/themeOverride" Target="../theme/themeOverride25.xml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28.xlsx"/><Relationship Id="rId1" Type="http://schemas.openxmlformats.org/officeDocument/2006/relationships/themeOverride" Target="../theme/themeOverride26.xml"/></Relationships>
</file>

<file path=ppt/charts/_rels/chart2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29.xlsx"/><Relationship Id="rId1" Type="http://schemas.openxmlformats.org/officeDocument/2006/relationships/themeOverride" Target="../theme/themeOverride27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4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5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6.xlsx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7.xlsx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8.xlsx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darbalapis9.xlsx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0.05</c:v>
                </c:pt>
                <c:pt idx="1">
                  <c:v>0.14000000000000001</c:v>
                </c:pt>
                <c:pt idx="2">
                  <c:v>0.13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0.09</c:v>
                </c:pt>
                <c:pt idx="1">
                  <c:v>0.14000000000000001</c:v>
                </c:pt>
                <c:pt idx="2">
                  <c:v>0.14000000000000001</c:v>
                </c:pt>
                <c:pt idx="3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0.32</c:v>
                </c:pt>
                <c:pt idx="1">
                  <c:v>0.28999999999999998</c:v>
                </c:pt>
                <c:pt idx="2">
                  <c:v>0.22</c:v>
                </c:pt>
                <c:pt idx="3">
                  <c:v>0.53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0.54</c:v>
                </c:pt>
                <c:pt idx="1">
                  <c:v>0.43</c:v>
                </c:pt>
                <c:pt idx="2">
                  <c:v>0.51</c:v>
                </c:pt>
                <c:pt idx="3">
                  <c:v>0.36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4045952"/>
        <c:axId val="34047488"/>
      </c:barChart>
      <c:catAx>
        <c:axId val="3404595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34047488"/>
        <c:crosses val="autoZero"/>
        <c:auto val="1"/>
        <c:lblAlgn val="ctr"/>
        <c:lblOffset val="100"/>
        <c:noMultiLvlLbl val="0"/>
      </c:catAx>
      <c:valAx>
        <c:axId val="3404748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4045952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</c:legendEntry>
      <c:layout>
        <c:manualLayout>
          <c:xMode val="edge"/>
          <c:yMode val="edge"/>
          <c:x val="3.6332264022551932E-4"/>
          <c:y val="1.6836195965366927E-2"/>
          <c:w val="0.99963667735977446"/>
          <c:h val="0.10912594733982579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0.01</c:v>
                </c:pt>
                <c:pt idx="1">
                  <c:v>0.03</c:v>
                </c:pt>
                <c:pt idx="2">
                  <c:v>0.02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2592592592592587E-3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0.09</c:v>
                </c:pt>
                <c:pt idx="3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0.17</c:v>
                </c:pt>
                <c:pt idx="1">
                  <c:v>0.25</c:v>
                </c:pt>
                <c:pt idx="2">
                  <c:v>0.32</c:v>
                </c:pt>
                <c:pt idx="3">
                  <c:v>0.42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0.83</c:v>
                </c:pt>
                <c:pt idx="1">
                  <c:v>0.72</c:v>
                </c:pt>
                <c:pt idx="2">
                  <c:v>0.56999999999999995</c:v>
                </c:pt>
                <c:pt idx="3">
                  <c:v>0.5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2438016"/>
        <c:axId val="102439552"/>
      </c:barChart>
      <c:catAx>
        <c:axId val="1024380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2439552"/>
        <c:crosses val="autoZero"/>
        <c:auto val="1"/>
        <c:lblAlgn val="ctr"/>
        <c:lblOffset val="100"/>
        <c:noMultiLvlLbl val="0"/>
      </c:catAx>
      <c:valAx>
        <c:axId val="10243955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024380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6679790026248325E-4"/>
          <c:y val="1.3592378136392202E-2"/>
          <c:w val="0.9992664041994751"/>
          <c:h val="0.12311733522318524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0.02</c:v>
                </c:pt>
                <c:pt idx="1">
                  <c:v>0.03</c:v>
                </c:pt>
                <c:pt idx="2">
                  <c:v>0.05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2592592592592587E-3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</c:v>
                </c:pt>
                <c:pt idx="1">
                  <c:v>0.01</c:v>
                </c:pt>
                <c:pt idx="2">
                  <c:v>0.14000000000000001</c:v>
                </c:pt>
                <c:pt idx="3">
                  <c:v>0.09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0.2</c:v>
                </c:pt>
                <c:pt idx="1">
                  <c:v>0.18</c:v>
                </c:pt>
                <c:pt idx="2">
                  <c:v>0.48</c:v>
                </c:pt>
                <c:pt idx="3">
                  <c:v>0.49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0.78</c:v>
                </c:pt>
                <c:pt idx="1">
                  <c:v>0.78</c:v>
                </c:pt>
                <c:pt idx="2">
                  <c:v>0.34</c:v>
                </c:pt>
                <c:pt idx="3">
                  <c:v>0.43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2476800"/>
        <c:axId val="102486784"/>
      </c:barChart>
      <c:catAx>
        <c:axId val="10247680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2486784"/>
        <c:crosses val="autoZero"/>
        <c:auto val="1"/>
        <c:lblAlgn val="ctr"/>
        <c:lblOffset val="100"/>
        <c:noMultiLvlLbl val="0"/>
      </c:catAx>
      <c:valAx>
        <c:axId val="10248678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0247680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6679790026248325E-4"/>
          <c:y val="1.4572018664422856E-2"/>
          <c:w val="0.9992664041994751"/>
          <c:h val="0.13199074428210816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lt-LT" sz="3600" b="1" dirty="0" smtClean="0">
                <a:latin typeface="Times New Roman" pitchFamily="18" charset="0"/>
                <a:cs typeface="Times New Roman" pitchFamily="18" charset="0"/>
              </a:rPr>
              <a:t>Mokinių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 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1.4809635231369543E-2"/>
          <c:y val="0.22302941095273335"/>
          <c:w val="0.97038072953726096"/>
          <c:h val="0.307868619990074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Lapas1!$A$2:$A$8</c:f>
              <c:strCache>
                <c:ptCount val="7"/>
                <c:pt idx="0">
                  <c:v>Aš dedu visas pastangas, kad mokyčiausi gerai.</c:v>
                </c:pt>
                <c:pt idx="1">
                  <c:v>Kai aš noriu ką nors pasakyti, mokytojai mane išklauso.</c:v>
                </c:pt>
                <c:pt idx="2">
                  <c:v>Manau, kad mokytojams patinka dirbti su manim.</c:v>
                </c:pt>
                <c:pt idx="3">
                  <c:v>Manau, kad mano mokytojams rūpi, kaip aš mokausi.</c:v>
                </c:pt>
                <c:pt idx="4">
                  <c:v>Mokytojai tikisi, kad visada atliksiu užduotis.</c:v>
                </c:pt>
                <c:pt idx="5">
                  <c:v>Mokytojai į aktyvų dalyvavimą pamokoje įtraukia visus mokinius.</c:v>
                </c:pt>
                <c:pt idx="6">
                  <c:v> Mokiniai gali nedirbti pamokoje, jei jie tyliai sėdi ir netrukdo kitiems.</c:v>
                </c:pt>
              </c:strCache>
            </c:strRef>
          </c:cat>
          <c:val>
            <c:numRef>
              <c:f>Lapas1!$B$2:$B$8</c:f>
              <c:numCache>
                <c:formatCode>0%</c:formatCode>
                <c:ptCount val="7"/>
                <c:pt idx="0">
                  <c:v>0.03</c:v>
                </c:pt>
                <c:pt idx="1">
                  <c:v>0.03</c:v>
                </c:pt>
                <c:pt idx="2">
                  <c:v>0.06</c:v>
                </c:pt>
                <c:pt idx="3">
                  <c:v>0.03</c:v>
                </c:pt>
                <c:pt idx="4">
                  <c:v>0.03</c:v>
                </c:pt>
                <c:pt idx="5">
                  <c:v>0.06</c:v>
                </c:pt>
                <c:pt idx="6">
                  <c:v>0.3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Lapas1!$A$2:$A$8</c:f>
              <c:strCache>
                <c:ptCount val="7"/>
                <c:pt idx="0">
                  <c:v>Aš dedu visas pastangas, kad mokyčiausi gerai.</c:v>
                </c:pt>
                <c:pt idx="1">
                  <c:v>Kai aš noriu ką nors pasakyti, mokytojai mane išklauso.</c:v>
                </c:pt>
                <c:pt idx="2">
                  <c:v>Manau, kad mokytojams patinka dirbti su manim.</c:v>
                </c:pt>
                <c:pt idx="3">
                  <c:v>Manau, kad mano mokytojams rūpi, kaip aš mokausi.</c:v>
                </c:pt>
                <c:pt idx="4">
                  <c:v>Mokytojai tikisi, kad visada atliksiu užduotis.</c:v>
                </c:pt>
                <c:pt idx="5">
                  <c:v>Mokytojai į aktyvų dalyvavimą pamokoje įtraukia visus mokinius.</c:v>
                </c:pt>
                <c:pt idx="6">
                  <c:v> Mokiniai gali nedirbti pamokoje, jei jie tyliai sėdi ir netrukdo kitiems.</c:v>
                </c:pt>
              </c:strCache>
            </c:strRef>
          </c:cat>
          <c:val>
            <c:numRef>
              <c:f>Lapas1!$C$2:$C$8</c:f>
              <c:numCache>
                <c:formatCode>0%</c:formatCode>
                <c:ptCount val="7"/>
                <c:pt idx="0">
                  <c:v>0.08</c:v>
                </c:pt>
                <c:pt idx="1">
                  <c:v>0.08</c:v>
                </c:pt>
                <c:pt idx="2">
                  <c:v>0.12</c:v>
                </c:pt>
                <c:pt idx="3">
                  <c:v>0.09</c:v>
                </c:pt>
                <c:pt idx="4">
                  <c:v>0.09</c:v>
                </c:pt>
                <c:pt idx="5">
                  <c:v>0.13</c:v>
                </c:pt>
                <c:pt idx="6">
                  <c:v>0.2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r>
                      <a:rPr lang="lt-LT" smtClean="0"/>
                      <a:t>8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Lapas1!$A$2:$A$8</c:f>
              <c:strCache>
                <c:ptCount val="7"/>
                <c:pt idx="0">
                  <c:v>Aš dedu visas pastangas, kad mokyčiausi gerai.</c:v>
                </c:pt>
                <c:pt idx="1">
                  <c:v>Kai aš noriu ką nors pasakyti, mokytojai mane išklauso.</c:v>
                </c:pt>
                <c:pt idx="2">
                  <c:v>Manau, kad mokytojams patinka dirbti su manim.</c:v>
                </c:pt>
                <c:pt idx="3">
                  <c:v>Manau, kad mano mokytojams rūpi, kaip aš mokausi.</c:v>
                </c:pt>
                <c:pt idx="4">
                  <c:v>Mokytojai tikisi, kad visada atliksiu užduotis.</c:v>
                </c:pt>
                <c:pt idx="5">
                  <c:v>Mokytojai į aktyvų dalyvavimą pamokoje įtraukia visus mokinius.</c:v>
                </c:pt>
                <c:pt idx="6">
                  <c:v> Mokiniai gali nedirbti pamokoje, jei jie tyliai sėdi ir netrukdo kitiems.</c:v>
                </c:pt>
              </c:strCache>
            </c:strRef>
          </c:cat>
          <c:val>
            <c:numRef>
              <c:f>Lapas1!$D$2:$D$8</c:f>
              <c:numCache>
                <c:formatCode>0%</c:formatCode>
                <c:ptCount val="7"/>
                <c:pt idx="0">
                  <c:v>0.37</c:v>
                </c:pt>
                <c:pt idx="1">
                  <c:v>0.41</c:v>
                </c:pt>
                <c:pt idx="2">
                  <c:v>0.56000000000000005</c:v>
                </c:pt>
                <c:pt idx="3">
                  <c:v>0.39</c:v>
                </c:pt>
                <c:pt idx="4">
                  <c:v>0.37</c:v>
                </c:pt>
                <c:pt idx="5">
                  <c:v>0.4</c:v>
                </c:pt>
                <c:pt idx="6">
                  <c:v>0.28000000000000003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Lapas1!$A$2:$A$8</c:f>
              <c:strCache>
                <c:ptCount val="7"/>
                <c:pt idx="0">
                  <c:v>Aš dedu visas pastangas, kad mokyčiausi gerai.</c:v>
                </c:pt>
                <c:pt idx="1">
                  <c:v>Kai aš noriu ką nors pasakyti, mokytojai mane išklauso.</c:v>
                </c:pt>
                <c:pt idx="2">
                  <c:v>Manau, kad mokytojams patinka dirbti su manim.</c:v>
                </c:pt>
                <c:pt idx="3">
                  <c:v>Manau, kad mano mokytojams rūpi, kaip aš mokausi.</c:v>
                </c:pt>
                <c:pt idx="4">
                  <c:v>Mokytojai tikisi, kad visada atliksiu užduotis.</c:v>
                </c:pt>
                <c:pt idx="5">
                  <c:v>Mokytojai į aktyvų dalyvavimą pamokoje įtraukia visus mokinius.</c:v>
                </c:pt>
                <c:pt idx="6">
                  <c:v> Mokiniai gali nedirbti pamokoje, jei jie tyliai sėdi ir netrukdo kitiems.</c:v>
                </c:pt>
              </c:strCache>
            </c:strRef>
          </c:cat>
          <c:val>
            <c:numRef>
              <c:f>Lapas1!$E$2:$E$8</c:f>
              <c:numCache>
                <c:formatCode>0%</c:formatCode>
                <c:ptCount val="7"/>
                <c:pt idx="0">
                  <c:v>0.51</c:v>
                </c:pt>
                <c:pt idx="1">
                  <c:v>0.47</c:v>
                </c:pt>
                <c:pt idx="2">
                  <c:v>0.26</c:v>
                </c:pt>
                <c:pt idx="3">
                  <c:v>0.49</c:v>
                </c:pt>
                <c:pt idx="4">
                  <c:v>0.5</c:v>
                </c:pt>
                <c:pt idx="5">
                  <c:v>0.4</c:v>
                </c:pt>
                <c:pt idx="6">
                  <c:v>0.22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2790656"/>
        <c:axId val="102792192"/>
      </c:barChart>
      <c:catAx>
        <c:axId val="10279065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5400000" vert="horz"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2792192"/>
        <c:crosses val="autoZero"/>
        <c:auto val="1"/>
        <c:lblAlgn val="ctr"/>
        <c:lblOffset val="100"/>
        <c:noMultiLvlLbl val="0"/>
      </c:catAx>
      <c:valAx>
        <c:axId val="10279219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27906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7523142042741642E-3"/>
          <c:y val="9.7048434241650716E-2"/>
          <c:w val="0.98047700427593998"/>
          <c:h val="0.12031458143895925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0.01</c:v>
                </c:pt>
                <c:pt idx="1">
                  <c:v>0.03</c:v>
                </c:pt>
                <c:pt idx="2">
                  <c:v>0.04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2592592592592587E-3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0.02</c:v>
                </c:pt>
                <c:pt idx="1">
                  <c:v>0.09</c:v>
                </c:pt>
                <c:pt idx="2">
                  <c:v>0.05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2</a:t>
                    </a:r>
                    <a:r>
                      <a:rPr lang="lt-LT" smtClean="0"/>
                      <a:t>4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2</a:t>
                    </a:r>
                    <a:r>
                      <a:rPr lang="lt-LT" smtClean="0"/>
                      <a:t>0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r>
                      <a:rPr lang="lt-LT" smtClean="0"/>
                      <a:t>1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0.25</c:v>
                </c:pt>
                <c:pt idx="1">
                  <c:v>0.21</c:v>
                </c:pt>
                <c:pt idx="2">
                  <c:v>0.32</c:v>
                </c:pt>
                <c:pt idx="3">
                  <c:v>0.28000000000000003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0.73</c:v>
                </c:pt>
                <c:pt idx="1">
                  <c:v>0.68</c:v>
                </c:pt>
                <c:pt idx="2">
                  <c:v>0.6</c:v>
                </c:pt>
                <c:pt idx="3">
                  <c:v>0.72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3349632"/>
        <c:axId val="103359616"/>
      </c:barChart>
      <c:catAx>
        <c:axId val="10334963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3359616"/>
        <c:crosses val="autoZero"/>
        <c:auto val="1"/>
        <c:lblAlgn val="ctr"/>
        <c:lblOffset val="100"/>
        <c:noMultiLvlLbl val="0"/>
      </c:catAx>
      <c:valAx>
        <c:axId val="10335961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0334963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0"/>
          <c:w val="0.99921522309711286"/>
          <c:h val="0.14341914106390136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lt-LT" sz="3600" b="1" dirty="0" smtClean="0">
                <a:latin typeface="Times New Roman" pitchFamily="18" charset="0"/>
                <a:cs typeface="Times New Roman" pitchFamily="18" charset="0"/>
              </a:rPr>
              <a:t>Pradinių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 klasių mokinių tėvų 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Man pakanka informacijos apie vaiko mokymąsi.</c:v>
                </c:pt>
                <c:pt idx="1">
                  <c:v>Man pakanka informacijos apie vaiko elgesį mokykloje.</c:v>
                </c:pt>
                <c:pt idx="2">
                  <c:v>Esu tikras, kad vaikas yra saugus mokykloje.</c:v>
                </c:pt>
                <c:pt idx="3">
                  <c:v>Mokykla, kurią lanko mano vaikas, yra jauki.</c:v>
                </c:pt>
                <c:pt idx="4">
                  <c:v>Esu patenkintas maitinimu mokyklos valgykloje.</c:v>
                </c:pt>
                <c:pt idx="5">
                  <c:v>Mano vaikui mokymosi krūvis yra optimalus.</c:v>
                </c:pt>
              </c:strCache>
            </c:strRef>
          </c:cat>
          <c:val>
            <c:numRef>
              <c:f>Lapas1!$B$2:$B$7</c:f>
              <c:numCache>
                <c:formatCode>0%</c:formatCode>
                <c:ptCount val="6"/>
                <c:pt idx="0">
                  <c:v>0.01</c:v>
                </c:pt>
                <c:pt idx="1">
                  <c:v>0</c:v>
                </c:pt>
                <c:pt idx="2">
                  <c:v>0</c:v>
                </c:pt>
                <c:pt idx="3">
                  <c:v>0.01</c:v>
                </c:pt>
                <c:pt idx="4">
                  <c:v>0.11</c:v>
                </c:pt>
                <c:pt idx="5">
                  <c:v>0.01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4"/>
              <c:layout>
                <c:manualLayout>
                  <c:x val="-1.3856000586534324E-3"/>
                  <c:y val="-4.6355589272250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Man pakanka informacijos apie vaiko mokymąsi.</c:v>
                </c:pt>
                <c:pt idx="1">
                  <c:v>Man pakanka informacijos apie vaiko elgesį mokykloje.</c:v>
                </c:pt>
                <c:pt idx="2">
                  <c:v>Esu tikras, kad vaikas yra saugus mokykloje.</c:v>
                </c:pt>
                <c:pt idx="3">
                  <c:v>Mokykla, kurią lanko mano vaikas, yra jauki.</c:v>
                </c:pt>
                <c:pt idx="4">
                  <c:v>Esu patenkintas maitinimu mokyklos valgykloje.</c:v>
                </c:pt>
                <c:pt idx="5">
                  <c:v>Mano vaikui mokymosi krūvis yra optimalus.</c:v>
                </c:pt>
              </c:strCache>
            </c:strRef>
          </c:cat>
          <c:val>
            <c:numRef>
              <c:f>Lapas1!$C$2:$C$7</c:f>
              <c:numCache>
                <c:formatCode>0%</c:formatCode>
                <c:ptCount val="6"/>
                <c:pt idx="0">
                  <c:v>0.04</c:v>
                </c:pt>
                <c:pt idx="1">
                  <c:v>0.05</c:v>
                </c:pt>
                <c:pt idx="2">
                  <c:v>0.09</c:v>
                </c:pt>
                <c:pt idx="3">
                  <c:v>0.08</c:v>
                </c:pt>
                <c:pt idx="4">
                  <c:v>0.11</c:v>
                </c:pt>
                <c:pt idx="5">
                  <c:v>7.0000000000000007E-2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Man pakanka informacijos apie vaiko mokymąsi.</c:v>
                </c:pt>
                <c:pt idx="1">
                  <c:v>Man pakanka informacijos apie vaiko elgesį mokykloje.</c:v>
                </c:pt>
                <c:pt idx="2">
                  <c:v>Esu tikras, kad vaikas yra saugus mokykloje.</c:v>
                </c:pt>
                <c:pt idx="3">
                  <c:v>Mokykla, kurią lanko mano vaikas, yra jauki.</c:v>
                </c:pt>
                <c:pt idx="4">
                  <c:v>Esu patenkintas maitinimu mokyklos valgykloje.</c:v>
                </c:pt>
                <c:pt idx="5">
                  <c:v>Mano vaikui mokymosi krūvis yra optimalus.</c:v>
                </c:pt>
              </c:strCache>
            </c:strRef>
          </c:cat>
          <c:val>
            <c:numRef>
              <c:f>Lapas1!$D$2:$D$7</c:f>
              <c:numCache>
                <c:formatCode>0%</c:formatCode>
                <c:ptCount val="6"/>
                <c:pt idx="0">
                  <c:v>0.28999999999999998</c:v>
                </c:pt>
                <c:pt idx="1">
                  <c:v>0.32</c:v>
                </c:pt>
                <c:pt idx="2">
                  <c:v>0.46</c:v>
                </c:pt>
                <c:pt idx="3">
                  <c:v>0.39</c:v>
                </c:pt>
                <c:pt idx="4">
                  <c:v>0.37</c:v>
                </c:pt>
                <c:pt idx="5">
                  <c:v>0.41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909760123172208E-2"/>
                  <c:y val="4.551589579942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Man pakanka informacijos apie vaiko mokymąsi.</c:v>
                </c:pt>
                <c:pt idx="1">
                  <c:v>Man pakanka informacijos apie vaiko elgesį mokykloje.</c:v>
                </c:pt>
                <c:pt idx="2">
                  <c:v>Esu tikras, kad vaikas yra saugus mokykloje.</c:v>
                </c:pt>
                <c:pt idx="3">
                  <c:v>Mokykla, kurią lanko mano vaikas, yra jauki.</c:v>
                </c:pt>
                <c:pt idx="4">
                  <c:v>Esu patenkintas maitinimu mokyklos valgykloje.</c:v>
                </c:pt>
                <c:pt idx="5">
                  <c:v>Mano vaikui mokymosi krūvis yra optimalus.</c:v>
                </c:pt>
              </c:strCache>
            </c:strRef>
          </c:cat>
          <c:val>
            <c:numRef>
              <c:f>Lapas1!$E$2:$E$7</c:f>
              <c:numCache>
                <c:formatCode>0%</c:formatCode>
                <c:ptCount val="6"/>
                <c:pt idx="0">
                  <c:v>0.66</c:v>
                </c:pt>
                <c:pt idx="1">
                  <c:v>0.63</c:v>
                </c:pt>
                <c:pt idx="2">
                  <c:v>0.45</c:v>
                </c:pt>
                <c:pt idx="3">
                  <c:v>0.52</c:v>
                </c:pt>
                <c:pt idx="4">
                  <c:v>0.41</c:v>
                </c:pt>
                <c:pt idx="5">
                  <c:v>0.51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3405056"/>
        <c:axId val="103406592"/>
      </c:barChart>
      <c:catAx>
        <c:axId val="103405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5400000" vert="horz"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3406592"/>
        <c:crosses val="autoZero"/>
        <c:auto val="1"/>
        <c:lblAlgn val="ctr"/>
        <c:lblOffset val="100"/>
        <c:noMultiLvlLbl val="0"/>
      </c:catAx>
      <c:valAx>
        <c:axId val="10340659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34050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8895761853099332E-3"/>
          <c:y val="0.15907384014665593"/>
          <c:w val="0.9804832231108489"/>
          <c:h val="5.1776346180912654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en-US" sz="3600" b="1" baseline="0" dirty="0" smtClean="0">
                <a:latin typeface="Times New Roman" pitchFamily="18" charset="0"/>
                <a:cs typeface="Times New Roman" pitchFamily="18" charset="0"/>
              </a:rPr>
              <a:t>5 – 10 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 klasių mokinių tėvų 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Man pakanka informacijos apie vaiko mokymąsi.</c:v>
                </c:pt>
                <c:pt idx="1">
                  <c:v>Man pakanka informacijos apie vaiko elgesį mokykloje.</c:v>
                </c:pt>
                <c:pt idx="2">
                  <c:v>Esu tikras, kad vaikas yra saugus mokykloje.</c:v>
                </c:pt>
                <c:pt idx="3">
                  <c:v>Mokykla, kurią lanko mano vaikas, yra jauki.</c:v>
                </c:pt>
                <c:pt idx="4">
                  <c:v>Esu patenkintas maitinimu mokyklos valgykloje.</c:v>
                </c:pt>
                <c:pt idx="5">
                  <c:v>Mano vaikui mokymosi krūvis yra optimalus.</c:v>
                </c:pt>
              </c:strCache>
            </c:strRef>
          </c:cat>
          <c:val>
            <c:numRef>
              <c:f>Lapas1!$B$2:$B$7</c:f>
              <c:numCache>
                <c:formatCode>0%</c:formatCode>
                <c:ptCount val="6"/>
                <c:pt idx="0">
                  <c:v>0.04</c:v>
                </c:pt>
                <c:pt idx="1">
                  <c:v>0.04</c:v>
                </c:pt>
                <c:pt idx="2">
                  <c:v>0.05</c:v>
                </c:pt>
                <c:pt idx="3">
                  <c:v>0.03</c:v>
                </c:pt>
                <c:pt idx="4">
                  <c:v>0.13</c:v>
                </c:pt>
                <c:pt idx="5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Man pakanka informacijos apie vaiko mokymąsi.</c:v>
                </c:pt>
                <c:pt idx="1">
                  <c:v>Man pakanka informacijos apie vaiko elgesį mokykloje.</c:v>
                </c:pt>
                <c:pt idx="2">
                  <c:v>Esu tikras, kad vaikas yra saugus mokykloje.</c:v>
                </c:pt>
                <c:pt idx="3">
                  <c:v>Mokykla, kurią lanko mano vaikas, yra jauki.</c:v>
                </c:pt>
                <c:pt idx="4">
                  <c:v>Esu patenkintas maitinimu mokyklos valgykloje.</c:v>
                </c:pt>
                <c:pt idx="5">
                  <c:v>Mano vaikui mokymosi krūvis yra optimalus.</c:v>
                </c:pt>
              </c:strCache>
            </c:strRef>
          </c:cat>
          <c:val>
            <c:numRef>
              <c:f>Lapas1!$C$2:$C$7</c:f>
              <c:numCache>
                <c:formatCode>0%</c:formatCode>
                <c:ptCount val="6"/>
                <c:pt idx="0">
                  <c:v>0.04</c:v>
                </c:pt>
                <c:pt idx="1">
                  <c:v>0.03</c:v>
                </c:pt>
                <c:pt idx="2">
                  <c:v>0.05</c:v>
                </c:pt>
                <c:pt idx="3">
                  <c:v>0.06</c:v>
                </c:pt>
                <c:pt idx="4">
                  <c:v>0.23</c:v>
                </c:pt>
                <c:pt idx="5">
                  <c:v>0.09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Man pakanka informacijos apie vaiko mokymąsi.</c:v>
                </c:pt>
                <c:pt idx="1">
                  <c:v>Man pakanka informacijos apie vaiko elgesį mokykloje.</c:v>
                </c:pt>
                <c:pt idx="2">
                  <c:v>Esu tikras, kad vaikas yra saugus mokykloje.</c:v>
                </c:pt>
                <c:pt idx="3">
                  <c:v>Mokykla, kurią lanko mano vaikas, yra jauki.</c:v>
                </c:pt>
                <c:pt idx="4">
                  <c:v>Esu patenkintas maitinimu mokyklos valgykloje.</c:v>
                </c:pt>
                <c:pt idx="5">
                  <c:v>Mano vaikui mokymosi krūvis yra optimalus.</c:v>
                </c:pt>
              </c:strCache>
            </c:strRef>
          </c:cat>
          <c:val>
            <c:numRef>
              <c:f>Lapas1!$D$2:$D$7</c:f>
              <c:numCache>
                <c:formatCode>0%</c:formatCode>
                <c:ptCount val="6"/>
                <c:pt idx="0">
                  <c:v>0.32</c:v>
                </c:pt>
                <c:pt idx="1">
                  <c:v>0.36</c:v>
                </c:pt>
                <c:pt idx="2">
                  <c:v>0.46</c:v>
                </c:pt>
                <c:pt idx="3">
                  <c:v>0.3</c:v>
                </c:pt>
                <c:pt idx="4">
                  <c:v>0.3</c:v>
                </c:pt>
                <c:pt idx="5">
                  <c:v>0.45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909760123172208E-2"/>
                  <c:y val="4.551589579942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Man pakanka informacijos apie vaiko mokymąsi.</c:v>
                </c:pt>
                <c:pt idx="1">
                  <c:v>Man pakanka informacijos apie vaiko elgesį mokykloje.</c:v>
                </c:pt>
                <c:pt idx="2">
                  <c:v>Esu tikras, kad vaikas yra saugus mokykloje.</c:v>
                </c:pt>
                <c:pt idx="3">
                  <c:v>Mokykla, kurią lanko mano vaikas, yra jauki.</c:v>
                </c:pt>
                <c:pt idx="4">
                  <c:v>Esu patenkintas maitinimu mokyklos valgykloje.</c:v>
                </c:pt>
                <c:pt idx="5">
                  <c:v>Mano vaikui mokymosi krūvis yra optimalus.</c:v>
                </c:pt>
              </c:strCache>
            </c:strRef>
          </c:cat>
          <c:val>
            <c:numRef>
              <c:f>Lapas1!$E$2:$E$7</c:f>
              <c:numCache>
                <c:formatCode>0%</c:formatCode>
                <c:ptCount val="6"/>
                <c:pt idx="0">
                  <c:v>0.6</c:v>
                </c:pt>
                <c:pt idx="1">
                  <c:v>0.57999999999999996</c:v>
                </c:pt>
                <c:pt idx="2">
                  <c:v>0.44</c:v>
                </c:pt>
                <c:pt idx="3">
                  <c:v>0.61</c:v>
                </c:pt>
                <c:pt idx="4">
                  <c:v>0.35</c:v>
                </c:pt>
                <c:pt idx="5">
                  <c:v>0.38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5401728"/>
        <c:axId val="105407616"/>
      </c:barChart>
      <c:catAx>
        <c:axId val="105401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5400000" vert="horz"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5407616"/>
        <c:crosses val="autoZero"/>
        <c:auto val="1"/>
        <c:lblAlgn val="ctr"/>
        <c:lblOffset val="100"/>
        <c:noMultiLvlLbl val="0"/>
      </c:catAx>
      <c:valAx>
        <c:axId val="10540761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54017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0339337283345601E-2"/>
          <c:y val="0.10271478771038138"/>
          <c:w val="0.96792330936214677"/>
          <c:h val="4.7719538610774818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en-US" sz="3600" b="1" baseline="0" dirty="0" smtClean="0">
                <a:latin typeface="Times New Roman" pitchFamily="18" charset="0"/>
                <a:cs typeface="Times New Roman" pitchFamily="18" charset="0"/>
              </a:rPr>
              <a:t>5 – 10 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 klasių mokinių</a:t>
            </a:r>
            <a:r>
              <a:rPr lang="en-US" sz="3600" b="1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1.4981991581772288E-2"/>
          <c:y val="0.14336579246595382"/>
          <c:w val="0.97003601683645546"/>
          <c:h val="0.393096127037966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cat>
            <c:strRef>
              <c:f>Lapas1!$A$2:$A$10</c:f>
              <c:strCache>
                <c:ptCount val="9"/>
                <c:pt idx="0">
                  <c:v>Pamokose nėra triukšmaujama, todėl lengva susikaupti ir mokytis.</c:v>
                </c:pt>
                <c:pt idx="1">
                  <c:v>Mūsų klasė turi savo taisykles, dėl kurių visi susitarėme.</c:v>
                </c:pt>
                <c:pt idx="2">
                  <c:v>Mūsų mokyklos mokiniai drausmingai elgiasi net ir tada, kai nemato mokytojai.</c:v>
                </c:pt>
                <c:pt idx="3">
                  <c:v>Mokiniai laikosi mokyklos taisyklių.</c:v>
                </c:pt>
                <c:pt idx="4">
                  <c:v>Mokykloje taikomos vienodos taisyklės visiems mokiniams.</c:v>
                </c:pt>
                <c:pt idx="5">
                  <c:v>Jei mokiniai mokykloje blogai elgiasi, mokytojai stengiasi išsiaiškinti priežastis.</c:v>
                </c:pt>
                <c:pt idx="6">
                  <c:v>Mokytojai nevėluoja į pamokas.</c:v>
                </c:pt>
                <c:pt idx="7">
                  <c:v>Mūsų mokykla yra tvarkinga.</c:v>
                </c:pt>
                <c:pt idx="8">
                  <c:v>Man pamokų tvarkaraštis yra patogus (krūvis per dienas pasiskirstęs tolygiai, nėra „langų“ ir kt.).</c:v>
                </c:pt>
              </c:strCache>
            </c:strRef>
          </c:cat>
          <c:val>
            <c:numRef>
              <c:f>Lapas1!$B$2:$B$10</c:f>
              <c:numCache>
                <c:formatCode>0%</c:formatCode>
                <c:ptCount val="9"/>
                <c:pt idx="0">
                  <c:v>0.21</c:v>
                </c:pt>
                <c:pt idx="1">
                  <c:v>0.11</c:v>
                </c:pt>
                <c:pt idx="2">
                  <c:v>0.22</c:v>
                </c:pt>
                <c:pt idx="3">
                  <c:v>7.0000000000000007E-2</c:v>
                </c:pt>
                <c:pt idx="4">
                  <c:v>0.05</c:v>
                </c:pt>
                <c:pt idx="5">
                  <c:v>0.02</c:v>
                </c:pt>
                <c:pt idx="6">
                  <c:v>7.0000000000000007E-2</c:v>
                </c:pt>
                <c:pt idx="7">
                  <c:v>0.04</c:v>
                </c:pt>
                <c:pt idx="8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3619992347065717E-3"/>
                  <c:y val="-2.0482153109739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Lapas1!$A$2:$A$10</c:f>
              <c:strCache>
                <c:ptCount val="9"/>
                <c:pt idx="0">
                  <c:v>Pamokose nėra triukšmaujama, todėl lengva susikaupti ir mokytis.</c:v>
                </c:pt>
                <c:pt idx="1">
                  <c:v>Mūsų klasė turi savo taisykles, dėl kurių visi susitarėme.</c:v>
                </c:pt>
                <c:pt idx="2">
                  <c:v>Mūsų mokyklos mokiniai drausmingai elgiasi net ir tada, kai nemato mokytojai.</c:v>
                </c:pt>
                <c:pt idx="3">
                  <c:v>Mokiniai laikosi mokyklos taisyklių.</c:v>
                </c:pt>
                <c:pt idx="4">
                  <c:v>Mokykloje taikomos vienodos taisyklės visiems mokiniams.</c:v>
                </c:pt>
                <c:pt idx="5">
                  <c:v>Jei mokiniai mokykloje blogai elgiasi, mokytojai stengiasi išsiaiškinti priežastis.</c:v>
                </c:pt>
                <c:pt idx="6">
                  <c:v>Mokytojai nevėluoja į pamokas.</c:v>
                </c:pt>
                <c:pt idx="7">
                  <c:v>Mūsų mokykla yra tvarkinga.</c:v>
                </c:pt>
                <c:pt idx="8">
                  <c:v>Man pamokų tvarkaraštis yra patogus (krūvis per dienas pasiskirstęs tolygiai, nėra „langų“ ir kt.).</c:v>
                </c:pt>
              </c:strCache>
            </c:strRef>
          </c:cat>
          <c:val>
            <c:numRef>
              <c:f>Lapas1!$C$2:$C$10</c:f>
              <c:numCache>
                <c:formatCode>0%</c:formatCode>
                <c:ptCount val="9"/>
                <c:pt idx="0">
                  <c:v>0.34</c:v>
                </c:pt>
                <c:pt idx="1">
                  <c:v>0.22</c:v>
                </c:pt>
                <c:pt idx="2">
                  <c:v>0.28999999999999998</c:v>
                </c:pt>
                <c:pt idx="3">
                  <c:v>0.25</c:v>
                </c:pt>
                <c:pt idx="4">
                  <c:v>0.08</c:v>
                </c:pt>
                <c:pt idx="5">
                  <c:v>0.1</c:v>
                </c:pt>
                <c:pt idx="6">
                  <c:v>0.17</c:v>
                </c:pt>
                <c:pt idx="7">
                  <c:v>0.1</c:v>
                </c:pt>
                <c:pt idx="8">
                  <c:v>0.14000000000000001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cat>
            <c:strRef>
              <c:f>Lapas1!$A$2:$A$10</c:f>
              <c:strCache>
                <c:ptCount val="9"/>
                <c:pt idx="0">
                  <c:v>Pamokose nėra triukšmaujama, todėl lengva susikaupti ir mokytis.</c:v>
                </c:pt>
                <c:pt idx="1">
                  <c:v>Mūsų klasė turi savo taisykles, dėl kurių visi susitarėme.</c:v>
                </c:pt>
                <c:pt idx="2">
                  <c:v>Mūsų mokyklos mokiniai drausmingai elgiasi net ir tada, kai nemato mokytojai.</c:v>
                </c:pt>
                <c:pt idx="3">
                  <c:v>Mokiniai laikosi mokyklos taisyklių.</c:v>
                </c:pt>
                <c:pt idx="4">
                  <c:v>Mokykloje taikomos vienodos taisyklės visiems mokiniams.</c:v>
                </c:pt>
                <c:pt idx="5">
                  <c:v>Jei mokiniai mokykloje blogai elgiasi, mokytojai stengiasi išsiaiškinti priežastis.</c:v>
                </c:pt>
                <c:pt idx="6">
                  <c:v>Mokytojai nevėluoja į pamokas.</c:v>
                </c:pt>
                <c:pt idx="7">
                  <c:v>Mūsų mokykla yra tvarkinga.</c:v>
                </c:pt>
                <c:pt idx="8">
                  <c:v>Man pamokų tvarkaraštis yra patogus (krūvis per dienas pasiskirstęs tolygiai, nėra „langų“ ir kt.).</c:v>
                </c:pt>
              </c:strCache>
            </c:strRef>
          </c:cat>
          <c:val>
            <c:numRef>
              <c:f>Lapas1!$D$2:$D$10</c:f>
              <c:numCache>
                <c:formatCode>0%</c:formatCode>
                <c:ptCount val="9"/>
                <c:pt idx="0">
                  <c:v>0.31</c:v>
                </c:pt>
                <c:pt idx="1">
                  <c:v>0.37</c:v>
                </c:pt>
                <c:pt idx="2">
                  <c:v>0.35</c:v>
                </c:pt>
                <c:pt idx="3">
                  <c:v>0.46</c:v>
                </c:pt>
                <c:pt idx="4">
                  <c:v>0.28000000000000003</c:v>
                </c:pt>
                <c:pt idx="5">
                  <c:v>0.35</c:v>
                </c:pt>
                <c:pt idx="6">
                  <c:v>0.47</c:v>
                </c:pt>
                <c:pt idx="7">
                  <c:v>0.4</c:v>
                </c:pt>
                <c:pt idx="8">
                  <c:v>0.42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0029569325117582E-2"/>
                  <c:y val="6.82738436991306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9.5339946429460025E-3"/>
                  <c:y val="6.82738436991306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Lapas1!$A$2:$A$10</c:f>
              <c:strCache>
                <c:ptCount val="9"/>
                <c:pt idx="0">
                  <c:v>Pamokose nėra triukšmaujama, todėl lengva susikaupti ir mokytis.</c:v>
                </c:pt>
                <c:pt idx="1">
                  <c:v>Mūsų klasė turi savo taisykles, dėl kurių visi susitarėme.</c:v>
                </c:pt>
                <c:pt idx="2">
                  <c:v>Mūsų mokyklos mokiniai drausmingai elgiasi net ir tada, kai nemato mokytojai.</c:v>
                </c:pt>
                <c:pt idx="3">
                  <c:v>Mokiniai laikosi mokyklos taisyklių.</c:v>
                </c:pt>
                <c:pt idx="4">
                  <c:v>Mokykloje taikomos vienodos taisyklės visiems mokiniams.</c:v>
                </c:pt>
                <c:pt idx="5">
                  <c:v>Jei mokiniai mokykloje blogai elgiasi, mokytojai stengiasi išsiaiškinti priežastis.</c:v>
                </c:pt>
                <c:pt idx="6">
                  <c:v>Mokytojai nevėluoja į pamokas.</c:v>
                </c:pt>
                <c:pt idx="7">
                  <c:v>Mūsų mokykla yra tvarkinga.</c:v>
                </c:pt>
                <c:pt idx="8">
                  <c:v>Man pamokų tvarkaraštis yra patogus (krūvis per dienas pasiskirstęs tolygiai, nėra „langų“ ir kt.).</c:v>
                </c:pt>
              </c:strCache>
            </c:strRef>
          </c:cat>
          <c:val>
            <c:numRef>
              <c:f>Lapas1!$E$2:$E$10</c:f>
              <c:numCache>
                <c:formatCode>0%</c:formatCode>
                <c:ptCount val="9"/>
                <c:pt idx="0">
                  <c:v>0.15</c:v>
                </c:pt>
                <c:pt idx="1">
                  <c:v>0.3</c:v>
                </c:pt>
                <c:pt idx="2">
                  <c:v>0.14000000000000001</c:v>
                </c:pt>
                <c:pt idx="3">
                  <c:v>0.22</c:v>
                </c:pt>
                <c:pt idx="4">
                  <c:v>0.57999999999999996</c:v>
                </c:pt>
                <c:pt idx="5">
                  <c:v>0.52</c:v>
                </c:pt>
                <c:pt idx="6">
                  <c:v>0.28999999999999998</c:v>
                </c:pt>
                <c:pt idx="7">
                  <c:v>0.46</c:v>
                </c:pt>
                <c:pt idx="8">
                  <c:v>0.37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5472384"/>
        <c:axId val="105475072"/>
      </c:barChart>
      <c:catAx>
        <c:axId val="105472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5400000" vert="horz"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5475072"/>
        <c:crosses val="autoZero"/>
        <c:auto val="1"/>
        <c:lblAlgn val="ctr"/>
        <c:lblOffset val="100"/>
        <c:noMultiLvlLbl val="0"/>
      </c:catAx>
      <c:valAx>
        <c:axId val="10547507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547238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7239984694131434E-3"/>
          <c:y val="9.1589446285041176E-2"/>
          <c:w val="0.9690240621294719"/>
          <c:h val="0.10077135700549025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en-US" sz="3600" b="1" baseline="0" dirty="0" err="1" smtClean="0">
                <a:latin typeface="Times New Roman" pitchFamily="18" charset="0"/>
                <a:cs typeface="Times New Roman" pitchFamily="18" charset="0"/>
              </a:rPr>
              <a:t>Mokytoj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ų 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1.9398400821148052E-2"/>
          <c:y val="0.17886653950887274"/>
          <c:w val="0.96951679870962448"/>
          <c:h val="0.531483840222576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Mūsų mokykla turi savo taisykles dėl kurių visi susitarėme.</c:v>
                </c:pt>
                <c:pt idx="1">
                  <c:v>Mokiniai laikosi mokyklos taisyklių.</c:v>
                </c:pt>
                <c:pt idx="2">
                  <c:v>Mūsų mokykla yra jauki ir tvarkinga.</c:v>
                </c:pt>
                <c:pt idx="3">
                  <c:v>Mano santykiai su mokiniais nėra įtempti, nevargina konfliktai.</c:v>
                </c:pt>
                <c:pt idx="4">
                  <c:v>Mano santykiai su kitais mokytojais nėra įtempti, nevargina konfliktai.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</c:v>
                </c:pt>
                <c:pt idx="1">
                  <c:v>0.06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Mūsų mokykla turi savo taisykles dėl kurių visi susitarėme.</c:v>
                </c:pt>
                <c:pt idx="1">
                  <c:v>Mokiniai laikosi mokyklos taisyklių.</c:v>
                </c:pt>
                <c:pt idx="2">
                  <c:v>Mūsų mokykla yra jauki ir tvarkinga.</c:v>
                </c:pt>
                <c:pt idx="3">
                  <c:v>Mano santykiai su mokiniais nėra įtempti, nevargina konfliktai.</c:v>
                </c:pt>
                <c:pt idx="4">
                  <c:v>Mano santykiai su kitais mokytojais nėra įtempti, nevargina konfliktai.</c:v>
                </c:pt>
              </c:strCache>
            </c:strRef>
          </c:cat>
          <c:val>
            <c:numRef>
              <c:f>Lapas1!$C$2:$C$6</c:f>
              <c:numCache>
                <c:formatCode>0%</c:formatCode>
                <c:ptCount val="5"/>
                <c:pt idx="0">
                  <c:v>0.06</c:v>
                </c:pt>
                <c:pt idx="1">
                  <c:v>0.4</c:v>
                </c:pt>
                <c:pt idx="2">
                  <c:v>0</c:v>
                </c:pt>
                <c:pt idx="3">
                  <c:v>0.03</c:v>
                </c:pt>
                <c:pt idx="4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Mūsų mokykla turi savo taisykles dėl kurių visi susitarėme.</c:v>
                </c:pt>
                <c:pt idx="1">
                  <c:v>Mokiniai laikosi mokyklos taisyklių.</c:v>
                </c:pt>
                <c:pt idx="2">
                  <c:v>Mūsų mokykla yra jauki ir tvarkinga.</c:v>
                </c:pt>
                <c:pt idx="3">
                  <c:v>Mano santykiai su mokiniais nėra įtempti, nevargina konfliktai.</c:v>
                </c:pt>
                <c:pt idx="4">
                  <c:v>Mano santykiai su kitais mokytojais nėra įtempti, nevargina konfliktai.</c:v>
                </c:pt>
              </c:strCache>
            </c:strRef>
          </c:cat>
          <c:val>
            <c:numRef>
              <c:f>Lapas1!$D$2:$D$6</c:f>
              <c:numCache>
                <c:formatCode>0%</c:formatCode>
                <c:ptCount val="5"/>
                <c:pt idx="0">
                  <c:v>0.28000000000000003</c:v>
                </c:pt>
                <c:pt idx="1">
                  <c:v>0.46</c:v>
                </c:pt>
                <c:pt idx="2">
                  <c:v>0.22</c:v>
                </c:pt>
                <c:pt idx="3">
                  <c:v>0.5</c:v>
                </c:pt>
                <c:pt idx="4">
                  <c:v>0.53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909760123172208E-2"/>
                  <c:y val="4.551589579942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241600645187757E-2"/>
                  <c:y val="6.82738436991306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Lapas1!$A$2:$A$6</c:f>
              <c:strCache>
                <c:ptCount val="5"/>
                <c:pt idx="0">
                  <c:v>Mūsų mokykla turi savo taisykles dėl kurių visi susitarėme.</c:v>
                </c:pt>
                <c:pt idx="1">
                  <c:v>Mokiniai laikosi mokyklos taisyklių.</c:v>
                </c:pt>
                <c:pt idx="2">
                  <c:v>Mūsų mokykla yra jauki ir tvarkinga.</c:v>
                </c:pt>
                <c:pt idx="3">
                  <c:v>Mano santykiai su mokiniais nėra įtempti, nevargina konfliktai.</c:v>
                </c:pt>
                <c:pt idx="4">
                  <c:v>Mano santykiai su kitais mokytojais nėra įtempti, nevargina konfliktai.</c:v>
                </c:pt>
              </c:strCache>
            </c:strRef>
          </c:cat>
          <c:val>
            <c:numRef>
              <c:f>Lapas1!$E$2:$E$6</c:f>
              <c:numCache>
                <c:formatCode>0%</c:formatCode>
                <c:ptCount val="5"/>
                <c:pt idx="0">
                  <c:v>0.67</c:v>
                </c:pt>
                <c:pt idx="1">
                  <c:v>0.09</c:v>
                </c:pt>
                <c:pt idx="2">
                  <c:v>0.78</c:v>
                </c:pt>
                <c:pt idx="3">
                  <c:v>0.47</c:v>
                </c:pt>
                <c:pt idx="4">
                  <c:v>0.44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4111488"/>
        <c:axId val="104129664"/>
      </c:barChart>
      <c:catAx>
        <c:axId val="10411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4129664"/>
        <c:crosses val="autoZero"/>
        <c:auto val="1"/>
        <c:lblAlgn val="ctr"/>
        <c:lblOffset val="100"/>
        <c:noMultiLvlLbl val="0"/>
      </c:catAx>
      <c:valAx>
        <c:axId val="1041296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41114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8131176830497694E-2"/>
          <c:y val="0.10456901128127141"/>
          <c:w val="0.97897913788182556"/>
          <c:h val="5.1776346180912654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5277777777777777E-2"/>
          <c:y val="0.25385895631407968"/>
          <c:w val="0.96944444444444444"/>
          <c:h val="0.547779599228875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0.02</c:v>
                </c:pt>
                <c:pt idx="1">
                  <c:v>0</c:v>
                </c:pt>
                <c:pt idx="2">
                  <c:v>7.0000000000000007E-2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2592592592592587E-3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0.02</c:v>
                </c:pt>
                <c:pt idx="1">
                  <c:v>0.04</c:v>
                </c:pt>
                <c:pt idx="2">
                  <c:v>7.0000000000000007E-2</c:v>
                </c:pt>
                <c:pt idx="3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r>
                      <a:rPr lang="lt-LT" smtClean="0"/>
                      <a:t>4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0.35</c:v>
                </c:pt>
                <c:pt idx="1">
                  <c:v>0.3</c:v>
                </c:pt>
                <c:pt idx="2">
                  <c:v>0.33</c:v>
                </c:pt>
                <c:pt idx="3">
                  <c:v>0.47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4.0597579827647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0.61</c:v>
                </c:pt>
                <c:pt idx="1">
                  <c:v>0.66</c:v>
                </c:pt>
                <c:pt idx="2">
                  <c:v>0.52</c:v>
                </c:pt>
                <c:pt idx="3">
                  <c:v>0.5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4322560"/>
        <c:axId val="104324096"/>
      </c:barChart>
      <c:catAx>
        <c:axId val="1043225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4324096"/>
        <c:crosses val="autoZero"/>
        <c:auto val="1"/>
        <c:lblAlgn val="ctr"/>
        <c:lblOffset val="100"/>
        <c:noMultiLvlLbl val="0"/>
      </c:catAx>
      <c:valAx>
        <c:axId val="10432409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043225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2699037620296736E-4"/>
          <c:y val="1.5884424758690157E-2"/>
          <c:w val="0.99795713035870515"/>
          <c:h val="0.19032125727931906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5277777777777777E-2"/>
          <c:y val="0.15289308600494222"/>
          <c:w val="0.96944444444444444"/>
          <c:h val="0.648745480098472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0.01</c:v>
                </c:pt>
                <c:pt idx="1">
                  <c:v>0.01</c:v>
                </c:pt>
                <c:pt idx="2">
                  <c:v>0.09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2592592592592587E-3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0.06</c:v>
                </c:pt>
                <c:pt idx="1">
                  <c:v>0.09</c:v>
                </c:pt>
                <c:pt idx="2">
                  <c:v>0.05</c:v>
                </c:pt>
                <c:pt idx="3">
                  <c:v>0.12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0.43</c:v>
                </c:pt>
                <c:pt idx="2">
                  <c:v>0.33</c:v>
                </c:pt>
                <c:pt idx="3">
                  <c:v>0.79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4.0597579827647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0.65</c:v>
                </c:pt>
                <c:pt idx="1">
                  <c:v>0.47</c:v>
                </c:pt>
                <c:pt idx="2">
                  <c:v>0.53</c:v>
                </c:pt>
                <c:pt idx="3">
                  <c:v>0.09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4222080"/>
        <c:axId val="104244352"/>
      </c:barChart>
      <c:catAx>
        <c:axId val="10422208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4244352"/>
        <c:crosses val="autoZero"/>
        <c:auto val="1"/>
        <c:lblAlgn val="ctr"/>
        <c:lblOffset val="100"/>
        <c:noMultiLvlLbl val="0"/>
      </c:catAx>
      <c:valAx>
        <c:axId val="10424435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042220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2699037620296736E-4"/>
          <c:y val="1.5884424758690157E-2"/>
          <c:w val="0.99795713035870515"/>
          <c:h val="0.19032125727931906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0.02</c:v>
                </c:pt>
                <c:pt idx="1">
                  <c:v>0.04</c:v>
                </c:pt>
                <c:pt idx="2">
                  <c:v>0.06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2592592592592587E-3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0.02</c:v>
                </c:pt>
                <c:pt idx="1">
                  <c:v>0.01</c:v>
                </c:pt>
                <c:pt idx="2">
                  <c:v>7.0000000000000007E-2</c:v>
                </c:pt>
                <c:pt idx="3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0.33</c:v>
                </c:pt>
                <c:pt idx="1">
                  <c:v>0.36</c:v>
                </c:pt>
                <c:pt idx="2">
                  <c:v>0.47</c:v>
                </c:pt>
                <c:pt idx="3">
                  <c:v>0.5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0.63</c:v>
                </c:pt>
                <c:pt idx="1">
                  <c:v>0.57999999999999996</c:v>
                </c:pt>
                <c:pt idx="2">
                  <c:v>0.4</c:v>
                </c:pt>
                <c:pt idx="3">
                  <c:v>0.47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3173376"/>
        <c:axId val="43174912"/>
      </c:barChart>
      <c:catAx>
        <c:axId val="431733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43174912"/>
        <c:crosses val="autoZero"/>
        <c:auto val="1"/>
        <c:lblAlgn val="ctr"/>
        <c:lblOffset val="100"/>
        <c:noMultiLvlLbl val="0"/>
      </c:catAx>
      <c:valAx>
        <c:axId val="4317491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3173376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</c:legendEntry>
      <c:layout>
        <c:manualLayout>
          <c:xMode val="edge"/>
          <c:yMode val="edge"/>
          <c:x val="1.1717240276162603E-2"/>
          <c:y val="1.5369066345355023E-2"/>
          <c:w val="0.98754631170751317"/>
          <c:h val="0.13921025992076258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5277777777777777E-2"/>
          <c:y val="0.25385895631407968"/>
          <c:w val="0.96944444444444444"/>
          <c:h val="0.547779599228875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0.01</c:v>
                </c:pt>
                <c:pt idx="1">
                  <c:v>0.05</c:v>
                </c:pt>
                <c:pt idx="2">
                  <c:v>0.08</c:v>
                </c:pt>
                <c:pt idx="3">
                  <c:v>0.03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2592592592592587E-3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0.05</c:v>
                </c:pt>
                <c:pt idx="1">
                  <c:v>0.09</c:v>
                </c:pt>
                <c:pt idx="2">
                  <c:v>0.08</c:v>
                </c:pt>
                <c:pt idx="3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0.37</c:v>
                </c:pt>
                <c:pt idx="1">
                  <c:v>0.4</c:v>
                </c:pt>
                <c:pt idx="2">
                  <c:v>0.38</c:v>
                </c:pt>
                <c:pt idx="3">
                  <c:v>0.39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4.0597579827647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0.56999999999999995</c:v>
                </c:pt>
                <c:pt idx="1">
                  <c:v>0.45</c:v>
                </c:pt>
                <c:pt idx="2">
                  <c:v>0.46</c:v>
                </c:pt>
                <c:pt idx="3">
                  <c:v>0.5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5600896"/>
        <c:axId val="105602432"/>
      </c:barChart>
      <c:catAx>
        <c:axId val="10560089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5602432"/>
        <c:crosses val="autoZero"/>
        <c:auto val="1"/>
        <c:lblAlgn val="ctr"/>
        <c:lblOffset val="100"/>
        <c:noMultiLvlLbl val="0"/>
      </c:catAx>
      <c:valAx>
        <c:axId val="10560243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056008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2699037620296736E-4"/>
          <c:y val="1.5884424758690157E-2"/>
          <c:w val="0.99795713035870515"/>
          <c:h val="0.19032125727931906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5277777777777777E-2"/>
          <c:y val="0.14797647616104886"/>
          <c:w val="0.96944444444444444"/>
          <c:h val="0.653662107181699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Lapas1!$A$2:$A$4</c:f>
              <c:strCache>
                <c:ptCount val="3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0.02</c:v>
                </c:pt>
                <c:pt idx="1">
                  <c:v>0.03</c:v>
                </c:pt>
                <c:pt idx="2">
                  <c:v>7.0000000000000007E-2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2592592592592587E-3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Lapas1!$A$2:$A$4</c:f>
              <c:strCache>
                <c:ptCount val="3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0.04</c:v>
                </c:pt>
                <c:pt idx="1">
                  <c:v>0.13</c:v>
                </c:pt>
                <c:pt idx="2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Lapas1!$A$2:$A$4</c:f>
              <c:strCache>
                <c:ptCount val="3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0.46</c:v>
                </c:pt>
                <c:pt idx="1">
                  <c:v>0.44</c:v>
                </c:pt>
                <c:pt idx="2">
                  <c:v>0.41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4.0597579827647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Lapas1!$A$2:$A$4</c:f>
              <c:strCache>
                <c:ptCount val="3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0.48</c:v>
                </c:pt>
                <c:pt idx="1">
                  <c:v>0.4</c:v>
                </c:pt>
                <c:pt idx="2">
                  <c:v>0.4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5516416"/>
        <c:axId val="105534592"/>
      </c:barChart>
      <c:catAx>
        <c:axId val="1055164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5534592"/>
        <c:crosses val="autoZero"/>
        <c:auto val="1"/>
        <c:lblAlgn val="ctr"/>
        <c:lblOffset val="100"/>
        <c:noMultiLvlLbl val="0"/>
      </c:catAx>
      <c:valAx>
        <c:axId val="10553459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055164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2699037620296736E-4"/>
          <c:y val="1.5884424758690157E-2"/>
          <c:w val="0.99795713035870515"/>
          <c:h val="0.19032125727931906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lt-LT" sz="3600" b="1" dirty="0" smtClean="0">
                <a:latin typeface="Times New Roman" pitchFamily="18" charset="0"/>
                <a:cs typeface="Times New Roman" pitchFamily="18" charset="0"/>
              </a:rPr>
              <a:t>Pradinių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 klasių mokinių tėvų 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8607845071147835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ji yra gera mokykla.</c:v>
                </c:pt>
                <c:pt idx="1">
                  <c:v> joje dirba stiprūs visų dalykų mokytojai.</c:v>
                </c:pt>
                <c:pt idx="2">
                  <c:v>joje vyrauja teigiamas požiūris į mokymąsi.</c:v>
                </c:pt>
                <c:pt idx="3">
                  <c:v> joje yra tvarkinga aplinka.</c:v>
                </c:pt>
                <c:pt idx="4">
                  <c:v> joje yra rūpinamasi mokiniais.</c:v>
                </c:pt>
                <c:pt idx="5">
                  <c:v>joje geranoriškas personalas.</c:v>
                </c:pt>
              </c:strCache>
            </c:strRef>
          </c:cat>
          <c:val>
            <c:numRef>
              <c:f>Lapas1!$B$2:$B$7</c:f>
              <c:numCache>
                <c:formatCode>0%</c:formatCode>
                <c:ptCount val="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0.02</c:v>
                </c:pt>
                <c:pt idx="5">
                  <c:v>0.01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ji yra gera mokykla.</c:v>
                </c:pt>
                <c:pt idx="1">
                  <c:v> joje dirba stiprūs visų dalykų mokytojai.</c:v>
                </c:pt>
                <c:pt idx="2">
                  <c:v>joje vyrauja teigiamas požiūris į mokymąsi.</c:v>
                </c:pt>
                <c:pt idx="3">
                  <c:v> joje yra tvarkinga aplinka.</c:v>
                </c:pt>
                <c:pt idx="4">
                  <c:v> joje yra rūpinamasi mokiniais.</c:v>
                </c:pt>
                <c:pt idx="5">
                  <c:v>joje geranoriškas personalas.</c:v>
                </c:pt>
              </c:strCache>
            </c:strRef>
          </c:cat>
          <c:val>
            <c:numRef>
              <c:f>Lapas1!$C$2:$C$7</c:f>
              <c:numCache>
                <c:formatCode>0%</c:formatCode>
                <c:ptCount val="6"/>
                <c:pt idx="0">
                  <c:v>0.02</c:v>
                </c:pt>
                <c:pt idx="1">
                  <c:v>7.0000000000000007E-2</c:v>
                </c:pt>
                <c:pt idx="2">
                  <c:v>0.03</c:v>
                </c:pt>
                <c:pt idx="3">
                  <c:v>0.02</c:v>
                </c:pt>
                <c:pt idx="4">
                  <c:v>0.04</c:v>
                </c:pt>
                <c:pt idx="5">
                  <c:v>0.02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4</a:t>
                    </a:r>
                    <a:r>
                      <a:rPr lang="lt-LT" smtClean="0"/>
                      <a:t>6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4</a:t>
                    </a:r>
                    <a:r>
                      <a:rPr lang="lt-LT" smtClean="0"/>
                      <a:t>3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ji yra gera mokykla.</c:v>
                </c:pt>
                <c:pt idx="1">
                  <c:v> joje dirba stiprūs visų dalykų mokytojai.</c:v>
                </c:pt>
                <c:pt idx="2">
                  <c:v>joje vyrauja teigiamas požiūris į mokymąsi.</c:v>
                </c:pt>
                <c:pt idx="3">
                  <c:v> joje yra tvarkinga aplinka.</c:v>
                </c:pt>
                <c:pt idx="4">
                  <c:v> joje yra rūpinamasi mokiniais.</c:v>
                </c:pt>
                <c:pt idx="5">
                  <c:v>joje geranoriškas personalas.</c:v>
                </c:pt>
              </c:strCache>
            </c:strRef>
          </c:cat>
          <c:val>
            <c:numRef>
              <c:f>Lapas1!$D$2:$D$7</c:f>
              <c:numCache>
                <c:formatCode>0%</c:formatCode>
                <c:ptCount val="6"/>
                <c:pt idx="0">
                  <c:v>0.47</c:v>
                </c:pt>
                <c:pt idx="1">
                  <c:v>0.52</c:v>
                </c:pt>
                <c:pt idx="2">
                  <c:v>0.48</c:v>
                </c:pt>
                <c:pt idx="3">
                  <c:v>0.39</c:v>
                </c:pt>
                <c:pt idx="4">
                  <c:v>0.44</c:v>
                </c:pt>
                <c:pt idx="5">
                  <c:v>0.48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909760123172208E-2"/>
                  <c:y val="4.551589579942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r>
                      <a:rPr lang="lt-LT" dirty="0" smtClean="0"/>
                      <a:t>9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ji yra gera mokykla.</c:v>
                </c:pt>
                <c:pt idx="1">
                  <c:v> joje dirba stiprūs visų dalykų mokytojai.</c:v>
                </c:pt>
                <c:pt idx="2">
                  <c:v>joje vyrauja teigiamas požiūris į mokymąsi.</c:v>
                </c:pt>
                <c:pt idx="3">
                  <c:v> joje yra tvarkinga aplinka.</c:v>
                </c:pt>
                <c:pt idx="4">
                  <c:v> joje yra rūpinamasi mokiniais.</c:v>
                </c:pt>
                <c:pt idx="5">
                  <c:v>joje geranoriškas personalas.</c:v>
                </c:pt>
              </c:strCache>
            </c:strRef>
          </c:cat>
          <c:val>
            <c:numRef>
              <c:f>Lapas1!$E$2:$E$7</c:f>
              <c:numCache>
                <c:formatCode>0%</c:formatCode>
                <c:ptCount val="6"/>
                <c:pt idx="0">
                  <c:v>0.51</c:v>
                </c:pt>
                <c:pt idx="1">
                  <c:v>0.4</c:v>
                </c:pt>
                <c:pt idx="2">
                  <c:v>0.48</c:v>
                </c:pt>
                <c:pt idx="3">
                  <c:v>0.57999999999999996</c:v>
                </c:pt>
                <c:pt idx="4">
                  <c:v>0.51</c:v>
                </c:pt>
                <c:pt idx="5">
                  <c:v>0.48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7914752"/>
        <c:axId val="107916288"/>
      </c:barChart>
      <c:catAx>
        <c:axId val="10791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7916288"/>
        <c:crosses val="autoZero"/>
        <c:auto val="1"/>
        <c:lblAlgn val="ctr"/>
        <c:lblOffset val="100"/>
        <c:noMultiLvlLbl val="0"/>
      </c:catAx>
      <c:valAx>
        <c:axId val="10791628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79147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8895761853099332E-3"/>
          <c:y val="0.21184862128436574"/>
          <c:w val="0.9804832231108489"/>
          <c:h val="5.1776346180912654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en-US" sz="3600" b="1" baseline="0" dirty="0" smtClean="0">
                <a:latin typeface="Times New Roman" pitchFamily="18" charset="0"/>
                <a:cs typeface="Times New Roman" pitchFamily="18" charset="0"/>
              </a:rPr>
              <a:t>5 – 10 </a:t>
            </a:r>
            <a:r>
              <a:rPr lang="en-US" sz="3600" b="1" baseline="0" dirty="0" err="1" smtClean="0">
                <a:latin typeface="Times New Roman" pitchFamily="18" charset="0"/>
                <a:cs typeface="Times New Roman" pitchFamily="18" charset="0"/>
              </a:rPr>
              <a:t>klasi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ų mokinių tėvų 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5559524942110284"/>
          <c:y val="1.8205269451423427E-4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ji yra gera mokykla.</c:v>
                </c:pt>
                <c:pt idx="1">
                  <c:v> joje dirba stiprūs visų dalykų mokytojai.</c:v>
                </c:pt>
                <c:pt idx="2">
                  <c:v>joje vyrauja teigiamas požiūris į mokymąsi.</c:v>
                </c:pt>
                <c:pt idx="3">
                  <c:v> joje yra tvarkinga aplinka.</c:v>
                </c:pt>
                <c:pt idx="4">
                  <c:v> joje yra rūpinamasi mokiniais.</c:v>
                </c:pt>
                <c:pt idx="5">
                  <c:v>joje geranoriškas personalas.</c:v>
                </c:pt>
              </c:strCache>
            </c:strRef>
          </c:cat>
          <c:val>
            <c:numRef>
              <c:f>Lapas1!$B$2:$B$7</c:f>
              <c:numCache>
                <c:formatCode>0%</c:formatCode>
                <c:ptCount val="6"/>
                <c:pt idx="0">
                  <c:v>0.03</c:v>
                </c:pt>
                <c:pt idx="1">
                  <c:v>0.03</c:v>
                </c:pt>
                <c:pt idx="2">
                  <c:v>0.03</c:v>
                </c:pt>
                <c:pt idx="3">
                  <c:v>0.04</c:v>
                </c:pt>
                <c:pt idx="4">
                  <c:v>0.04</c:v>
                </c:pt>
                <c:pt idx="5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ji yra gera mokykla.</c:v>
                </c:pt>
                <c:pt idx="1">
                  <c:v> joje dirba stiprūs visų dalykų mokytojai.</c:v>
                </c:pt>
                <c:pt idx="2">
                  <c:v>joje vyrauja teigiamas požiūris į mokymąsi.</c:v>
                </c:pt>
                <c:pt idx="3">
                  <c:v> joje yra tvarkinga aplinka.</c:v>
                </c:pt>
                <c:pt idx="4">
                  <c:v> joje yra rūpinamasi mokiniais.</c:v>
                </c:pt>
                <c:pt idx="5">
                  <c:v>joje geranoriškas personalas.</c:v>
                </c:pt>
              </c:strCache>
            </c:strRef>
          </c:cat>
          <c:val>
            <c:numRef>
              <c:f>Lapas1!$C$2:$C$7</c:f>
              <c:numCache>
                <c:formatCode>0%</c:formatCode>
                <c:ptCount val="6"/>
                <c:pt idx="0">
                  <c:v>0.04</c:v>
                </c:pt>
                <c:pt idx="1">
                  <c:v>0.13</c:v>
                </c:pt>
                <c:pt idx="2">
                  <c:v>0.05</c:v>
                </c:pt>
                <c:pt idx="3">
                  <c:v>0.05</c:v>
                </c:pt>
                <c:pt idx="4">
                  <c:v>7.0000000000000007E-2</c:v>
                </c:pt>
                <c:pt idx="5">
                  <c:v>0.01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ji yra gera mokykla.</c:v>
                </c:pt>
                <c:pt idx="1">
                  <c:v> joje dirba stiprūs visų dalykų mokytojai.</c:v>
                </c:pt>
                <c:pt idx="2">
                  <c:v>joje vyrauja teigiamas požiūris į mokymąsi.</c:v>
                </c:pt>
                <c:pt idx="3">
                  <c:v> joje yra tvarkinga aplinka.</c:v>
                </c:pt>
                <c:pt idx="4">
                  <c:v> joje yra rūpinamasi mokiniais.</c:v>
                </c:pt>
                <c:pt idx="5">
                  <c:v>joje geranoriškas personalas.</c:v>
                </c:pt>
              </c:strCache>
            </c:strRef>
          </c:cat>
          <c:val>
            <c:numRef>
              <c:f>Lapas1!$D$2:$D$7</c:f>
              <c:numCache>
                <c:formatCode>0%</c:formatCode>
                <c:ptCount val="6"/>
                <c:pt idx="0">
                  <c:v>0.35</c:v>
                </c:pt>
                <c:pt idx="1">
                  <c:v>0.49</c:v>
                </c:pt>
                <c:pt idx="2">
                  <c:v>0.44</c:v>
                </c:pt>
                <c:pt idx="3">
                  <c:v>0.3</c:v>
                </c:pt>
                <c:pt idx="4">
                  <c:v>0.34</c:v>
                </c:pt>
                <c:pt idx="5">
                  <c:v>0.42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909760123172208E-2"/>
                  <c:y val="4.551589579942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ji yra gera mokykla.</c:v>
                </c:pt>
                <c:pt idx="1">
                  <c:v> joje dirba stiprūs visų dalykų mokytojai.</c:v>
                </c:pt>
                <c:pt idx="2">
                  <c:v>joje vyrauja teigiamas požiūris į mokymąsi.</c:v>
                </c:pt>
                <c:pt idx="3">
                  <c:v> joje yra tvarkinga aplinka.</c:v>
                </c:pt>
                <c:pt idx="4">
                  <c:v> joje yra rūpinamasi mokiniais.</c:v>
                </c:pt>
                <c:pt idx="5">
                  <c:v>joje geranoriškas personalas.</c:v>
                </c:pt>
              </c:strCache>
            </c:strRef>
          </c:cat>
          <c:val>
            <c:numRef>
              <c:f>Lapas1!$E$2:$E$7</c:f>
              <c:numCache>
                <c:formatCode>0%</c:formatCode>
                <c:ptCount val="6"/>
                <c:pt idx="0">
                  <c:v>0.57999999999999996</c:v>
                </c:pt>
                <c:pt idx="1">
                  <c:v>0.35</c:v>
                </c:pt>
                <c:pt idx="2">
                  <c:v>0.48</c:v>
                </c:pt>
                <c:pt idx="3">
                  <c:v>0.61</c:v>
                </c:pt>
                <c:pt idx="4">
                  <c:v>0.55000000000000004</c:v>
                </c:pt>
                <c:pt idx="5">
                  <c:v>0.52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7868160"/>
        <c:axId val="107869696"/>
      </c:barChart>
      <c:catAx>
        <c:axId val="107868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7869696"/>
        <c:crosses val="autoZero"/>
        <c:auto val="1"/>
        <c:lblAlgn val="ctr"/>
        <c:lblOffset val="100"/>
        <c:noMultiLvlLbl val="0"/>
      </c:catAx>
      <c:valAx>
        <c:axId val="10786969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78681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8895761853099332E-3"/>
          <c:y val="0.12959985188588355"/>
          <c:w val="0.9804832231108489"/>
          <c:h val="5.1776346180912654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en-US" sz="3600" b="1" baseline="0" dirty="0" smtClean="0">
                <a:latin typeface="Times New Roman" pitchFamily="18" charset="0"/>
                <a:cs typeface="Times New Roman" pitchFamily="18" charset="0"/>
              </a:rPr>
              <a:t>5 – 10 </a:t>
            </a:r>
            <a:r>
              <a:rPr lang="en-US" sz="3600" b="1" baseline="0" dirty="0" err="1" smtClean="0">
                <a:latin typeface="Times New Roman" pitchFamily="18" charset="0"/>
                <a:cs typeface="Times New Roman" pitchFamily="18" charset="0"/>
              </a:rPr>
              <a:t>klasi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ų mokinių 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5698084947975627"/>
          <c:y val="8.7136734337422226E-3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kad tai unikali, išsiskirianti iš kitų mokykla.</c:v>
                </c:pt>
                <c:pt idx="1">
                  <c:v>kad ji yra gera mokykla.</c:v>
                </c:pt>
                <c:pt idx="2">
                  <c:v>kad joje dirba stiprūs visų dalykų mokytojai.</c:v>
                </c:pt>
                <c:pt idx="3">
                  <c:v> kad joje vyrauja teigiamas požiūris į mokymąsi.</c:v>
                </c:pt>
                <c:pt idx="4">
                  <c:v> kad joje dirba geri vadovai.</c:v>
                </c:pt>
                <c:pt idx="5">
                  <c:v>kad joje yra rūpinamasi mokiniais.</c:v>
                </c:pt>
              </c:strCache>
            </c:strRef>
          </c:cat>
          <c:val>
            <c:numRef>
              <c:f>Lapas1!$B$2:$B$7</c:f>
              <c:numCache>
                <c:formatCode>0%</c:formatCode>
                <c:ptCount val="6"/>
                <c:pt idx="0">
                  <c:v>0.05</c:v>
                </c:pt>
                <c:pt idx="1">
                  <c:v>0.03</c:v>
                </c:pt>
                <c:pt idx="2">
                  <c:v>0.03</c:v>
                </c:pt>
                <c:pt idx="3">
                  <c:v>0.05</c:v>
                </c:pt>
                <c:pt idx="4">
                  <c:v>0.03</c:v>
                </c:pt>
                <c:pt idx="5">
                  <c:v>0.03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kad tai unikali, išsiskirianti iš kitų mokykla.</c:v>
                </c:pt>
                <c:pt idx="1">
                  <c:v>kad ji yra gera mokykla.</c:v>
                </c:pt>
                <c:pt idx="2">
                  <c:v>kad joje dirba stiprūs visų dalykų mokytojai.</c:v>
                </c:pt>
                <c:pt idx="3">
                  <c:v> kad joje vyrauja teigiamas požiūris į mokymąsi.</c:v>
                </c:pt>
                <c:pt idx="4">
                  <c:v> kad joje dirba geri vadovai.</c:v>
                </c:pt>
                <c:pt idx="5">
                  <c:v>kad joje yra rūpinamasi mokiniais.</c:v>
                </c:pt>
              </c:strCache>
            </c:strRef>
          </c:cat>
          <c:val>
            <c:numRef>
              <c:f>Lapas1!$C$2:$C$7</c:f>
              <c:numCache>
                <c:formatCode>0%</c:formatCode>
                <c:ptCount val="6"/>
                <c:pt idx="0">
                  <c:v>0.13</c:v>
                </c:pt>
                <c:pt idx="1">
                  <c:v>0.1</c:v>
                </c:pt>
                <c:pt idx="2">
                  <c:v>0.09</c:v>
                </c:pt>
                <c:pt idx="3">
                  <c:v>0.08</c:v>
                </c:pt>
                <c:pt idx="4">
                  <c:v>0.08</c:v>
                </c:pt>
                <c:pt idx="5">
                  <c:v>0.09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kad tai unikali, išsiskirianti iš kitų mokykla.</c:v>
                </c:pt>
                <c:pt idx="1">
                  <c:v>kad ji yra gera mokykla.</c:v>
                </c:pt>
                <c:pt idx="2">
                  <c:v>kad joje dirba stiprūs visų dalykų mokytojai.</c:v>
                </c:pt>
                <c:pt idx="3">
                  <c:v> kad joje vyrauja teigiamas požiūris į mokymąsi.</c:v>
                </c:pt>
                <c:pt idx="4">
                  <c:v> kad joje dirba geri vadovai.</c:v>
                </c:pt>
                <c:pt idx="5">
                  <c:v>kad joje yra rūpinamasi mokiniais.</c:v>
                </c:pt>
              </c:strCache>
            </c:strRef>
          </c:cat>
          <c:val>
            <c:numRef>
              <c:f>Lapas1!$D$2:$D$7</c:f>
              <c:numCache>
                <c:formatCode>0%</c:formatCode>
                <c:ptCount val="6"/>
                <c:pt idx="0">
                  <c:v>0.47</c:v>
                </c:pt>
                <c:pt idx="1">
                  <c:v>0.33</c:v>
                </c:pt>
                <c:pt idx="2">
                  <c:v>0.38</c:v>
                </c:pt>
                <c:pt idx="3">
                  <c:v>0.36</c:v>
                </c:pt>
                <c:pt idx="4">
                  <c:v>0.41</c:v>
                </c:pt>
                <c:pt idx="5">
                  <c:v>0.34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909760123172208E-2"/>
                  <c:y val="4.551589579942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kad tai unikali, išsiskirianti iš kitų mokykla.</c:v>
                </c:pt>
                <c:pt idx="1">
                  <c:v>kad ji yra gera mokykla.</c:v>
                </c:pt>
                <c:pt idx="2">
                  <c:v>kad joje dirba stiprūs visų dalykų mokytojai.</c:v>
                </c:pt>
                <c:pt idx="3">
                  <c:v> kad joje vyrauja teigiamas požiūris į mokymąsi.</c:v>
                </c:pt>
                <c:pt idx="4">
                  <c:v> kad joje dirba geri vadovai.</c:v>
                </c:pt>
                <c:pt idx="5">
                  <c:v>kad joje yra rūpinamasi mokiniais.</c:v>
                </c:pt>
              </c:strCache>
            </c:strRef>
          </c:cat>
          <c:val>
            <c:numRef>
              <c:f>Lapas1!$E$2:$E$7</c:f>
              <c:numCache>
                <c:formatCode>0%</c:formatCode>
                <c:ptCount val="6"/>
                <c:pt idx="0">
                  <c:v>0.35</c:v>
                </c:pt>
                <c:pt idx="1">
                  <c:v>0.55000000000000004</c:v>
                </c:pt>
                <c:pt idx="2">
                  <c:v>0.5</c:v>
                </c:pt>
                <c:pt idx="3">
                  <c:v>0.52</c:v>
                </c:pt>
                <c:pt idx="4">
                  <c:v>0.48</c:v>
                </c:pt>
                <c:pt idx="5">
                  <c:v>0.54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8026112"/>
        <c:axId val="108036096"/>
      </c:barChart>
      <c:catAx>
        <c:axId val="108026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8036096"/>
        <c:crosses val="autoZero"/>
        <c:auto val="1"/>
        <c:lblAlgn val="ctr"/>
        <c:lblOffset val="100"/>
        <c:noMultiLvlLbl val="0"/>
      </c:catAx>
      <c:valAx>
        <c:axId val="10803609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80261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9516776889151124E-2"/>
          <c:y val="0.11093861263754722"/>
          <c:w val="0.9804832231108489"/>
          <c:h val="5.1776346180912654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/>
            </a:pPr>
            <a:r>
              <a:rPr lang="lt-LT"/>
              <a:t>Mokytojų atsakymai</a:t>
            </a:r>
          </a:p>
        </c:rich>
      </c:tx>
      <c:layout>
        <c:manualLayout>
          <c:xMode val="edge"/>
          <c:yMode val="edge"/>
          <c:x val="0.3347022086604457"/>
          <c:y val="1.914646879140071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2548966145407084E-2"/>
          <c:y val="0.10924114763831498"/>
          <c:w val="0.96951679870962448"/>
          <c:h val="0.385103566748258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cat>
            <c:strRef>
              <c:f>Lapas1!$A$2:$A$12</c:f>
              <c:strCache>
                <c:ptCount val="11"/>
                <c:pt idx="0">
                  <c:v>kad tai unikali, išsiskirianti iš kitų mokykla.</c:v>
                </c:pt>
                <c:pt idx="1">
                  <c:v>viena iš pagrindinių vertybių joje - atsakingumas.</c:v>
                </c:pt>
                <c:pt idx="2">
                  <c:v>yra gera mokykla.</c:v>
                </c:pt>
                <c:pt idx="3">
                  <c:v>joje dirba stiprūs visų dalykų mokytojai.</c:v>
                </c:pt>
                <c:pt idx="4">
                  <c:v>joje geri mokymosi pasiekimai.</c:v>
                </c:pt>
                <c:pt idx="5">
                  <c:v>joje vyrauja teigiamas požiūris į mokymąsi.</c:v>
                </c:pt>
                <c:pt idx="6">
                  <c:v> joje gera mokymo kokybė.</c:v>
                </c:pt>
                <c:pt idx="7">
                  <c:v> joje vadovai dirba profesionaliai.</c:v>
                </c:pt>
                <c:pt idx="8">
                  <c:v>joje yra saugi aplinka.</c:v>
                </c:pt>
                <c:pt idx="9">
                  <c:v> joje yra rūpinamasi mokiniais.</c:v>
                </c:pt>
                <c:pt idx="10">
                  <c:v>joje geranoriškas personalas.</c:v>
                </c:pt>
              </c:strCache>
            </c:strRef>
          </c:cat>
          <c:val>
            <c:numRef>
              <c:f>Lapas1!$B$2:$B$12</c:f>
              <c:numCache>
                <c:formatCode>0%</c:formatCode>
                <c:ptCount val="11"/>
                <c:pt idx="0">
                  <c:v>0.03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3.74381558023409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3856000586534071E-3"/>
                  <c:y val="-2.49587705348939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7712001173068649E-3"/>
                  <c:y val="-2.2878872990319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5.5424002346137298E-3"/>
                  <c:y val="-3.74381558023409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Lapas1!$A$2:$A$12</c:f>
              <c:strCache>
                <c:ptCount val="11"/>
                <c:pt idx="0">
                  <c:v>kad tai unikali, išsiskirianti iš kitų mokykla.</c:v>
                </c:pt>
                <c:pt idx="1">
                  <c:v>viena iš pagrindinių vertybių joje - atsakingumas.</c:v>
                </c:pt>
                <c:pt idx="2">
                  <c:v>yra gera mokykla.</c:v>
                </c:pt>
                <c:pt idx="3">
                  <c:v>joje dirba stiprūs visų dalykų mokytojai.</c:v>
                </c:pt>
                <c:pt idx="4">
                  <c:v>joje geri mokymosi pasiekimai.</c:v>
                </c:pt>
                <c:pt idx="5">
                  <c:v>joje vyrauja teigiamas požiūris į mokymąsi.</c:v>
                </c:pt>
                <c:pt idx="6">
                  <c:v> joje gera mokymo kokybė.</c:v>
                </c:pt>
                <c:pt idx="7">
                  <c:v> joje vadovai dirba profesionaliai.</c:v>
                </c:pt>
                <c:pt idx="8">
                  <c:v>joje yra saugi aplinka.</c:v>
                </c:pt>
                <c:pt idx="9">
                  <c:v> joje yra rūpinamasi mokiniais.</c:v>
                </c:pt>
                <c:pt idx="10">
                  <c:v>joje geranoriškas personalas.</c:v>
                </c:pt>
              </c:strCache>
            </c:strRef>
          </c:cat>
          <c:val>
            <c:numRef>
              <c:f>Lapas1!$C$2:$C$12</c:f>
              <c:numCache>
                <c:formatCode>0%</c:formatCode>
                <c:ptCount val="11"/>
                <c:pt idx="0">
                  <c:v>0.14000000000000001</c:v>
                </c:pt>
                <c:pt idx="1">
                  <c:v>0</c:v>
                </c:pt>
                <c:pt idx="2">
                  <c:v>0.03</c:v>
                </c:pt>
                <c:pt idx="3">
                  <c:v>0.11</c:v>
                </c:pt>
                <c:pt idx="4">
                  <c:v>0.28000000000000003</c:v>
                </c:pt>
                <c:pt idx="5">
                  <c:v>0.19</c:v>
                </c:pt>
                <c:pt idx="6">
                  <c:v>0.06</c:v>
                </c:pt>
                <c:pt idx="7">
                  <c:v>0.08</c:v>
                </c:pt>
                <c:pt idx="8">
                  <c:v>0.03</c:v>
                </c:pt>
                <c:pt idx="9">
                  <c:v>0</c:v>
                </c:pt>
                <c:pt idx="10">
                  <c:v>0.09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dLbl>
              <c:idx val="10"/>
              <c:layout>
                <c:manualLayout>
                  <c:x val="-2.7712001173068649E-3"/>
                  <c:y val="-1.0399487722872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Lapas1!$A$2:$A$12</c:f>
              <c:strCache>
                <c:ptCount val="11"/>
                <c:pt idx="0">
                  <c:v>kad tai unikali, išsiskirianti iš kitų mokykla.</c:v>
                </c:pt>
                <c:pt idx="1">
                  <c:v>viena iš pagrindinių vertybių joje - atsakingumas.</c:v>
                </c:pt>
                <c:pt idx="2">
                  <c:v>yra gera mokykla.</c:v>
                </c:pt>
                <c:pt idx="3">
                  <c:v>joje dirba stiprūs visų dalykų mokytojai.</c:v>
                </c:pt>
                <c:pt idx="4">
                  <c:v>joje geri mokymosi pasiekimai.</c:v>
                </c:pt>
                <c:pt idx="5">
                  <c:v>joje vyrauja teigiamas požiūris į mokymąsi.</c:v>
                </c:pt>
                <c:pt idx="6">
                  <c:v> joje gera mokymo kokybė.</c:v>
                </c:pt>
                <c:pt idx="7">
                  <c:v> joje vadovai dirba profesionaliai.</c:v>
                </c:pt>
                <c:pt idx="8">
                  <c:v>joje yra saugi aplinka.</c:v>
                </c:pt>
                <c:pt idx="9">
                  <c:v> joje yra rūpinamasi mokiniais.</c:v>
                </c:pt>
                <c:pt idx="10">
                  <c:v>joje geranoriškas personalas.</c:v>
                </c:pt>
              </c:strCache>
            </c:strRef>
          </c:cat>
          <c:val>
            <c:numRef>
              <c:f>Lapas1!$D$2:$D$12</c:f>
              <c:numCache>
                <c:formatCode>0%</c:formatCode>
                <c:ptCount val="11"/>
                <c:pt idx="0">
                  <c:v>0.42</c:v>
                </c:pt>
                <c:pt idx="1">
                  <c:v>0.78</c:v>
                </c:pt>
                <c:pt idx="2">
                  <c:v>0.57999999999999996</c:v>
                </c:pt>
                <c:pt idx="3">
                  <c:v>0.57999999999999996</c:v>
                </c:pt>
                <c:pt idx="4">
                  <c:v>0.57999999999999996</c:v>
                </c:pt>
                <c:pt idx="5">
                  <c:v>0.5</c:v>
                </c:pt>
                <c:pt idx="6">
                  <c:v>0.69</c:v>
                </c:pt>
                <c:pt idx="7">
                  <c:v>0.5</c:v>
                </c:pt>
                <c:pt idx="8">
                  <c:v>0.6</c:v>
                </c:pt>
                <c:pt idx="9">
                  <c:v>0.43</c:v>
                </c:pt>
                <c:pt idx="10">
                  <c:v>0.49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6326401114415216E-2"/>
                  <c:y val="4.15979508914899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909760123172208E-2"/>
                  <c:y val="4.551589579942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5241600645187757E-2"/>
                  <c:y val="4.15979508914899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Lapas1!$A$2:$A$12</c:f>
              <c:strCache>
                <c:ptCount val="11"/>
                <c:pt idx="0">
                  <c:v>kad tai unikali, išsiskirianti iš kitų mokykla.</c:v>
                </c:pt>
                <c:pt idx="1">
                  <c:v>viena iš pagrindinių vertybių joje - atsakingumas.</c:v>
                </c:pt>
                <c:pt idx="2">
                  <c:v>yra gera mokykla.</c:v>
                </c:pt>
                <c:pt idx="3">
                  <c:v>joje dirba stiprūs visų dalykų mokytojai.</c:v>
                </c:pt>
                <c:pt idx="4">
                  <c:v>joje geri mokymosi pasiekimai.</c:v>
                </c:pt>
                <c:pt idx="5">
                  <c:v>joje vyrauja teigiamas požiūris į mokymąsi.</c:v>
                </c:pt>
                <c:pt idx="6">
                  <c:v> joje gera mokymo kokybė.</c:v>
                </c:pt>
                <c:pt idx="7">
                  <c:v> joje vadovai dirba profesionaliai.</c:v>
                </c:pt>
                <c:pt idx="8">
                  <c:v>joje yra saugi aplinka.</c:v>
                </c:pt>
                <c:pt idx="9">
                  <c:v> joje yra rūpinamasi mokiniais.</c:v>
                </c:pt>
                <c:pt idx="10">
                  <c:v>joje geranoriškas personalas.</c:v>
                </c:pt>
              </c:strCache>
            </c:strRef>
          </c:cat>
          <c:val>
            <c:numRef>
              <c:f>Lapas1!$E$2:$E$12</c:f>
              <c:numCache>
                <c:formatCode>0%</c:formatCode>
                <c:ptCount val="11"/>
                <c:pt idx="0">
                  <c:v>0.42</c:v>
                </c:pt>
                <c:pt idx="1">
                  <c:v>0.22</c:v>
                </c:pt>
                <c:pt idx="2">
                  <c:v>0.39</c:v>
                </c:pt>
                <c:pt idx="3">
                  <c:v>0.31</c:v>
                </c:pt>
                <c:pt idx="4">
                  <c:v>0.14000000000000001</c:v>
                </c:pt>
                <c:pt idx="5">
                  <c:v>0.31</c:v>
                </c:pt>
                <c:pt idx="6">
                  <c:v>0.25</c:v>
                </c:pt>
                <c:pt idx="7">
                  <c:v>0.42</c:v>
                </c:pt>
                <c:pt idx="8">
                  <c:v>0.37</c:v>
                </c:pt>
                <c:pt idx="9">
                  <c:v>0.56999999999999995</c:v>
                </c:pt>
                <c:pt idx="10">
                  <c:v>0.43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8090112"/>
        <c:axId val="108091648"/>
      </c:barChart>
      <c:catAx>
        <c:axId val="108090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5400000" vert="horz"/>
          <a:lstStyle/>
          <a:p>
            <a:pPr>
              <a:defRPr/>
            </a:pPr>
            <a:endParaRPr lang="lt-LT"/>
          </a:p>
        </c:txPr>
        <c:crossAx val="108091648"/>
        <c:crosses val="autoZero"/>
        <c:auto val="1"/>
        <c:lblAlgn val="ctr"/>
        <c:lblOffset val="100"/>
        <c:noMultiLvlLbl val="0"/>
      </c:catAx>
      <c:valAx>
        <c:axId val="10809164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80901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6.681827549271448E-4"/>
          <c:y val="7.4906103622894946E-2"/>
          <c:w val="0.9804832231108489"/>
          <c:h val="5.1776346180912654E-2"/>
        </c:manualLayout>
      </c:layout>
      <c:overlay val="0"/>
      <c:txPr>
        <a:bodyPr/>
        <a:lstStyle/>
        <a:p>
          <a:pPr>
            <a:defRPr sz="2000"/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600" b="1">
          <a:latin typeface="Times New Roman" pitchFamily="18" charset="0"/>
          <a:cs typeface="Times New Roman" pitchFamily="18" charset="0"/>
        </a:defRPr>
      </a:pPr>
      <a:endParaRPr lang="lt-LT"/>
    </a:p>
  </c:txPr>
  <c:externalData r:id="rId2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lt-LT" sz="3600" b="1" dirty="0" smtClean="0">
                <a:latin typeface="Times New Roman" pitchFamily="18" charset="0"/>
                <a:cs typeface="Times New Roman" pitchFamily="18" charset="0"/>
              </a:rPr>
              <a:t>Pradinių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 klasių mokinių tėvų 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8607845071147835"/>
          <c:y val="3.9232127329479852E-4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Man patinka mokyklos renginiai.</c:v>
                </c:pt>
                <c:pt idx="1">
                  <c:v> Aš įsitraukiu į mokyklos švenčių organizavimą.</c:v>
                </c:pt>
                <c:pt idx="2">
                  <c:v>Aš domiuosi renginiais vykstančiais mokykloje.</c:v>
                </c:pt>
                <c:pt idx="3">
                  <c:v>Aš dalyvauju mokyklos šventėse.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0.01</c:v>
                </c:pt>
                <c:pt idx="1">
                  <c:v>0.09</c:v>
                </c:pt>
                <c:pt idx="2">
                  <c:v>0</c:v>
                </c:pt>
                <c:pt idx="3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Man patinka mokyklos renginiai.</c:v>
                </c:pt>
                <c:pt idx="1">
                  <c:v> Aš įsitraukiu į mokyklos švenčių organizavimą.</c:v>
                </c:pt>
                <c:pt idx="2">
                  <c:v>Aš domiuosi renginiais vykstančiais mokykloje.</c:v>
                </c:pt>
                <c:pt idx="3">
                  <c:v>Aš dalyvauju mokyklos šventėse.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0.04</c:v>
                </c:pt>
                <c:pt idx="1">
                  <c:v>0.26</c:v>
                </c:pt>
                <c:pt idx="2">
                  <c:v>0.13</c:v>
                </c:pt>
                <c:pt idx="3">
                  <c:v>7.0000000000000007E-2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Man patinka mokyklos renginiai.</c:v>
                </c:pt>
                <c:pt idx="1">
                  <c:v> Aš įsitraukiu į mokyklos švenčių organizavimą.</c:v>
                </c:pt>
                <c:pt idx="2">
                  <c:v>Aš domiuosi renginiais vykstančiais mokykloje.</c:v>
                </c:pt>
                <c:pt idx="3">
                  <c:v>Aš dalyvauju mokyklos šventėse.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0.45</c:v>
                </c:pt>
                <c:pt idx="1">
                  <c:v>0.42</c:v>
                </c:pt>
                <c:pt idx="2">
                  <c:v>0.43</c:v>
                </c:pt>
                <c:pt idx="3">
                  <c:v>0.44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909760123172208E-2"/>
                  <c:y val="4.551589579942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Man patinka mokyklos renginiai.</c:v>
                </c:pt>
                <c:pt idx="1">
                  <c:v> Aš įsitraukiu į mokyklos švenčių organizavimą.</c:v>
                </c:pt>
                <c:pt idx="2">
                  <c:v>Aš domiuosi renginiais vykstančiais mokykloje.</c:v>
                </c:pt>
                <c:pt idx="3">
                  <c:v>Aš dalyvauju mokyklos šventėse.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0.5</c:v>
                </c:pt>
                <c:pt idx="1">
                  <c:v>0.23</c:v>
                </c:pt>
                <c:pt idx="2">
                  <c:v>0.44</c:v>
                </c:pt>
                <c:pt idx="3">
                  <c:v>0.46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7670528"/>
        <c:axId val="107680512"/>
      </c:barChart>
      <c:catAx>
        <c:axId val="10767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7680512"/>
        <c:crosses val="autoZero"/>
        <c:auto val="1"/>
        <c:lblAlgn val="ctr"/>
        <c:lblOffset val="100"/>
        <c:noMultiLvlLbl val="0"/>
      </c:catAx>
      <c:valAx>
        <c:axId val="10768051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76705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9516776889151127E-2"/>
          <c:y val="0.18132452299733634"/>
          <c:w val="0.9804832231108489"/>
          <c:h val="5.1776346180912654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en-US" sz="3600" b="1" baseline="0" dirty="0" smtClean="0">
                <a:latin typeface="Times New Roman" pitchFamily="18" charset="0"/>
                <a:cs typeface="Times New Roman" pitchFamily="18" charset="0"/>
              </a:rPr>
              <a:t>5 – 10 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klasių mokinių tėvų 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3758244865860822"/>
          <c:y val="1.482613974249925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5241600645187757E-2"/>
          <c:y val="0.19447703794173882"/>
          <c:w val="0.96951679870962448"/>
          <c:h val="0.523903658953276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Man patinka mokyklos renginiai.</c:v>
                </c:pt>
                <c:pt idx="1">
                  <c:v> Aš įsitraukiu į mokyklos švenčių organizavimą.</c:v>
                </c:pt>
                <c:pt idx="2">
                  <c:v>Aš domiuosi renginiais vykstančiais mokykloje.</c:v>
                </c:pt>
                <c:pt idx="3">
                  <c:v>Aš dalyvauju mokyklos šventėse.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0.01</c:v>
                </c:pt>
                <c:pt idx="1">
                  <c:v>0.14000000000000001</c:v>
                </c:pt>
                <c:pt idx="2">
                  <c:v>0.04</c:v>
                </c:pt>
                <c:pt idx="3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2</a:t>
                    </a:r>
                    <a:r>
                      <a:rPr lang="lt-LT" smtClean="0"/>
                      <a:t>4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Man patinka mokyklos renginiai.</c:v>
                </c:pt>
                <c:pt idx="1">
                  <c:v> Aš įsitraukiu į mokyklos švenčių organizavimą.</c:v>
                </c:pt>
                <c:pt idx="2">
                  <c:v>Aš domiuosi renginiais vykstančiais mokykloje.</c:v>
                </c:pt>
                <c:pt idx="3">
                  <c:v>Aš dalyvauju mokyklos šventėse.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0.06</c:v>
                </c:pt>
                <c:pt idx="1">
                  <c:v>0.23</c:v>
                </c:pt>
                <c:pt idx="2">
                  <c:v>0.13</c:v>
                </c:pt>
                <c:pt idx="3">
                  <c:v>0.09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4</a:t>
                    </a:r>
                    <a:r>
                      <a:rPr lang="lt-LT" smtClean="0"/>
                      <a:t>1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Man patinka mokyklos renginiai.</c:v>
                </c:pt>
                <c:pt idx="1">
                  <c:v> Aš įsitraukiu į mokyklos švenčių organizavimą.</c:v>
                </c:pt>
                <c:pt idx="2">
                  <c:v>Aš domiuosi renginiais vykstančiais mokykloje.</c:v>
                </c:pt>
                <c:pt idx="3">
                  <c:v>Aš dalyvauju mokyklos šventėse.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0.4</c:v>
                </c:pt>
                <c:pt idx="1">
                  <c:v>0.41</c:v>
                </c:pt>
                <c:pt idx="2">
                  <c:v>0.38</c:v>
                </c:pt>
                <c:pt idx="3">
                  <c:v>0.47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909760123172208E-2"/>
                  <c:y val="4.551589579942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Man patinka mokyklos renginiai.</c:v>
                </c:pt>
                <c:pt idx="1">
                  <c:v> Aš įsitraukiu į mokyklos švenčių organizavimą.</c:v>
                </c:pt>
                <c:pt idx="2">
                  <c:v>Aš domiuosi renginiais vykstančiais mokykloje.</c:v>
                </c:pt>
                <c:pt idx="3">
                  <c:v>Aš dalyvauju mokyklos šventėse.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0.52</c:v>
                </c:pt>
                <c:pt idx="1">
                  <c:v>0.21</c:v>
                </c:pt>
                <c:pt idx="2">
                  <c:v>0.45</c:v>
                </c:pt>
                <c:pt idx="3">
                  <c:v>0.36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7750912"/>
        <c:axId val="107752448"/>
      </c:barChart>
      <c:catAx>
        <c:axId val="107750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7752448"/>
        <c:crosses val="autoZero"/>
        <c:auto val="1"/>
        <c:lblAlgn val="ctr"/>
        <c:lblOffset val="100"/>
        <c:noMultiLvlLbl val="0"/>
      </c:catAx>
      <c:valAx>
        <c:axId val="10775244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77509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1837606800306851E-4"/>
          <c:y val="0.12962087340879516"/>
          <c:w val="0.9804832231108489"/>
          <c:h val="5.1776346180912654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en-US" sz="3600" b="1" baseline="0" dirty="0" smtClean="0">
                <a:latin typeface="Times New Roman" pitchFamily="18" charset="0"/>
                <a:cs typeface="Times New Roman" pitchFamily="18" charset="0"/>
              </a:rPr>
              <a:t>5 – 10 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klasių mokinių 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5975204959706313"/>
          <c:y val="2.590550551423814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5241600645187757E-2"/>
          <c:y val="0.19447703794173882"/>
          <c:w val="0.96951679870962448"/>
          <c:h val="0.450483813511882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Aš didžiuojuosi mokyklos simbolika (vėliava, emblema, himnu).</c:v>
                </c:pt>
                <c:pt idx="1">
                  <c:v>Man patinka mokyklos renginiai.</c:v>
                </c:pt>
                <c:pt idx="2">
                  <c:v>Aš noriai įsitraukiu į mokyklos švenčių organizavimą.</c:v>
                </c:pt>
                <c:pt idx="3">
                  <c:v>Aš dalyvauju mokyklos šventėse.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7.0000000000000007E-2</c:v>
                </c:pt>
                <c:pt idx="1">
                  <c:v>0.06</c:v>
                </c:pt>
                <c:pt idx="2">
                  <c:v>0.1</c:v>
                </c:pt>
                <c:pt idx="3">
                  <c:v>0.06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Aš didžiuojuosi mokyklos simbolika (vėliava, emblema, himnu).</c:v>
                </c:pt>
                <c:pt idx="1">
                  <c:v>Man patinka mokyklos renginiai.</c:v>
                </c:pt>
                <c:pt idx="2">
                  <c:v>Aš noriai įsitraukiu į mokyklos švenčių organizavimą.</c:v>
                </c:pt>
                <c:pt idx="3">
                  <c:v>Aš dalyvauju mokyklos šventėse.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0.06</c:v>
                </c:pt>
                <c:pt idx="1">
                  <c:v>0.11</c:v>
                </c:pt>
                <c:pt idx="2">
                  <c:v>0.2</c:v>
                </c:pt>
                <c:pt idx="3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r>
                      <a:rPr lang="lt-LT" smtClean="0"/>
                      <a:t>2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Aš didžiuojuosi mokyklos simbolika (vėliava, emblema, himnu).</c:v>
                </c:pt>
                <c:pt idx="1">
                  <c:v>Man patinka mokyklos renginiai.</c:v>
                </c:pt>
                <c:pt idx="2">
                  <c:v>Aš noriai įsitraukiu į mokyklos švenčių organizavimą.</c:v>
                </c:pt>
                <c:pt idx="3">
                  <c:v>Aš dalyvauju mokyklos šventėse.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0.33</c:v>
                </c:pt>
                <c:pt idx="1">
                  <c:v>0.34</c:v>
                </c:pt>
                <c:pt idx="2">
                  <c:v>0.39</c:v>
                </c:pt>
                <c:pt idx="3">
                  <c:v>0.37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909760123172208E-2"/>
                  <c:y val="4.551589579942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Aš didžiuojuosi mokyklos simbolika (vėliava, emblema, himnu).</c:v>
                </c:pt>
                <c:pt idx="1">
                  <c:v>Man patinka mokyklos renginiai.</c:v>
                </c:pt>
                <c:pt idx="2">
                  <c:v>Aš noriai įsitraukiu į mokyklos švenčių organizavimą.</c:v>
                </c:pt>
                <c:pt idx="3">
                  <c:v>Aš dalyvauju mokyklos šventėse.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0.55000000000000004</c:v>
                </c:pt>
                <c:pt idx="1">
                  <c:v>0.49</c:v>
                </c:pt>
                <c:pt idx="2">
                  <c:v>0.31</c:v>
                </c:pt>
                <c:pt idx="3">
                  <c:v>0.49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7306368"/>
        <c:axId val="107336832"/>
      </c:barChart>
      <c:catAx>
        <c:axId val="107306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07336832"/>
        <c:crosses val="autoZero"/>
        <c:auto val="1"/>
        <c:lblAlgn val="ctr"/>
        <c:lblOffset val="100"/>
        <c:noMultiLvlLbl val="0"/>
      </c:catAx>
      <c:valAx>
        <c:axId val="10733683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730636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1837606800306851E-4"/>
          <c:y val="0.11115526378923034"/>
          <c:w val="0.9804832231108489"/>
          <c:h val="5.1776346180912654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en-US" sz="3600" b="1" dirty="0" err="1"/>
              <a:t>Mokytoj</a:t>
            </a:r>
            <a:r>
              <a:rPr lang="lt-LT" sz="3600" b="1" dirty="0"/>
              <a:t>ų atsakymai</a:t>
            </a:r>
          </a:p>
        </c:rich>
      </c:tx>
      <c:layout>
        <c:manualLayout>
          <c:xMode val="edge"/>
          <c:yMode val="edge"/>
          <c:x val="0.2816848547585652"/>
          <c:y val="5.3652046847396351E-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771200117306865E-2"/>
          <c:y val="0.10030242888195823"/>
          <c:w val="0.96951679870962448"/>
          <c:h val="0.464503282371158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8012800762494622E-2"/>
                  <c:y val="-5.5396828858694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Lapas1!$A$2:$A$11</c:f>
              <c:strCache>
                <c:ptCount val="10"/>
                <c:pt idx="0">
                  <c:v>Mūsų mokykla didžiuojasi mokyklos simbolika (vėliava, emblema, himnu).</c:v>
                </c:pt>
                <c:pt idx="1">
                  <c:v> Dauguma mokyklos mokytojų diskutuoja, teikia pasiūlymus dėl mokyklos tradicijų.</c:v>
                </c:pt>
                <c:pt idx="2">
                  <c:v>Dauguma mokyklos mokinių diskutuoja, teikia pasiūlymus dėl mokyklos tradicijų.</c:v>
                </c:pt>
                <c:pt idx="3">
                  <c:v>Man patinka mokyklos renginiai.</c:v>
                </c:pt>
                <c:pt idx="4">
                  <c:v> Į švenčių organizavimą noriai įsitraukia mokiniai.</c:v>
                </c:pt>
                <c:pt idx="5">
                  <c:v> Į švenčių organizavimą noriai įsitraukia tėvai.</c:v>
                </c:pt>
                <c:pt idx="6">
                  <c:v> Į švenčių organizavimą noriai įsitraukia mokytojai.</c:v>
                </c:pt>
                <c:pt idx="7">
                  <c:v>Į švenčių organizavimą noriai įsitraukia vietos bendruomenė.</c:v>
                </c:pt>
                <c:pt idx="8">
                  <c:v>Aš noriai dalyvauju mokyklos šventėse.</c:v>
                </c:pt>
                <c:pt idx="9">
                  <c:v>Į mokyklos veiklas įsitraukia tėvai.</c:v>
                </c:pt>
              </c:strCache>
            </c:strRef>
          </c:cat>
          <c:val>
            <c:numRef>
              <c:f>Lapas1!$B$2:$B$11</c:f>
              <c:numCache>
                <c:formatCode>0%</c:formatCode>
                <c:ptCount val="10"/>
                <c:pt idx="0">
                  <c:v>0</c:v>
                </c:pt>
                <c:pt idx="1">
                  <c:v>0.03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0.03</c:v>
                </c:pt>
                <c:pt idx="8">
                  <c:v>0</c:v>
                </c:pt>
                <c:pt idx="9" formatCode="General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8"/>
              <c:layout>
                <c:manualLayout>
                  <c:x val="-2.7712001173068649E-3"/>
                  <c:y val="-1.10793657717388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Lapas1!$A$2:$A$11</c:f>
              <c:strCache>
                <c:ptCount val="10"/>
                <c:pt idx="0">
                  <c:v>Mūsų mokykla didžiuojasi mokyklos simbolika (vėliava, emblema, himnu).</c:v>
                </c:pt>
                <c:pt idx="1">
                  <c:v> Dauguma mokyklos mokytojų diskutuoja, teikia pasiūlymus dėl mokyklos tradicijų.</c:v>
                </c:pt>
                <c:pt idx="2">
                  <c:v>Dauguma mokyklos mokinių diskutuoja, teikia pasiūlymus dėl mokyklos tradicijų.</c:v>
                </c:pt>
                <c:pt idx="3">
                  <c:v>Man patinka mokyklos renginiai.</c:v>
                </c:pt>
                <c:pt idx="4">
                  <c:v> Į švenčių organizavimą noriai įsitraukia mokiniai.</c:v>
                </c:pt>
                <c:pt idx="5">
                  <c:v> Į švenčių organizavimą noriai įsitraukia tėvai.</c:v>
                </c:pt>
                <c:pt idx="6">
                  <c:v> Į švenčių organizavimą noriai įsitraukia mokytojai.</c:v>
                </c:pt>
                <c:pt idx="7">
                  <c:v>Į švenčių organizavimą noriai įsitraukia vietos bendruomenė.</c:v>
                </c:pt>
                <c:pt idx="8">
                  <c:v>Aš noriai dalyvauju mokyklos šventėse.</c:v>
                </c:pt>
                <c:pt idx="9">
                  <c:v>Į mokyklos veiklas įsitraukia tėvai.</c:v>
                </c:pt>
              </c:strCache>
            </c:strRef>
          </c:cat>
          <c:val>
            <c:numRef>
              <c:f>Lapas1!$C$2:$C$11</c:f>
              <c:numCache>
                <c:formatCode>0%</c:formatCode>
                <c:ptCount val="10"/>
                <c:pt idx="0">
                  <c:v>0</c:v>
                </c:pt>
                <c:pt idx="1">
                  <c:v>0.11</c:v>
                </c:pt>
                <c:pt idx="2">
                  <c:v>0.2</c:v>
                </c:pt>
                <c:pt idx="3">
                  <c:v>0.06</c:v>
                </c:pt>
                <c:pt idx="4">
                  <c:v>0.23</c:v>
                </c:pt>
                <c:pt idx="5">
                  <c:v>0.34</c:v>
                </c:pt>
                <c:pt idx="6">
                  <c:v>0.11</c:v>
                </c:pt>
                <c:pt idx="7">
                  <c:v>0.21</c:v>
                </c:pt>
                <c:pt idx="8">
                  <c:v>0.03</c:v>
                </c:pt>
                <c:pt idx="9">
                  <c:v>0.19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cat>
            <c:strRef>
              <c:f>Lapas1!$A$2:$A$11</c:f>
              <c:strCache>
                <c:ptCount val="10"/>
                <c:pt idx="0">
                  <c:v>Mūsų mokykla didžiuojasi mokyklos simbolika (vėliava, emblema, himnu).</c:v>
                </c:pt>
                <c:pt idx="1">
                  <c:v> Dauguma mokyklos mokytojų diskutuoja, teikia pasiūlymus dėl mokyklos tradicijų.</c:v>
                </c:pt>
                <c:pt idx="2">
                  <c:v>Dauguma mokyklos mokinių diskutuoja, teikia pasiūlymus dėl mokyklos tradicijų.</c:v>
                </c:pt>
                <c:pt idx="3">
                  <c:v>Man patinka mokyklos renginiai.</c:v>
                </c:pt>
                <c:pt idx="4">
                  <c:v> Į švenčių organizavimą noriai įsitraukia mokiniai.</c:v>
                </c:pt>
                <c:pt idx="5">
                  <c:v> Į švenčių organizavimą noriai įsitraukia tėvai.</c:v>
                </c:pt>
                <c:pt idx="6">
                  <c:v> Į švenčių organizavimą noriai įsitraukia mokytojai.</c:v>
                </c:pt>
                <c:pt idx="7">
                  <c:v>Į švenčių organizavimą noriai įsitraukia vietos bendruomenė.</c:v>
                </c:pt>
                <c:pt idx="8">
                  <c:v>Aš noriai dalyvauju mokyklos šventėse.</c:v>
                </c:pt>
                <c:pt idx="9">
                  <c:v>Į mokyklos veiklas įsitraukia tėvai.</c:v>
                </c:pt>
              </c:strCache>
            </c:strRef>
          </c:cat>
          <c:val>
            <c:numRef>
              <c:f>Lapas1!$D$2:$D$11</c:f>
              <c:numCache>
                <c:formatCode>0%</c:formatCode>
                <c:ptCount val="10"/>
                <c:pt idx="0">
                  <c:v>0.22</c:v>
                </c:pt>
                <c:pt idx="1">
                  <c:v>0.5</c:v>
                </c:pt>
                <c:pt idx="2">
                  <c:v>0.51</c:v>
                </c:pt>
                <c:pt idx="3">
                  <c:v>0.43</c:v>
                </c:pt>
                <c:pt idx="4">
                  <c:v>0.46</c:v>
                </c:pt>
                <c:pt idx="5">
                  <c:v>0.43</c:v>
                </c:pt>
                <c:pt idx="6">
                  <c:v>0.57999999999999996</c:v>
                </c:pt>
                <c:pt idx="7">
                  <c:v>0.7</c:v>
                </c:pt>
                <c:pt idx="8">
                  <c:v>0.5</c:v>
                </c:pt>
                <c:pt idx="9">
                  <c:v>0.64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909760123172208E-2"/>
                  <c:y val="4.551589579942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9.6992004105741284E-3"/>
                  <c:y val="7.38624384782592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Lapas1!$A$2:$A$11</c:f>
              <c:strCache>
                <c:ptCount val="10"/>
                <c:pt idx="0">
                  <c:v>Mūsų mokykla didžiuojasi mokyklos simbolika (vėliava, emblema, himnu).</c:v>
                </c:pt>
                <c:pt idx="1">
                  <c:v> Dauguma mokyklos mokytojų diskutuoja, teikia pasiūlymus dėl mokyklos tradicijų.</c:v>
                </c:pt>
                <c:pt idx="2">
                  <c:v>Dauguma mokyklos mokinių diskutuoja, teikia pasiūlymus dėl mokyklos tradicijų.</c:v>
                </c:pt>
                <c:pt idx="3">
                  <c:v>Man patinka mokyklos renginiai.</c:v>
                </c:pt>
                <c:pt idx="4">
                  <c:v> Į švenčių organizavimą noriai įsitraukia mokiniai.</c:v>
                </c:pt>
                <c:pt idx="5">
                  <c:v> Į švenčių organizavimą noriai įsitraukia tėvai.</c:v>
                </c:pt>
                <c:pt idx="6">
                  <c:v> Į švenčių organizavimą noriai įsitraukia mokytojai.</c:v>
                </c:pt>
                <c:pt idx="7">
                  <c:v>Į švenčių organizavimą noriai įsitraukia vietos bendruomenė.</c:v>
                </c:pt>
                <c:pt idx="8">
                  <c:v>Aš noriai dalyvauju mokyklos šventėse.</c:v>
                </c:pt>
                <c:pt idx="9">
                  <c:v>Į mokyklos veiklas įsitraukia tėvai.</c:v>
                </c:pt>
              </c:strCache>
            </c:strRef>
          </c:cat>
          <c:val>
            <c:numRef>
              <c:f>Lapas1!$E$2:$E$11</c:f>
              <c:numCache>
                <c:formatCode>0%</c:formatCode>
                <c:ptCount val="10"/>
                <c:pt idx="0">
                  <c:v>0.78</c:v>
                </c:pt>
                <c:pt idx="1">
                  <c:v>0.36</c:v>
                </c:pt>
                <c:pt idx="2">
                  <c:v>0.28999999999999998</c:v>
                </c:pt>
                <c:pt idx="3">
                  <c:v>0.51</c:v>
                </c:pt>
                <c:pt idx="4">
                  <c:v>0.31</c:v>
                </c:pt>
                <c:pt idx="5">
                  <c:v>0.23</c:v>
                </c:pt>
                <c:pt idx="6">
                  <c:v>0.31</c:v>
                </c:pt>
                <c:pt idx="7">
                  <c:v>0.06</c:v>
                </c:pt>
                <c:pt idx="8">
                  <c:v>0.47</c:v>
                </c:pt>
                <c:pt idx="9">
                  <c:v>0.17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7385216"/>
        <c:axId val="107387904"/>
      </c:barChart>
      <c:catAx>
        <c:axId val="107385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5400000" vert="horz"/>
          <a:lstStyle/>
          <a:p>
            <a:pPr>
              <a:defRPr sz="1800"/>
            </a:pPr>
            <a:endParaRPr lang="lt-LT"/>
          </a:p>
        </c:txPr>
        <c:crossAx val="107387904"/>
        <c:crosses val="autoZero"/>
        <c:auto val="1"/>
        <c:lblAlgn val="ctr"/>
        <c:lblOffset val="100"/>
        <c:noMultiLvlLbl val="0"/>
      </c:catAx>
      <c:valAx>
        <c:axId val="10738790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73852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258877659588396E-2"/>
          <c:y val="7.0530922626187723E-2"/>
          <c:w val="0.9804832231108489"/>
          <c:h val="5.1776346180912654E-2"/>
        </c:manualLayout>
      </c:layout>
      <c:overlay val="0"/>
      <c:txPr>
        <a:bodyPr/>
        <a:lstStyle/>
        <a:p>
          <a:pPr>
            <a:defRPr sz="2000" b="1"/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lt-LT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0.02</c:v>
                </c:pt>
                <c:pt idx="1">
                  <c:v>0.04</c:v>
                </c:pt>
                <c:pt idx="2">
                  <c:v>0.08</c:v>
                </c:pt>
                <c:pt idx="3">
                  <c:v>0.06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2592592592592587E-3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0.05</c:v>
                </c:pt>
                <c:pt idx="1">
                  <c:v>0.04</c:v>
                </c:pt>
                <c:pt idx="2">
                  <c:v>0.18</c:v>
                </c:pt>
                <c:pt idx="3">
                  <c:v>0.36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0.34</c:v>
                </c:pt>
                <c:pt idx="2">
                  <c:v>0.44</c:v>
                </c:pt>
                <c:pt idx="3">
                  <c:v>0.5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r>
                      <a:rPr lang="lt-LT" smtClean="0"/>
                      <a:t>0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0.66</c:v>
                </c:pt>
                <c:pt idx="1">
                  <c:v>0.59</c:v>
                </c:pt>
                <c:pt idx="2">
                  <c:v>0.31</c:v>
                </c:pt>
                <c:pt idx="3">
                  <c:v>0.08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3042304"/>
        <c:axId val="43172224"/>
      </c:barChart>
      <c:catAx>
        <c:axId val="4304230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43172224"/>
        <c:crosses val="autoZero"/>
        <c:auto val="1"/>
        <c:lblAlgn val="ctr"/>
        <c:lblOffset val="100"/>
        <c:noMultiLvlLbl val="0"/>
      </c:catAx>
      <c:valAx>
        <c:axId val="4317222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3042304"/>
        <c:crosses val="autoZero"/>
        <c:crossBetween val="between"/>
      </c:valAx>
    </c:plotArea>
    <c:legend>
      <c:legendPos val="t"/>
      <c:legendEntry>
        <c:idx val="1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</c:legendEntry>
      <c:layout>
        <c:manualLayout>
          <c:xMode val="edge"/>
          <c:yMode val="edge"/>
          <c:x val="7.3359580052493429E-4"/>
          <c:y val="1.3758683675670024E-3"/>
          <c:w val="0.9992664041994751"/>
          <c:h val="9.7781975711618896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en-US" sz="3600" b="1" baseline="0" dirty="0" err="1" smtClean="0">
                <a:latin typeface="Times New Roman" pitchFamily="18" charset="0"/>
                <a:cs typeface="Times New Roman" pitchFamily="18" charset="0"/>
              </a:rPr>
              <a:t>Pradini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ų klasių mokinių tėvų 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8330725059417149"/>
          <c:y val="7.5453807119868774E-3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Lapas1!$A$2:$A$3</c:f>
              <c:strCache>
                <c:ptCount val="2"/>
                <c:pt idx="0">
                  <c:v>Mokytojai yra geranoriški mano vaikui.</c:v>
                </c:pt>
                <c:pt idx="1">
                  <c:v> Mokytojai su mano vaiku mokykloje elgiasi teisingai.</c:v>
                </c:pt>
              </c:strCache>
            </c:strRef>
          </c:cat>
          <c:val>
            <c:numRef>
              <c:f>Lapas1!$B$2:$B$3</c:f>
              <c:numCache>
                <c:formatCode>0%</c:formatCode>
                <c:ptCount val="2"/>
                <c:pt idx="0">
                  <c:v>0.02</c:v>
                </c:pt>
                <c:pt idx="1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Lapas1!$A$2:$A$3</c:f>
              <c:strCache>
                <c:ptCount val="2"/>
                <c:pt idx="0">
                  <c:v>Mokytojai yra geranoriški mano vaikui.</c:v>
                </c:pt>
                <c:pt idx="1">
                  <c:v> Mokytojai su mano vaiku mokykloje elgiasi teisingai.</c:v>
                </c:pt>
              </c:strCache>
            </c:strRef>
          </c:cat>
          <c:val>
            <c:numRef>
              <c:f>Lapas1!$C$2:$C$3</c:f>
              <c:numCache>
                <c:formatCode>0%</c:formatCode>
                <c:ptCount val="2"/>
                <c:pt idx="0">
                  <c:v>0.03</c:v>
                </c:pt>
                <c:pt idx="1">
                  <c:v>7.0000000000000007E-2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Lapas1!$A$2:$A$3</c:f>
              <c:strCache>
                <c:ptCount val="2"/>
                <c:pt idx="0">
                  <c:v>Mokytojai yra geranoriški mano vaikui.</c:v>
                </c:pt>
                <c:pt idx="1">
                  <c:v> Mokytojai su mano vaiku mokykloje elgiasi teisingai.</c:v>
                </c:pt>
              </c:strCache>
            </c:strRef>
          </c:cat>
          <c:val>
            <c:numRef>
              <c:f>Lapas1!$D$2:$D$3</c:f>
              <c:numCache>
                <c:formatCode>0%</c:formatCode>
                <c:ptCount val="2"/>
                <c:pt idx="0">
                  <c:v>0.4</c:v>
                </c:pt>
                <c:pt idx="1">
                  <c:v>0.36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Lapas1!$A$2:$A$3</c:f>
              <c:strCache>
                <c:ptCount val="2"/>
                <c:pt idx="0">
                  <c:v>Mokytojai yra geranoriški mano vaikui.</c:v>
                </c:pt>
                <c:pt idx="1">
                  <c:v> Mokytojai su mano vaiku mokykloje elgiasi teisingai.</c:v>
                </c:pt>
              </c:strCache>
            </c:strRef>
          </c:cat>
          <c:val>
            <c:numRef>
              <c:f>Lapas1!$E$2:$E$3</c:f>
              <c:numCache>
                <c:formatCode>0%</c:formatCode>
                <c:ptCount val="2"/>
                <c:pt idx="0">
                  <c:v>0.56000000000000005</c:v>
                </c:pt>
                <c:pt idx="1">
                  <c:v>0.56000000000000005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4026112"/>
        <c:axId val="44036096"/>
      </c:barChart>
      <c:catAx>
        <c:axId val="44026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28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44036096"/>
        <c:crosses val="autoZero"/>
        <c:auto val="1"/>
        <c:lblAlgn val="ctr"/>
        <c:lblOffset val="100"/>
        <c:noMultiLvlLbl val="0"/>
      </c:catAx>
      <c:valAx>
        <c:axId val="4403609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40261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1249108633663055E-2"/>
          <c:y val="0.18069300460030574"/>
          <c:w val="0.98442978302594109"/>
          <c:h val="0.10251706771058296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en-US" sz="3600" b="1" baseline="0" dirty="0" smtClean="0">
                <a:latin typeface="Times New Roman" pitchFamily="18" charset="0"/>
                <a:cs typeface="Times New Roman" pitchFamily="18" charset="0"/>
              </a:rPr>
              <a:t>5-10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 klasių </a:t>
            </a:r>
            <a:r>
              <a:rPr lang="en-US" sz="3600" b="1" baseline="0" dirty="0" err="1" smtClean="0">
                <a:latin typeface="Times New Roman" pitchFamily="18" charset="0"/>
                <a:cs typeface="Times New Roman" pitchFamily="18" charset="0"/>
              </a:rPr>
              <a:t>mokini</a:t>
            </a:r>
            <a:r>
              <a:rPr lang="lt-LT" sz="3600" b="1" baseline="0" dirty="0" smtClean="0">
                <a:latin typeface="Times New Roman" pitchFamily="18" charset="0"/>
                <a:cs typeface="Times New Roman" pitchFamily="18" charset="0"/>
              </a:rPr>
              <a:t>ų tėvų 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Lapas1!$A$2:$A$3</c:f>
              <c:strCache>
                <c:ptCount val="2"/>
                <c:pt idx="0">
                  <c:v>Mokytojai yra geranoriški mano vaikui.</c:v>
                </c:pt>
                <c:pt idx="1">
                  <c:v> Mokytojai su mano vaiku mokykloje elgiasi teisingai.</c:v>
                </c:pt>
              </c:strCache>
            </c:strRef>
          </c:cat>
          <c:val>
            <c:numRef>
              <c:f>Lapas1!$B$2:$B$3</c:f>
              <c:numCache>
                <c:formatCode>0%</c:formatCode>
                <c:ptCount val="2"/>
                <c:pt idx="0">
                  <c:v>0.04</c:v>
                </c:pt>
                <c:pt idx="1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Lapas1!$A$2:$A$3</c:f>
              <c:strCache>
                <c:ptCount val="2"/>
                <c:pt idx="0">
                  <c:v>Mokytojai yra geranoriški mano vaikui.</c:v>
                </c:pt>
                <c:pt idx="1">
                  <c:v> Mokytojai su mano vaiku mokykloje elgiasi teisingai.</c:v>
                </c:pt>
              </c:strCache>
            </c:strRef>
          </c:cat>
          <c:val>
            <c:numRef>
              <c:f>Lapas1!$C$2:$C$3</c:f>
              <c:numCache>
                <c:formatCode>0%</c:formatCode>
                <c:ptCount val="2"/>
                <c:pt idx="0">
                  <c:v>0.09</c:v>
                </c:pt>
                <c:pt idx="1">
                  <c:v>0.09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Lapas1!$A$2:$A$3</c:f>
              <c:strCache>
                <c:ptCount val="2"/>
                <c:pt idx="0">
                  <c:v>Mokytojai yra geranoriški mano vaikui.</c:v>
                </c:pt>
                <c:pt idx="1">
                  <c:v> Mokytojai su mano vaiku mokykloje elgiasi teisingai.</c:v>
                </c:pt>
              </c:strCache>
            </c:strRef>
          </c:cat>
          <c:val>
            <c:numRef>
              <c:f>Lapas1!$D$2:$D$3</c:f>
              <c:numCache>
                <c:formatCode>0%</c:formatCode>
                <c:ptCount val="2"/>
                <c:pt idx="0">
                  <c:v>0.38</c:v>
                </c:pt>
                <c:pt idx="1">
                  <c:v>0.38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Lapas1!$A$2:$A$3</c:f>
              <c:strCache>
                <c:ptCount val="2"/>
                <c:pt idx="0">
                  <c:v>Mokytojai yra geranoriški mano vaikui.</c:v>
                </c:pt>
                <c:pt idx="1">
                  <c:v> Mokytojai su mano vaiku mokykloje elgiasi teisingai.</c:v>
                </c:pt>
              </c:strCache>
            </c:strRef>
          </c:cat>
          <c:val>
            <c:numRef>
              <c:f>Lapas1!$E$2:$E$3</c:f>
              <c:numCache>
                <c:formatCode>0%</c:formatCode>
                <c:ptCount val="2"/>
                <c:pt idx="0">
                  <c:v>0.49</c:v>
                </c:pt>
                <c:pt idx="1">
                  <c:v>0.48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4093824"/>
        <c:axId val="44095360"/>
      </c:barChart>
      <c:catAx>
        <c:axId val="44093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28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44095360"/>
        <c:crosses val="autoZero"/>
        <c:auto val="1"/>
        <c:lblAlgn val="ctr"/>
        <c:lblOffset val="100"/>
        <c:noMultiLvlLbl val="0"/>
      </c:catAx>
      <c:valAx>
        <c:axId val="4409536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4093824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</c:legendEntry>
      <c:layout>
        <c:manualLayout>
          <c:xMode val="edge"/>
          <c:yMode val="edge"/>
          <c:x val="5.5738217162587837E-3"/>
          <c:y val="0.14788010449461098"/>
          <c:w val="0.96945395574633442"/>
          <c:h val="4.8546207139118405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en-US" sz="3200" b="1" baseline="0" dirty="0" smtClean="0">
                <a:latin typeface="Times New Roman" pitchFamily="18" charset="0"/>
                <a:cs typeface="Times New Roman" pitchFamily="18" charset="0"/>
              </a:rPr>
              <a:t>5-10</a:t>
            </a:r>
            <a:r>
              <a:rPr lang="lt-LT" sz="3200" b="1" baseline="0" dirty="0" smtClean="0">
                <a:latin typeface="Times New Roman" pitchFamily="18" charset="0"/>
                <a:cs typeface="Times New Roman" pitchFamily="18" charset="0"/>
              </a:rPr>
              <a:t> klasių </a:t>
            </a:r>
            <a:r>
              <a:rPr lang="en-US" sz="3200" b="1" baseline="0" dirty="0" err="1" smtClean="0">
                <a:latin typeface="Times New Roman" pitchFamily="18" charset="0"/>
                <a:cs typeface="Times New Roman" pitchFamily="18" charset="0"/>
              </a:rPr>
              <a:t>mokini</a:t>
            </a:r>
            <a:r>
              <a:rPr lang="lt-LT" sz="3200" b="1" baseline="0" dirty="0" smtClean="0">
                <a:latin typeface="Times New Roman" pitchFamily="18" charset="0"/>
                <a:cs typeface="Times New Roman" pitchFamily="18" charset="0"/>
              </a:rPr>
              <a:t>ų atsakymai</a:t>
            </a:r>
            <a:endParaRPr lang="lt-LT" sz="3200" b="1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20938335967246813"/>
          <c:y val="1.789838565017365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9327627092760084E-2"/>
          <c:y val="0.10767231917416004"/>
          <c:w val="0.96951679870962448"/>
          <c:h val="0.377351725079988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dLbl>
              <c:idx val="4"/>
              <c:layout>
                <c:manualLayout>
                  <c:x val="4.0859977041197149E-3"/>
                  <c:y val="1.11205095470012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Lapas1!$A$2:$A$12</c:f>
              <c:strCache>
                <c:ptCount val="11"/>
                <c:pt idx="0">
                  <c:v>Aš jaučiuosi saugiai visoje mokykloje.</c:v>
                </c:pt>
                <c:pt idx="1">
                  <c:v>Mūsų klasės mokiniai su mokytojais elgiasi pagarbiai ir neįžūliai.</c:v>
                </c:pt>
                <c:pt idx="2">
                  <c:v> Bendraklasiai nesišaipo iš tų, kurie stengiasi gerai mokytis.</c:v>
                </c:pt>
                <c:pt idx="3">
                  <c:v>Mūsų mokykla yra jauki.</c:v>
                </c:pt>
                <c:pt idx="4">
                  <c:v>Mokytojams rūpi, kaip aš jaučiuosi.</c:v>
                </c:pt>
                <c:pt idx="5">
                  <c:v>Mokytojai draugiški man.</c:v>
                </c:pt>
                <c:pt idx="6">
                  <c:v> Mokyklos mokinių pasiekimai ir laimėjimai yra įvertinami (paskatinimais, geru žodžiu ir kt.).</c:v>
                </c:pt>
                <c:pt idx="7">
                  <c:v>Mokyklos mokiniai draugiški ir padeda vienas kitam.</c:v>
                </c:pt>
                <c:pt idx="8">
                  <c:v>Mokytojai su manimi mokykloje elgiasi teisingai.</c:v>
                </c:pt>
                <c:pt idx="9">
                  <c:v>Mano santykiai su kitais mokiniais nėra įtempti, nevargina konfliktai.</c:v>
                </c:pt>
                <c:pt idx="10">
                  <c:v> Mano santykiai su mokytojais nėra įtempti.</c:v>
                </c:pt>
              </c:strCache>
            </c:strRef>
          </c:cat>
          <c:val>
            <c:numRef>
              <c:f>Lapas1!$B$2:$B$12</c:f>
              <c:numCache>
                <c:formatCode>0%</c:formatCode>
                <c:ptCount val="11"/>
                <c:pt idx="0">
                  <c:v>0.04</c:v>
                </c:pt>
                <c:pt idx="1">
                  <c:v>0.11</c:v>
                </c:pt>
                <c:pt idx="2">
                  <c:v>0.05</c:v>
                </c:pt>
                <c:pt idx="3">
                  <c:v>0.05</c:v>
                </c:pt>
                <c:pt idx="4">
                  <c:v>0.08</c:v>
                </c:pt>
                <c:pt idx="5">
                  <c:v>0.05</c:v>
                </c:pt>
                <c:pt idx="6">
                  <c:v>0.02</c:v>
                </c:pt>
                <c:pt idx="7">
                  <c:v>0.08</c:v>
                </c:pt>
                <c:pt idx="8">
                  <c:v>0.05</c:v>
                </c:pt>
                <c:pt idx="9">
                  <c:v>0.05</c:v>
                </c:pt>
                <c:pt idx="10">
                  <c:v>7.0000000000000007E-2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2.9654692125336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3619992347065717E-3"/>
                  <c:y val="-2.7801273867503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Lapas1!$A$2:$A$12</c:f>
              <c:strCache>
                <c:ptCount val="11"/>
                <c:pt idx="0">
                  <c:v>Aš jaučiuosi saugiai visoje mokykloje.</c:v>
                </c:pt>
                <c:pt idx="1">
                  <c:v>Mūsų klasės mokiniai su mokytojais elgiasi pagarbiai ir neįžūliai.</c:v>
                </c:pt>
                <c:pt idx="2">
                  <c:v> Bendraklasiai nesišaipo iš tų, kurie stengiasi gerai mokytis.</c:v>
                </c:pt>
                <c:pt idx="3">
                  <c:v>Mūsų mokykla yra jauki.</c:v>
                </c:pt>
                <c:pt idx="4">
                  <c:v>Mokytojams rūpi, kaip aš jaučiuosi.</c:v>
                </c:pt>
                <c:pt idx="5">
                  <c:v>Mokytojai draugiški man.</c:v>
                </c:pt>
                <c:pt idx="6">
                  <c:v> Mokyklos mokinių pasiekimai ir laimėjimai yra įvertinami (paskatinimais, geru žodžiu ir kt.).</c:v>
                </c:pt>
                <c:pt idx="7">
                  <c:v>Mokyklos mokiniai draugiški ir padeda vienas kitam.</c:v>
                </c:pt>
                <c:pt idx="8">
                  <c:v>Mokytojai su manimi mokykloje elgiasi teisingai.</c:v>
                </c:pt>
                <c:pt idx="9">
                  <c:v>Mano santykiai su kitais mokiniais nėra įtempti, nevargina konfliktai.</c:v>
                </c:pt>
                <c:pt idx="10">
                  <c:v> Mano santykiai su mokytojais nėra įtempti.</c:v>
                </c:pt>
              </c:strCache>
            </c:strRef>
          </c:cat>
          <c:val>
            <c:numRef>
              <c:f>Lapas1!$C$2:$C$12</c:f>
              <c:numCache>
                <c:formatCode>0%</c:formatCode>
                <c:ptCount val="11"/>
                <c:pt idx="0">
                  <c:v>0.05</c:v>
                </c:pt>
                <c:pt idx="1">
                  <c:v>0.17</c:v>
                </c:pt>
                <c:pt idx="2">
                  <c:v>0.13</c:v>
                </c:pt>
                <c:pt idx="3">
                  <c:v>0.13</c:v>
                </c:pt>
                <c:pt idx="4">
                  <c:v>0.12</c:v>
                </c:pt>
                <c:pt idx="5">
                  <c:v>0.09</c:v>
                </c:pt>
                <c:pt idx="6">
                  <c:v>7.0000000000000007E-2</c:v>
                </c:pt>
                <c:pt idx="7">
                  <c:v>0.17</c:v>
                </c:pt>
                <c:pt idx="8">
                  <c:v>0.06</c:v>
                </c:pt>
                <c:pt idx="9">
                  <c:v>0.14000000000000001</c:v>
                </c:pt>
                <c:pt idx="10">
                  <c:v>0.09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cat>
            <c:strRef>
              <c:f>Lapas1!$A$2:$A$12</c:f>
              <c:strCache>
                <c:ptCount val="11"/>
                <c:pt idx="0">
                  <c:v>Aš jaučiuosi saugiai visoje mokykloje.</c:v>
                </c:pt>
                <c:pt idx="1">
                  <c:v>Mūsų klasės mokiniai su mokytojais elgiasi pagarbiai ir neįžūliai.</c:v>
                </c:pt>
                <c:pt idx="2">
                  <c:v> Bendraklasiai nesišaipo iš tų, kurie stengiasi gerai mokytis.</c:v>
                </c:pt>
                <c:pt idx="3">
                  <c:v>Mūsų mokykla yra jauki.</c:v>
                </c:pt>
                <c:pt idx="4">
                  <c:v>Mokytojams rūpi, kaip aš jaučiuosi.</c:v>
                </c:pt>
                <c:pt idx="5">
                  <c:v>Mokytojai draugiški man.</c:v>
                </c:pt>
                <c:pt idx="6">
                  <c:v> Mokyklos mokinių pasiekimai ir laimėjimai yra įvertinami (paskatinimais, geru žodžiu ir kt.).</c:v>
                </c:pt>
                <c:pt idx="7">
                  <c:v>Mokyklos mokiniai draugiški ir padeda vienas kitam.</c:v>
                </c:pt>
                <c:pt idx="8">
                  <c:v>Mokytojai su manimi mokykloje elgiasi teisingai.</c:v>
                </c:pt>
                <c:pt idx="9">
                  <c:v>Mano santykiai su kitais mokiniais nėra įtempti, nevargina konfliktai.</c:v>
                </c:pt>
                <c:pt idx="10">
                  <c:v> Mano santykiai su mokytojais nėra įtempti.</c:v>
                </c:pt>
              </c:strCache>
            </c:strRef>
          </c:cat>
          <c:val>
            <c:numRef>
              <c:f>Lapas1!$D$2:$D$12</c:f>
              <c:numCache>
                <c:formatCode>0%</c:formatCode>
                <c:ptCount val="11"/>
                <c:pt idx="0">
                  <c:v>0.43</c:v>
                </c:pt>
                <c:pt idx="1">
                  <c:v>0.38</c:v>
                </c:pt>
                <c:pt idx="2">
                  <c:v>0.31</c:v>
                </c:pt>
                <c:pt idx="3">
                  <c:v>0.36</c:v>
                </c:pt>
                <c:pt idx="4">
                  <c:v>0.4</c:v>
                </c:pt>
                <c:pt idx="5">
                  <c:v>0.4</c:v>
                </c:pt>
                <c:pt idx="6">
                  <c:v>0.3</c:v>
                </c:pt>
                <c:pt idx="7">
                  <c:v>0.46</c:v>
                </c:pt>
                <c:pt idx="8">
                  <c:v>0.41</c:v>
                </c:pt>
                <c:pt idx="9">
                  <c:v>0.41</c:v>
                </c:pt>
                <c:pt idx="10">
                  <c:v>0.38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4"/>
              <c:layout>
                <c:manualLayout>
                  <c:x val="1.0895993877652574E-2"/>
                  <c:y val="-3.5840558381937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7705990051185533E-2"/>
                  <c:y val="1.66807643205018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Lapas1!$A$2:$A$12</c:f>
              <c:strCache>
                <c:ptCount val="11"/>
                <c:pt idx="0">
                  <c:v>Aš jaučiuosi saugiai visoje mokykloje.</c:v>
                </c:pt>
                <c:pt idx="1">
                  <c:v>Mūsų klasės mokiniai su mokytojais elgiasi pagarbiai ir neįžūliai.</c:v>
                </c:pt>
                <c:pt idx="2">
                  <c:v> Bendraklasiai nesišaipo iš tų, kurie stengiasi gerai mokytis.</c:v>
                </c:pt>
                <c:pt idx="3">
                  <c:v>Mūsų mokykla yra jauki.</c:v>
                </c:pt>
                <c:pt idx="4">
                  <c:v>Mokytojams rūpi, kaip aš jaučiuosi.</c:v>
                </c:pt>
                <c:pt idx="5">
                  <c:v>Mokytojai draugiški man.</c:v>
                </c:pt>
                <c:pt idx="6">
                  <c:v> Mokyklos mokinių pasiekimai ir laimėjimai yra įvertinami (paskatinimais, geru žodžiu ir kt.).</c:v>
                </c:pt>
                <c:pt idx="7">
                  <c:v>Mokyklos mokiniai draugiški ir padeda vienas kitam.</c:v>
                </c:pt>
                <c:pt idx="8">
                  <c:v>Mokytojai su manimi mokykloje elgiasi teisingai.</c:v>
                </c:pt>
                <c:pt idx="9">
                  <c:v>Mano santykiai su kitais mokiniais nėra įtempti, nevargina konfliktai.</c:v>
                </c:pt>
                <c:pt idx="10">
                  <c:v> Mano santykiai su mokytojais nėra įtempti.</c:v>
                </c:pt>
              </c:strCache>
            </c:strRef>
          </c:cat>
          <c:val>
            <c:numRef>
              <c:f>Lapas1!$E$2:$E$12</c:f>
              <c:numCache>
                <c:formatCode>0%</c:formatCode>
                <c:ptCount val="11"/>
                <c:pt idx="0">
                  <c:v>0.48</c:v>
                </c:pt>
                <c:pt idx="1">
                  <c:v>0.33</c:v>
                </c:pt>
                <c:pt idx="2">
                  <c:v>0.51</c:v>
                </c:pt>
                <c:pt idx="3">
                  <c:v>0.45</c:v>
                </c:pt>
                <c:pt idx="4">
                  <c:v>0.4</c:v>
                </c:pt>
                <c:pt idx="5">
                  <c:v>0.46</c:v>
                </c:pt>
                <c:pt idx="6">
                  <c:v>0.61</c:v>
                </c:pt>
                <c:pt idx="7">
                  <c:v>0.3</c:v>
                </c:pt>
                <c:pt idx="8">
                  <c:v>0.48</c:v>
                </c:pt>
                <c:pt idx="9">
                  <c:v>0.4</c:v>
                </c:pt>
                <c:pt idx="10">
                  <c:v>0.46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3756544"/>
        <c:axId val="83771776"/>
      </c:barChart>
      <c:catAx>
        <c:axId val="83756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5400000" vert="horz"/>
          <a:lstStyle/>
          <a:p>
            <a:pPr>
              <a:defRPr sz="18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83771776"/>
        <c:crosses val="autoZero"/>
        <c:auto val="1"/>
        <c:lblAlgn val="ctr"/>
        <c:lblOffset val="100"/>
        <c:noMultiLvlLbl val="0"/>
      </c:catAx>
      <c:valAx>
        <c:axId val="8377177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837565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1619432104230906E-2"/>
          <c:y val="4.9500592760709013E-2"/>
          <c:w val="0.97606512276634727"/>
          <c:h val="0.11906313701282537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3600"/>
            </a:pPr>
            <a:r>
              <a:rPr lang="lt-LT" sz="3200" b="1" baseline="0" dirty="0" smtClean="0">
                <a:latin typeface="Times New Roman" pitchFamily="18" charset="0"/>
                <a:cs typeface="Times New Roman" pitchFamily="18" charset="0"/>
              </a:rPr>
              <a:t>Mokytojų atsakymai</a:t>
            </a:r>
            <a:endParaRPr lang="lt-LT" sz="3200" b="1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36192727395960411"/>
          <c:y val="1.853418257833537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5241600645187757E-2"/>
          <c:y val="0.13867176940365944"/>
          <c:w val="0.96951679870962448"/>
          <c:h val="0.386618772313086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cat>
            <c:strRef>
              <c:f>Lapas1!$A$2:$A$10</c:f>
              <c:strCache>
                <c:ptCount val="9"/>
                <c:pt idx="0">
                  <c:v>Mūsų mokykloje mokinių nuomonė svarbi.</c:v>
                </c:pt>
                <c:pt idx="1">
                  <c:v>Mokyklos mokiniai yra draugiški ir padeda vienas kitam.</c:v>
                </c:pt>
                <c:pt idx="2">
                  <c:v>Mūsų mokykloje įsiklausoma į skirtingas nuomones.</c:v>
                </c:pt>
                <c:pt idx="3">
                  <c:v>Mokyklos vadovai pagarbiai ir draugiškai bendrauja su visais mokyklos bendruomenės nariais.</c:v>
                </c:pt>
                <c:pt idx="4">
                  <c:v>Santykiai tarp mokytojų ir mokinių mūsų mokykloje yra geri.</c:v>
                </c:pt>
                <c:pt idx="5">
                  <c:v>Santykiai tarp mokytojų ir mokinių tėvų mūsų mokykloje yra geri.</c:v>
                </c:pt>
                <c:pt idx="6">
                  <c:v>Santykiai tarp mokytojų ir mokyklos vadovų mūsų mokykloje yra geri.</c:v>
                </c:pt>
                <c:pt idx="7">
                  <c:v> Santykiai tarp mokinių ir mokyklos administracijos yra geri.</c:v>
                </c:pt>
                <c:pt idx="8">
                  <c:v>Santykiai tarp mokinių tėvų ir mokyklos administracijos yra geri.</c:v>
                </c:pt>
              </c:strCache>
            </c:strRef>
          </c:cat>
          <c:val>
            <c:numRef>
              <c:f>Lapas1!$B$2:$B$10</c:f>
              <c:numCache>
                <c:formatCode>0%</c:formatCode>
                <c:ptCount val="9"/>
                <c:pt idx="0">
                  <c:v>0.03</c:v>
                </c:pt>
                <c:pt idx="1">
                  <c:v>0</c:v>
                </c:pt>
                <c:pt idx="2">
                  <c:v>0.06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2.9654692125336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3619992347065717E-3"/>
                  <c:y val="-1.4827346062668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3619992347065717E-3"/>
                  <c:y val="-3.5214946898837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3619992347065717E-3"/>
                  <c:y val="-2.7801273867503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Lapas1!$A$2:$A$10</c:f>
              <c:strCache>
                <c:ptCount val="9"/>
                <c:pt idx="0">
                  <c:v>Mūsų mokykloje mokinių nuomonė svarbi.</c:v>
                </c:pt>
                <c:pt idx="1">
                  <c:v>Mokyklos mokiniai yra draugiški ir padeda vienas kitam.</c:v>
                </c:pt>
                <c:pt idx="2">
                  <c:v>Mūsų mokykloje įsiklausoma į skirtingas nuomones.</c:v>
                </c:pt>
                <c:pt idx="3">
                  <c:v>Mokyklos vadovai pagarbiai ir draugiškai bendrauja su visais mokyklos bendruomenės nariais.</c:v>
                </c:pt>
                <c:pt idx="4">
                  <c:v>Santykiai tarp mokytojų ir mokinių mūsų mokykloje yra geri.</c:v>
                </c:pt>
                <c:pt idx="5">
                  <c:v>Santykiai tarp mokytojų ir mokinių tėvų mūsų mokykloje yra geri.</c:v>
                </c:pt>
                <c:pt idx="6">
                  <c:v>Santykiai tarp mokytojų ir mokyklos vadovų mūsų mokykloje yra geri.</c:v>
                </c:pt>
                <c:pt idx="7">
                  <c:v> Santykiai tarp mokinių ir mokyklos administracijos yra geri.</c:v>
                </c:pt>
                <c:pt idx="8">
                  <c:v>Santykiai tarp mokinių tėvų ir mokyklos administracijos yra geri.</c:v>
                </c:pt>
              </c:strCache>
            </c:strRef>
          </c:cat>
          <c:val>
            <c:numRef>
              <c:f>Lapas1!$C$2:$C$10</c:f>
              <c:numCache>
                <c:formatCode>0%</c:formatCode>
                <c:ptCount val="9"/>
                <c:pt idx="0">
                  <c:v>0.14000000000000001</c:v>
                </c:pt>
                <c:pt idx="1">
                  <c:v>0.19</c:v>
                </c:pt>
                <c:pt idx="2">
                  <c:v>0.44</c:v>
                </c:pt>
                <c:pt idx="3">
                  <c:v>0.4</c:v>
                </c:pt>
                <c:pt idx="4">
                  <c:v>0.17</c:v>
                </c:pt>
                <c:pt idx="5">
                  <c:v>0.11</c:v>
                </c:pt>
                <c:pt idx="6">
                  <c:v>0.22</c:v>
                </c:pt>
                <c:pt idx="7">
                  <c:v>0.09</c:v>
                </c:pt>
                <c:pt idx="8">
                  <c:v>0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cat>
            <c:strRef>
              <c:f>Lapas1!$A$2:$A$10</c:f>
              <c:strCache>
                <c:ptCount val="9"/>
                <c:pt idx="0">
                  <c:v>Mūsų mokykloje mokinių nuomonė svarbi.</c:v>
                </c:pt>
                <c:pt idx="1">
                  <c:v>Mokyklos mokiniai yra draugiški ir padeda vienas kitam.</c:v>
                </c:pt>
                <c:pt idx="2">
                  <c:v>Mūsų mokykloje įsiklausoma į skirtingas nuomones.</c:v>
                </c:pt>
                <c:pt idx="3">
                  <c:v>Mokyklos vadovai pagarbiai ir draugiškai bendrauja su visais mokyklos bendruomenės nariais.</c:v>
                </c:pt>
                <c:pt idx="4">
                  <c:v>Santykiai tarp mokytojų ir mokinių mūsų mokykloje yra geri.</c:v>
                </c:pt>
                <c:pt idx="5">
                  <c:v>Santykiai tarp mokytojų ir mokinių tėvų mūsų mokykloje yra geri.</c:v>
                </c:pt>
                <c:pt idx="6">
                  <c:v>Santykiai tarp mokytojų ir mokyklos vadovų mūsų mokykloje yra geri.</c:v>
                </c:pt>
                <c:pt idx="7">
                  <c:v> Santykiai tarp mokinių ir mokyklos administracijos yra geri.</c:v>
                </c:pt>
                <c:pt idx="8">
                  <c:v>Santykiai tarp mokinių tėvų ir mokyklos administracijos yra geri.</c:v>
                </c:pt>
              </c:strCache>
            </c:strRef>
          </c:cat>
          <c:val>
            <c:numRef>
              <c:f>Lapas1!$D$2:$D$10</c:f>
              <c:numCache>
                <c:formatCode>0%</c:formatCode>
                <c:ptCount val="9"/>
                <c:pt idx="0">
                  <c:v>0.61</c:v>
                </c:pt>
                <c:pt idx="1">
                  <c:v>0.72</c:v>
                </c:pt>
                <c:pt idx="2">
                  <c:v>0.42</c:v>
                </c:pt>
                <c:pt idx="3">
                  <c:v>0.51</c:v>
                </c:pt>
                <c:pt idx="4">
                  <c:v>0.81</c:v>
                </c:pt>
                <c:pt idx="5">
                  <c:v>0.81</c:v>
                </c:pt>
                <c:pt idx="6">
                  <c:v>0.67</c:v>
                </c:pt>
                <c:pt idx="7">
                  <c:v>0.77</c:v>
                </c:pt>
                <c:pt idx="8">
                  <c:v>0.8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4"/>
              <c:layout>
                <c:manualLayout>
                  <c:x val="1.0895993877652574E-2"/>
                  <c:y val="-3.5840558381937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2416006451877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Lapas1!$A$2:$A$10</c:f>
              <c:strCache>
                <c:ptCount val="9"/>
                <c:pt idx="0">
                  <c:v>Mūsų mokykloje mokinių nuomonė svarbi.</c:v>
                </c:pt>
                <c:pt idx="1">
                  <c:v>Mokyklos mokiniai yra draugiški ir padeda vienas kitam.</c:v>
                </c:pt>
                <c:pt idx="2">
                  <c:v>Mūsų mokykloje įsiklausoma į skirtingas nuomones.</c:v>
                </c:pt>
                <c:pt idx="3">
                  <c:v>Mokyklos vadovai pagarbiai ir draugiškai bendrauja su visais mokyklos bendruomenės nariais.</c:v>
                </c:pt>
                <c:pt idx="4">
                  <c:v>Santykiai tarp mokytojų ir mokinių mūsų mokykloje yra geri.</c:v>
                </c:pt>
                <c:pt idx="5">
                  <c:v>Santykiai tarp mokytojų ir mokinių tėvų mūsų mokykloje yra geri.</c:v>
                </c:pt>
                <c:pt idx="6">
                  <c:v>Santykiai tarp mokytojų ir mokyklos vadovų mūsų mokykloje yra geri.</c:v>
                </c:pt>
                <c:pt idx="7">
                  <c:v> Santykiai tarp mokinių ir mokyklos administracijos yra geri.</c:v>
                </c:pt>
                <c:pt idx="8">
                  <c:v>Santykiai tarp mokinių tėvų ir mokyklos administracijos yra geri.</c:v>
                </c:pt>
              </c:strCache>
            </c:strRef>
          </c:cat>
          <c:val>
            <c:numRef>
              <c:f>Lapas1!$E$2:$E$10</c:f>
              <c:numCache>
                <c:formatCode>0%</c:formatCode>
                <c:ptCount val="9"/>
                <c:pt idx="0">
                  <c:v>0.22</c:v>
                </c:pt>
                <c:pt idx="1">
                  <c:v>0.08</c:v>
                </c:pt>
                <c:pt idx="2">
                  <c:v>0.08</c:v>
                </c:pt>
                <c:pt idx="3">
                  <c:v>0.09</c:v>
                </c:pt>
                <c:pt idx="4">
                  <c:v>0.03</c:v>
                </c:pt>
                <c:pt idx="5">
                  <c:v>0.08</c:v>
                </c:pt>
                <c:pt idx="6">
                  <c:v>0.11</c:v>
                </c:pt>
                <c:pt idx="7">
                  <c:v>0.14000000000000001</c:v>
                </c:pt>
                <c:pt idx="8">
                  <c:v>0.2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3811712"/>
        <c:axId val="83835136"/>
      </c:barChart>
      <c:catAx>
        <c:axId val="8381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5400000" vert="horz"/>
          <a:lstStyle/>
          <a:p>
            <a:pPr>
              <a:defRPr sz="18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83835136"/>
        <c:crosses val="autoZero"/>
        <c:auto val="1"/>
        <c:lblAlgn val="ctr"/>
        <c:lblOffset val="100"/>
        <c:noMultiLvlLbl val="0"/>
      </c:catAx>
      <c:valAx>
        <c:axId val="8383513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838117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8895438910093539E-2"/>
          <c:y val="4.4131119704791437E-2"/>
          <c:w val="0.97606512276634727"/>
          <c:h val="0.11906313701282537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Lapas1!$A$2:$A$4</c:f>
              <c:strCache>
                <c:ptCount val="3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0.02</c:v>
                </c:pt>
                <c:pt idx="1">
                  <c:v>0.04</c:v>
                </c:pt>
                <c:pt idx="2">
                  <c:v>0.06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2592592592592587E-3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Lapas1!$A$2:$A$4</c:f>
              <c:strCache>
                <c:ptCount val="3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0.11</c:v>
                </c:pt>
                <c:pt idx="1">
                  <c:v>0.17</c:v>
                </c:pt>
                <c:pt idx="2">
                  <c:v>0.13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Lapas1!$A$2:$A$4</c:f>
              <c:strCache>
                <c:ptCount val="3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0.43</c:v>
                </c:pt>
                <c:pt idx="1">
                  <c:v>0.35</c:v>
                </c:pt>
                <c:pt idx="2">
                  <c:v>0.5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Lapas1!$A$2:$A$4</c:f>
              <c:strCache>
                <c:ptCount val="3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0.44</c:v>
                </c:pt>
                <c:pt idx="1">
                  <c:v>0.44</c:v>
                </c:pt>
                <c:pt idx="2">
                  <c:v>0.32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4675072"/>
        <c:axId val="44677376"/>
      </c:barChart>
      <c:catAx>
        <c:axId val="4467507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44677376"/>
        <c:crosses val="autoZero"/>
        <c:auto val="1"/>
        <c:lblAlgn val="ctr"/>
        <c:lblOffset val="100"/>
        <c:noMultiLvlLbl val="0"/>
      </c:catAx>
      <c:valAx>
        <c:axId val="4467737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467507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208782929911531E-3"/>
          <c:y val="1.6836195965366927E-2"/>
          <c:w val="0.97895280451054734"/>
          <c:h val="0.15249925816892448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5277777777777777E-2"/>
          <c:y val="0.10829268090885176"/>
          <c:w val="0.96944444444444444"/>
          <c:h val="0.712775225359816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0.02</c:v>
                </c:pt>
                <c:pt idx="1">
                  <c:v>0.04</c:v>
                </c:pt>
                <c:pt idx="2">
                  <c:v>0.03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lt-LT" smtClean="0"/>
                      <a:t>5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2592592592592587E-3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lt-LT" smtClean="0"/>
                      <a:t>7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0.06</c:v>
                </c:pt>
                <c:pt idx="1">
                  <c:v>0.06</c:v>
                </c:pt>
                <c:pt idx="2">
                  <c:v>0.08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0.32</c:v>
                </c:pt>
                <c:pt idx="1">
                  <c:v>0.44</c:v>
                </c:pt>
                <c:pt idx="2">
                  <c:v>0.28999999999999998</c:v>
                </c:pt>
                <c:pt idx="3">
                  <c:v>0.22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4.059757982764738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r>
                      <a:rPr lang="lt-LT" dirty="0" smtClean="0"/>
                      <a:t>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Pradinių klasių mokinių tėvai</c:v>
                </c:pt>
                <c:pt idx="1">
                  <c:v>5-10 klasių mokinių tėvai</c:v>
                </c:pt>
                <c:pt idx="2">
                  <c:v>Mokiniai</c:v>
                </c:pt>
                <c:pt idx="3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0.61</c:v>
                </c:pt>
                <c:pt idx="1">
                  <c:v>0.45</c:v>
                </c:pt>
                <c:pt idx="2">
                  <c:v>0.61</c:v>
                </c:pt>
                <c:pt idx="3">
                  <c:v>0.78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95984640"/>
        <c:axId val="95826688"/>
      </c:barChart>
      <c:catAx>
        <c:axId val="9598464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95826688"/>
        <c:crosses val="autoZero"/>
        <c:auto val="1"/>
        <c:lblAlgn val="ctr"/>
        <c:lblOffset val="100"/>
        <c:noMultiLvlLbl val="0"/>
      </c:catAx>
      <c:valAx>
        <c:axId val="9582668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9598464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6679790026248325E-4"/>
          <c:y val="1.4328557586228488E-2"/>
          <c:w val="0.9992664041994751"/>
          <c:h val="0.12978551728819449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1993-E31C-461C-B044-577C3198F98E}" type="datetimeFigureOut">
              <a:rPr lang="lt-LT" smtClean="0"/>
              <a:t>2019.09.11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8F04-7487-4AEF-9900-79668C59F9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1794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1993-E31C-461C-B044-577C3198F98E}" type="datetimeFigureOut">
              <a:rPr lang="lt-LT" smtClean="0"/>
              <a:t>2019.09.11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8F04-7487-4AEF-9900-79668C59F9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91222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1993-E31C-461C-B044-577C3198F98E}" type="datetimeFigureOut">
              <a:rPr lang="lt-LT" smtClean="0"/>
              <a:t>2019.09.11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8F04-7487-4AEF-9900-79668C59F9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92429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1993-E31C-461C-B044-577C3198F98E}" type="datetimeFigureOut">
              <a:rPr lang="lt-LT" smtClean="0"/>
              <a:t>2019.09.11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8F04-7487-4AEF-9900-79668C59F9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2587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1993-E31C-461C-B044-577C3198F98E}" type="datetimeFigureOut">
              <a:rPr lang="lt-LT" smtClean="0"/>
              <a:t>2019.09.11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8F04-7487-4AEF-9900-79668C59F9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1596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1993-E31C-461C-B044-577C3198F98E}" type="datetimeFigureOut">
              <a:rPr lang="lt-LT" smtClean="0"/>
              <a:t>2019.09.11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8F04-7487-4AEF-9900-79668C59F9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4998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1993-E31C-461C-B044-577C3198F98E}" type="datetimeFigureOut">
              <a:rPr lang="lt-LT" smtClean="0"/>
              <a:t>2019.09.11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8F04-7487-4AEF-9900-79668C59F9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488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1993-E31C-461C-B044-577C3198F98E}" type="datetimeFigureOut">
              <a:rPr lang="lt-LT" smtClean="0"/>
              <a:t>2019.09.11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8F04-7487-4AEF-9900-79668C59F9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8047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1993-E31C-461C-B044-577C3198F98E}" type="datetimeFigureOut">
              <a:rPr lang="lt-LT" smtClean="0"/>
              <a:t>2019.09.11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8F04-7487-4AEF-9900-79668C59F9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60170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1993-E31C-461C-B044-577C3198F98E}" type="datetimeFigureOut">
              <a:rPr lang="lt-LT" smtClean="0"/>
              <a:t>2019.09.11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8F04-7487-4AEF-9900-79668C59F9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69647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1993-E31C-461C-B044-577C3198F98E}" type="datetimeFigureOut">
              <a:rPr lang="lt-LT" smtClean="0"/>
              <a:t>2019.09.11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8F04-7487-4AEF-9900-79668C59F9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58816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51993-E31C-461C-B044-577C3198F98E}" type="datetimeFigureOut">
              <a:rPr lang="lt-LT" smtClean="0"/>
              <a:t>2019.09.11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58F04-7487-4AEF-9900-79668C59F9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5504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928992" cy="5256584"/>
          </a:xfrm>
        </p:spPr>
        <p:txBody>
          <a:bodyPr>
            <a:noAutofit/>
          </a:bodyPr>
          <a:lstStyle/>
          <a:p>
            <a:r>
              <a:rPr lang="lt-LT" sz="8000" dirty="0" smtClean="0">
                <a:latin typeface="Times New Roman" pitchFamily="18" charset="0"/>
                <a:cs typeface="Times New Roman" pitchFamily="18" charset="0"/>
              </a:rPr>
              <a:t>Mokyklos vertybės</a:t>
            </a:r>
            <a:endParaRPr lang="lt-LT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0" y="4437112"/>
            <a:ext cx="8928992" cy="1752600"/>
          </a:xfrm>
        </p:spPr>
        <p:txBody>
          <a:bodyPr>
            <a:normAutofit/>
          </a:bodyPr>
          <a:lstStyle/>
          <a:p>
            <a:r>
              <a:rPr lang="lt-LT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Veiklos kokybės įsivertinimo ir mokinių pažangos bei pasiekimų vertinimo darbo grupė</a:t>
            </a:r>
          </a:p>
          <a:p>
            <a:r>
              <a:rPr lang="lt-LT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lt-LT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/201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lt-LT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m.m</a:t>
            </a:r>
            <a:r>
              <a:rPr lang="lt-LT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lt-LT" dirty="0"/>
          </a:p>
        </p:txBody>
      </p:sp>
      <p:pic>
        <p:nvPicPr>
          <p:cNvPr id="4" name="Paveikslėlis 3" descr="saules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20688"/>
            <a:ext cx="1903730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753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6276001"/>
              </p:ext>
            </p:extLst>
          </p:nvPr>
        </p:nvGraphicFramePr>
        <p:xfrm>
          <a:off x="0" y="125404"/>
          <a:ext cx="9165704" cy="6732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413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9743962"/>
              </p:ext>
            </p:extLst>
          </p:nvPr>
        </p:nvGraphicFramePr>
        <p:xfrm>
          <a:off x="-54283" y="125404"/>
          <a:ext cx="9165704" cy="6732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768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045310"/>
              </p:ext>
            </p:extLst>
          </p:nvPr>
        </p:nvGraphicFramePr>
        <p:xfrm>
          <a:off x="-180528" y="-99392"/>
          <a:ext cx="9324528" cy="709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847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186951"/>
              </p:ext>
            </p:extLst>
          </p:nvPr>
        </p:nvGraphicFramePr>
        <p:xfrm>
          <a:off x="-180528" y="5796"/>
          <a:ext cx="9324528" cy="6852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421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0" y="908720"/>
            <a:ext cx="9324528" cy="576064"/>
          </a:xfrm>
        </p:spPr>
        <p:txBody>
          <a:bodyPr>
            <a:normAutofit fontScale="90000"/>
          </a:bodyPr>
          <a:lstStyle/>
          <a:p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3 - </a:t>
            </a:r>
            <a:r>
              <a:rPr lang="lt-LT" sz="3100" b="1" dirty="0" smtClean="0">
                <a:latin typeface="Times New Roman" pitchFamily="18" charset="0"/>
                <a:cs typeface="Times New Roman" pitchFamily="18" charset="0"/>
              </a:rPr>
              <a:t>ASMENYBĖS RAIDOS IR MOKYMOSI PASIEKIMŲ LŪKESČIAI</a:t>
            </a:r>
            <a:br>
              <a:rPr lang="lt-LT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Mano vaikas rimtai žiūri į mokymąsi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Mūsų klasės mokiniai stengiasi gerai mokytis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3676635"/>
              </p:ext>
            </p:extLst>
          </p:nvPr>
        </p:nvGraphicFramePr>
        <p:xfrm>
          <a:off x="0" y="1412776"/>
          <a:ext cx="9144000" cy="5174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46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0" y="147"/>
            <a:ext cx="9324528" cy="1143000"/>
          </a:xfrm>
        </p:spPr>
        <p:txBody>
          <a:bodyPr>
            <a:normAutofit fontScale="90000"/>
          </a:bodyPr>
          <a:lstStyle/>
          <a:p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Mokytojai stengiasi, kad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mokiniai suprastų ir išmoktų pamoką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lt-LT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2128196"/>
              </p:ext>
            </p:extLst>
          </p:nvPr>
        </p:nvGraphicFramePr>
        <p:xfrm>
          <a:off x="0" y="1268760"/>
          <a:ext cx="9144000" cy="5318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718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0" y="0"/>
            <a:ext cx="9324528" cy="1143000"/>
          </a:xfrm>
        </p:spPr>
        <p:txBody>
          <a:bodyPr>
            <a:normAutofit fontScale="90000"/>
          </a:bodyPr>
          <a:lstStyle/>
          <a:p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Kiekvienas vaikas mokydamasis gali padaryti pažangą</a:t>
            </a:r>
            <a:br>
              <a:rPr lang="lt-LT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108463"/>
              </p:ext>
            </p:extLst>
          </p:nvPr>
        </p:nvGraphicFramePr>
        <p:xfrm>
          <a:off x="0" y="980728"/>
          <a:ext cx="9144000" cy="5606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06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-2379" y="332656"/>
            <a:ext cx="9324528" cy="1143000"/>
          </a:xfrm>
        </p:spPr>
        <p:txBody>
          <a:bodyPr>
            <a:normAutofit fontScale="90000"/>
          </a:bodyPr>
          <a:lstStyle/>
          <a:p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i-FI" sz="3100" dirty="0" smtClean="0">
                <a:latin typeface="Times New Roman" pitchFamily="18" charset="0"/>
                <a:cs typeface="Times New Roman" pitchFamily="18" charset="0"/>
              </a:rPr>
              <a:t>Aš savo vaikui pasakau, ko tikiuosi iš jo mokymosi</a:t>
            </a: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Mokytojai man pasako, ko jie tikisi iš manęs mokykloje</a:t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Mokytojai į aktyvų dalyvavimą pamokoje įtraukia visus mokinius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8707403"/>
              </p:ext>
            </p:extLst>
          </p:nvPr>
        </p:nvGraphicFramePr>
        <p:xfrm>
          <a:off x="0" y="1628800"/>
          <a:ext cx="9144000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592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765839"/>
              </p:ext>
            </p:extLst>
          </p:nvPr>
        </p:nvGraphicFramePr>
        <p:xfrm>
          <a:off x="-180528" y="0"/>
          <a:ext cx="9433048" cy="6849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568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-18862" y="116632"/>
            <a:ext cx="9324528" cy="1143000"/>
          </a:xfrm>
        </p:spPr>
        <p:txBody>
          <a:bodyPr>
            <a:normAutofit fontScale="90000"/>
          </a:bodyPr>
          <a:lstStyle/>
          <a:p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4 - </a:t>
            </a:r>
            <a:r>
              <a:rPr lang="lt-LT" sz="4000" b="1" dirty="0" smtClean="0">
                <a:latin typeface="Times New Roman" pitchFamily="18" charset="0"/>
                <a:cs typeface="Times New Roman" pitchFamily="18" charset="0"/>
              </a:rPr>
              <a:t>TVARKA MOKYKLOJE</a:t>
            </a: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Mokyklos taisyklės yra aiškios</a:t>
            </a:r>
            <a:br>
              <a:rPr lang="lt-LT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lt-LT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080903"/>
              </p:ext>
            </p:extLst>
          </p:nvPr>
        </p:nvGraphicFramePr>
        <p:xfrm>
          <a:off x="0" y="1268760"/>
          <a:ext cx="9144000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992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Respondentai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0552193"/>
              </p:ext>
            </p:extLst>
          </p:nvPr>
        </p:nvGraphicFramePr>
        <p:xfrm>
          <a:off x="457200" y="1600200"/>
          <a:ext cx="822960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Respondentai</a:t>
                      </a:r>
                      <a:endParaRPr lang="lt-LT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8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Atsakusių</a:t>
                      </a:r>
                      <a:r>
                        <a:rPr lang="lt-LT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į anketos klausimus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skai</a:t>
                      </a:r>
                      <a:r>
                        <a:rPr lang="lt-LT" sz="28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čius</a:t>
                      </a:r>
                      <a:endParaRPr lang="lt-LT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Pradini</a:t>
                      </a:r>
                      <a:r>
                        <a:rPr lang="lt-LT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ų</a:t>
                      </a:r>
                      <a:r>
                        <a:rPr lang="lt-LT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klasių mokinių tėvai </a:t>
                      </a:r>
                      <a:endParaRPr lang="lt-LT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129</a:t>
                      </a:r>
                      <a:endParaRPr lang="lt-LT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lt-LT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klasi</a:t>
                      </a:r>
                      <a:r>
                        <a:rPr lang="lt-LT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ų mokinių tėvai</a:t>
                      </a:r>
                      <a:endParaRPr lang="lt-LT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en-US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lt-LT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5 – 10 klasių mokini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ai</a:t>
                      </a:r>
                      <a:r>
                        <a:rPr lang="lt-LT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lt-LT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274</a:t>
                      </a:r>
                      <a:endParaRPr lang="lt-LT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Mokytojai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ir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pagalbos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mokiniui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specialistai</a:t>
                      </a:r>
                      <a:endParaRPr lang="lt-LT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lt-LT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918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76058"/>
              </p:ext>
            </p:extLst>
          </p:nvPr>
        </p:nvGraphicFramePr>
        <p:xfrm>
          <a:off x="-21704" y="39007"/>
          <a:ext cx="9165704" cy="6849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924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2630584"/>
              </p:ext>
            </p:extLst>
          </p:nvPr>
        </p:nvGraphicFramePr>
        <p:xfrm>
          <a:off x="-180528" y="0"/>
          <a:ext cx="9324528" cy="6849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756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5422766"/>
              </p:ext>
            </p:extLst>
          </p:nvPr>
        </p:nvGraphicFramePr>
        <p:xfrm>
          <a:off x="0" y="0"/>
          <a:ext cx="9324528" cy="6849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350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4020563"/>
              </p:ext>
            </p:extLst>
          </p:nvPr>
        </p:nvGraphicFramePr>
        <p:xfrm>
          <a:off x="-180528" y="0"/>
          <a:ext cx="9324528" cy="6849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176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0" y="620688"/>
            <a:ext cx="9324528" cy="1554088"/>
          </a:xfrm>
        </p:spPr>
        <p:txBody>
          <a:bodyPr>
            <a:normAutofit fontScale="90000"/>
          </a:bodyPr>
          <a:lstStyle/>
          <a:p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lt-LT" sz="4000" b="1" dirty="0">
                <a:latin typeface="Times New Roman" pitchFamily="18" charset="0"/>
                <a:cs typeface="Times New Roman" pitchFamily="18" charset="0"/>
              </a:rPr>
              <a:t>TAPATUMO </a:t>
            </a:r>
            <a:r>
              <a:rPr lang="lt-LT" sz="4000" b="1" dirty="0" smtClean="0">
                <a:latin typeface="Times New Roman" pitchFamily="18" charset="0"/>
                <a:cs typeface="Times New Roman" pitchFamily="18" charset="0"/>
              </a:rPr>
              <a:t>JAUSMAS</a:t>
            </a: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2700" dirty="0" smtClean="0">
                <a:latin typeface="Times New Roman" pitchFamily="18" charset="0"/>
                <a:cs typeface="Times New Roman" pitchFamily="18" charset="0"/>
              </a:rPr>
              <a:t>Aš </a:t>
            </a:r>
            <a:r>
              <a:rPr lang="lt-LT" sz="2700" dirty="0">
                <a:latin typeface="Times New Roman" pitchFamily="18" charset="0"/>
                <a:cs typeface="Times New Roman" pitchFamily="18" charset="0"/>
              </a:rPr>
              <a:t>esu patenkinta(-</a:t>
            </a:r>
            <a:r>
              <a:rPr lang="lt-LT" sz="2700" dirty="0" err="1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lt-LT" sz="2700" dirty="0">
                <a:latin typeface="Times New Roman" pitchFamily="18" charset="0"/>
                <a:cs typeface="Times New Roman" pitchFamily="18" charset="0"/>
              </a:rPr>
              <a:t>), kad vaikas mokosi būtent šitoje mokykloje.</a:t>
            </a:r>
            <a:br>
              <a:rPr lang="lt-LT" sz="2700" dirty="0">
                <a:latin typeface="Times New Roman" pitchFamily="18" charset="0"/>
                <a:cs typeface="Times New Roman" pitchFamily="18" charset="0"/>
              </a:rPr>
            </a:br>
            <a:r>
              <a:rPr lang="lt-LT" sz="2700" dirty="0">
                <a:latin typeface="Times New Roman" pitchFamily="18" charset="0"/>
                <a:cs typeface="Times New Roman" pitchFamily="18" charset="0"/>
              </a:rPr>
              <a:t>Aš esu patenkintas(-a), kad mokausi būtent šitoje mokykloje.</a:t>
            </a:r>
            <a:br>
              <a:rPr lang="lt-LT" sz="2700" dirty="0">
                <a:latin typeface="Times New Roman" pitchFamily="18" charset="0"/>
                <a:cs typeface="Times New Roman" pitchFamily="18" charset="0"/>
              </a:rPr>
            </a:br>
            <a:r>
              <a:rPr lang="lt-LT" sz="2700" dirty="0">
                <a:latin typeface="Times New Roman" pitchFamily="18" charset="0"/>
                <a:cs typeface="Times New Roman" pitchFamily="18" charset="0"/>
              </a:rPr>
              <a:t>Aš jaučiuosi mokyklos bendruomenės dalimi.</a:t>
            </a:r>
            <a:r>
              <a:rPr lang="lt-LT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3699534"/>
              </p:ext>
            </p:extLst>
          </p:nvPr>
        </p:nvGraphicFramePr>
        <p:xfrm>
          <a:off x="0" y="2060848"/>
          <a:ext cx="9144000" cy="47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306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0" y="404664"/>
            <a:ext cx="9324528" cy="1728192"/>
          </a:xfrm>
        </p:spPr>
        <p:txBody>
          <a:bodyPr>
            <a:normAutofit fontScale="90000"/>
          </a:bodyPr>
          <a:lstStyle/>
          <a:p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>
                <a:latin typeface="Times New Roman" pitchFamily="18" charset="0"/>
                <a:cs typeface="Times New Roman" pitchFamily="18" charset="0"/>
              </a:rPr>
            </a:br>
            <a:r>
              <a:rPr lang="lt-LT" sz="3100" dirty="0">
                <a:latin typeface="Times New Roman" pitchFamily="18" charset="0"/>
                <a:cs typeface="Times New Roman" pitchFamily="18" charset="0"/>
              </a:rPr>
              <a:t>Aš pasitikiu mokyklos mokytojais kaip dalyko specialistais.</a:t>
            </a:r>
            <a:br>
              <a:rPr lang="lt-LT" sz="3100" dirty="0">
                <a:latin typeface="Times New Roman" pitchFamily="18" charset="0"/>
                <a:cs typeface="Times New Roman" pitchFamily="18" charset="0"/>
              </a:rPr>
            </a:br>
            <a:r>
              <a:rPr lang="lt-LT" sz="3100" dirty="0">
                <a:latin typeface="Times New Roman" pitchFamily="18" charset="0"/>
                <a:cs typeface="Times New Roman" pitchFamily="18" charset="0"/>
              </a:rPr>
              <a:t>Aš pasitikiu savo mokytojais</a:t>
            </a: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i-FI" sz="3100" dirty="0">
                <a:latin typeface="Times New Roman" pitchFamily="18" charset="0"/>
                <a:cs typeface="Times New Roman" pitchFamily="18" charset="0"/>
              </a:rPr>
              <a:t>Mokyklos nariai pasitiki vienas kitu.</a:t>
            </a: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665919"/>
              </p:ext>
            </p:extLst>
          </p:nvPr>
        </p:nvGraphicFramePr>
        <p:xfrm>
          <a:off x="0" y="1700808"/>
          <a:ext cx="9144000" cy="5157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461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0" y="116632"/>
            <a:ext cx="9324528" cy="2016224"/>
          </a:xfrm>
        </p:spPr>
        <p:txBody>
          <a:bodyPr>
            <a:normAutofit fontScale="90000"/>
          </a:bodyPr>
          <a:lstStyle/>
          <a:p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>
                <a:latin typeface="Times New Roman" pitchFamily="18" charset="0"/>
                <a:cs typeface="Times New Roman" pitchFamily="18" charset="0"/>
              </a:rPr>
            </a:br>
            <a:r>
              <a:rPr lang="lt-LT" sz="3100" dirty="0">
                <a:latin typeface="Times New Roman" pitchFamily="18" charset="0"/>
                <a:cs typeface="Times New Roman" pitchFamily="18" charset="0"/>
              </a:rPr>
              <a:t>Mano vaikui patinka mokykloje</a:t>
            </a: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Aš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didžiuojuosi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savo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mokykla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lt-LT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Aš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didžiuojuosi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savo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mokykla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477824"/>
              </p:ext>
            </p:extLst>
          </p:nvPr>
        </p:nvGraphicFramePr>
        <p:xfrm>
          <a:off x="0" y="1700808"/>
          <a:ext cx="9144000" cy="5157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793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0" y="332656"/>
            <a:ext cx="9324528" cy="1193870"/>
          </a:xfrm>
        </p:spPr>
        <p:txBody>
          <a:bodyPr>
            <a:normAutofit fontScale="90000"/>
          </a:bodyPr>
          <a:lstStyle/>
          <a:p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3100" dirty="0">
                <a:latin typeface="Times New Roman" pitchFamily="18" charset="0"/>
                <a:cs typeface="Times New Roman" pitchFamily="18" charset="0"/>
              </a:rPr>
              <a:t>Manau, kad tėvų nuomonė mokykloje yra vertinama</a:t>
            </a: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Aš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pasitikiu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savo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bendraklasiais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lt-LT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231772"/>
              </p:ext>
            </p:extLst>
          </p:nvPr>
        </p:nvGraphicFramePr>
        <p:xfrm>
          <a:off x="0" y="980728"/>
          <a:ext cx="9144000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389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3217414"/>
              </p:ext>
            </p:extLst>
          </p:nvPr>
        </p:nvGraphicFramePr>
        <p:xfrm>
          <a:off x="-21704" y="1033086"/>
          <a:ext cx="9165704" cy="5824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-315416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/>
              <a:t>	</a:t>
            </a:r>
          </a:p>
          <a:p>
            <a:pPr algn="ctr"/>
            <a:r>
              <a:rPr lang="lt-LT" sz="3600" dirty="0">
                <a:latin typeface="Times New Roman" pitchFamily="18" charset="0"/>
                <a:cs typeface="Times New Roman" pitchFamily="18" charset="0"/>
              </a:rPr>
              <a:t>6 - </a:t>
            </a:r>
            <a:r>
              <a:rPr lang="lt-LT" sz="3600" b="1" dirty="0">
                <a:latin typeface="Times New Roman" pitchFamily="18" charset="0"/>
                <a:cs typeface="Times New Roman" pitchFamily="18" charset="0"/>
              </a:rPr>
              <a:t>MOKYKLOS ĮVAIZDIS</a:t>
            </a:r>
            <a:r>
              <a:rPr lang="lt-LT" sz="3600" dirty="0">
                <a:latin typeface="Times New Roman" pitchFamily="18" charset="0"/>
                <a:cs typeface="Times New Roman" pitchFamily="18" charset="0"/>
              </a:rPr>
              <a:t>. Apie mūsų mokyklą galima pasakyti, kad…</a:t>
            </a:r>
          </a:p>
        </p:txBody>
      </p:sp>
    </p:spTree>
    <p:extLst>
      <p:ext uri="{BB962C8B-B14F-4D97-AF65-F5344CB8AC3E}">
        <p14:creationId xmlns:p14="http://schemas.microsoft.com/office/powerpoint/2010/main" val="372882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5868583"/>
              </p:ext>
            </p:extLst>
          </p:nvPr>
        </p:nvGraphicFramePr>
        <p:xfrm>
          <a:off x="-21704" y="751930"/>
          <a:ext cx="9165704" cy="6125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297" y="-17140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/>
              <a:t>	</a:t>
            </a:r>
          </a:p>
          <a:p>
            <a:pPr algn="ctr"/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Apie </a:t>
            </a:r>
            <a:r>
              <a:rPr lang="lt-LT" sz="3600" dirty="0">
                <a:latin typeface="Times New Roman" pitchFamily="18" charset="0"/>
                <a:cs typeface="Times New Roman" pitchFamily="18" charset="0"/>
              </a:rPr>
              <a:t>mūsų mokyklą galima pasakyti, kad…</a:t>
            </a:r>
          </a:p>
        </p:txBody>
      </p:sp>
    </p:spTree>
    <p:extLst>
      <p:ext uri="{BB962C8B-B14F-4D97-AF65-F5344CB8AC3E}">
        <p14:creationId xmlns:p14="http://schemas.microsoft.com/office/powerpoint/2010/main" val="257538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686800" cy="1143000"/>
          </a:xfrm>
        </p:spPr>
        <p:txBody>
          <a:bodyPr>
            <a:noAutofit/>
          </a:bodyPr>
          <a:lstStyle/>
          <a:p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Klausimai su aukščiausiomis ir žemiausiomis vertėmis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pradini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ų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klasi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ų mokinių tėvų 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atsakymai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lt-LT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Lentelė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49147"/>
              </p:ext>
            </p:extLst>
          </p:nvPr>
        </p:nvGraphicFramePr>
        <p:xfrm>
          <a:off x="34961" y="1700808"/>
          <a:ext cx="8964488" cy="4996469"/>
        </p:xfrm>
        <a:graphic>
          <a:graphicData uri="http://schemas.openxmlformats.org/drawingml/2006/table">
            <a:tbl>
              <a:tblPr/>
              <a:tblGrid>
                <a:gridCol w="4531501"/>
                <a:gridCol w="197022"/>
                <a:gridCol w="4235965"/>
              </a:tblGrid>
              <a:tr h="217682">
                <a:tc>
                  <a:txBody>
                    <a:bodyPr/>
                    <a:lstStyle/>
                    <a:p>
                      <a:endParaRPr lang="lt-LT" sz="1800" dirty="0"/>
                    </a:p>
                  </a:txBody>
                  <a:tcPr marL="54420" marR="54420" marT="27210" marB="272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lt-LT" sz="1800" dirty="0"/>
                    </a:p>
                  </a:txBody>
                  <a:tcPr marL="54420" marR="54420" marT="27210" marB="27210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lt-LT" sz="1800" dirty="0"/>
                    </a:p>
                  </a:txBody>
                  <a:tcPr marL="54420" marR="54420" marT="27210" marB="27210"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1656"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3.4 - Aš savo vaikui pasakau, ko tikiuosi iš jo mokymosi.</a:t>
                      </a:r>
                    </a:p>
                    <a:p>
                      <a:pPr algn="ctr" fontAlgn="t"/>
                      <a:r>
                        <a:rPr lang="fi-FI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4420" marR="54420" marT="27210" marB="2721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7.2 - Aš įsitraukiu į mokyklos švenčių organizavimą.</a:t>
                      </a:r>
                    </a:p>
                    <a:p>
                      <a:pPr algn="ctr" fontAlgn="t"/>
                      <a:r>
                        <a:rPr lang="lt-LT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24917"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3.3 - Aš tikiu, kad mano vaikas mokydamasis gali padaryti pažangą.</a:t>
                      </a:r>
                    </a:p>
                    <a:p>
                      <a:pPr algn="ctr" fontAlgn="t"/>
                      <a:r>
                        <a:rPr lang="lt-LT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4420" marR="54420" marT="27210" marB="272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4.6 - Esu patenkintas maitinimu mokyklos valgykloje.</a:t>
                      </a:r>
                    </a:p>
                    <a:p>
                      <a:pPr algn="ctr" fontAlgn="t"/>
                      <a:r>
                        <a:rPr lang="fi-FI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24917"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5.1 - Aš esu patenkinta(-</a:t>
                      </a:r>
                      <a:r>
                        <a:rPr lang="lt-LT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</a:t>
                      </a:r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kad vaikas mokosi būtent šitoje mokykloje.</a:t>
                      </a:r>
                    </a:p>
                    <a:p>
                      <a:pPr algn="ctr" fontAlgn="t"/>
                      <a:r>
                        <a:rPr lang="lt-LT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4420" marR="54420" marT="27210" marB="272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2.1 - Mokytojai niekada nėra įžeidę mano vaiko.</a:t>
                      </a:r>
                    </a:p>
                    <a:p>
                      <a:pPr algn="ctr" fontAlgn="t"/>
                      <a:r>
                        <a:rPr lang="lt-LT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8395"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4.1 - Man yra aiškios mokyklos taisyklės.</a:t>
                      </a:r>
                    </a:p>
                    <a:p>
                      <a:pPr algn="ctr" fontAlgn="t"/>
                      <a:r>
                        <a:rPr lang="lt-LT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4420" marR="54420" marT="27210" marB="272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7.4 - Aš dalyvauju mokyklos šventėse.</a:t>
                      </a:r>
                    </a:p>
                    <a:p>
                      <a:pPr algn="ctr" fontAlgn="t"/>
                      <a:r>
                        <a:rPr lang="lt-LT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8395"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4.5 - Mokykla, kurią lanko mano vaikas, yra jauki.</a:t>
                      </a:r>
                    </a:p>
                    <a:p>
                      <a:pPr algn="ctr" fontAlgn="t"/>
                      <a:r>
                        <a:rPr lang="fi-FI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4420" marR="54420" marT="27210" marB="272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4.7 - Mano vaikui mokymosi krūvis yra optimalus.</a:t>
                      </a:r>
                    </a:p>
                    <a:p>
                      <a:pPr algn="ctr" fontAlgn="t"/>
                      <a:r>
                        <a:rPr lang="lt-LT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Lentelė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758998"/>
              </p:ext>
            </p:extLst>
          </p:nvPr>
        </p:nvGraphicFramePr>
        <p:xfrm>
          <a:off x="107504" y="1556792"/>
          <a:ext cx="903649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8248"/>
                <a:gridCol w="4518248"/>
              </a:tblGrid>
              <a:tr h="211048">
                <a:tc>
                  <a:txBody>
                    <a:bodyPr/>
                    <a:lstStyle/>
                    <a:p>
                      <a:pPr algn="ctr"/>
                      <a:r>
                        <a:rPr lang="lt-LT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aukščiausios vertės</a:t>
                      </a:r>
                      <a:endParaRPr lang="lt-LT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	</a:t>
                      </a:r>
                      <a:r>
                        <a:rPr lang="lt-LT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žemiausios vertės</a:t>
                      </a:r>
                      <a:endParaRPr lang="lt-LT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930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735512"/>
              </p:ext>
            </p:extLst>
          </p:nvPr>
        </p:nvGraphicFramePr>
        <p:xfrm>
          <a:off x="-48166" y="751930"/>
          <a:ext cx="9165704" cy="6106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297" y="-17140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/>
              <a:t>	</a:t>
            </a:r>
          </a:p>
          <a:p>
            <a:pPr algn="ctr"/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Apie </a:t>
            </a:r>
            <a:r>
              <a:rPr lang="lt-LT" sz="3600" dirty="0">
                <a:latin typeface="Times New Roman" pitchFamily="18" charset="0"/>
                <a:cs typeface="Times New Roman" pitchFamily="18" charset="0"/>
              </a:rPr>
              <a:t>mūsų mokyklą galima pasakyti, kad…</a:t>
            </a:r>
          </a:p>
        </p:txBody>
      </p:sp>
    </p:spTree>
    <p:extLst>
      <p:ext uri="{BB962C8B-B14F-4D97-AF65-F5344CB8AC3E}">
        <p14:creationId xmlns:p14="http://schemas.microsoft.com/office/powerpoint/2010/main" val="326795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8968225"/>
              </p:ext>
            </p:extLst>
          </p:nvPr>
        </p:nvGraphicFramePr>
        <p:xfrm>
          <a:off x="-108520" y="476672"/>
          <a:ext cx="9433048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-315416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/>
              <a:t>	</a:t>
            </a:r>
          </a:p>
          <a:p>
            <a:pPr algn="ctr"/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Apie </a:t>
            </a:r>
            <a:r>
              <a:rPr lang="lt-LT" sz="3600" dirty="0">
                <a:latin typeface="Times New Roman" pitchFamily="18" charset="0"/>
                <a:cs typeface="Times New Roman" pitchFamily="18" charset="0"/>
              </a:rPr>
              <a:t>mūsų mokyklą galima pasakyti, kad…</a:t>
            </a:r>
          </a:p>
        </p:txBody>
      </p:sp>
    </p:spTree>
    <p:extLst>
      <p:ext uri="{BB962C8B-B14F-4D97-AF65-F5344CB8AC3E}">
        <p14:creationId xmlns:p14="http://schemas.microsoft.com/office/powerpoint/2010/main" val="3237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4512915"/>
              </p:ext>
            </p:extLst>
          </p:nvPr>
        </p:nvGraphicFramePr>
        <p:xfrm>
          <a:off x="-21704" y="673046"/>
          <a:ext cx="9165704" cy="6184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9503" y="-315416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/>
              <a:t>	</a:t>
            </a:r>
          </a:p>
          <a:p>
            <a:pPr algn="ctr"/>
            <a:r>
              <a:rPr lang="lt-LT" sz="3600" dirty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lt-LT" sz="3600" b="1" dirty="0">
                <a:latin typeface="Times New Roman" pitchFamily="18" charset="0"/>
                <a:cs typeface="Times New Roman" pitchFamily="18" charset="0"/>
              </a:rPr>
              <a:t>- MOKYKLOS TRADICIJOS</a:t>
            </a:r>
          </a:p>
        </p:txBody>
      </p:sp>
    </p:spTree>
    <p:extLst>
      <p:ext uri="{BB962C8B-B14F-4D97-AF65-F5344CB8AC3E}">
        <p14:creationId xmlns:p14="http://schemas.microsoft.com/office/powerpoint/2010/main" val="203164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252902"/>
              </p:ext>
            </p:extLst>
          </p:nvPr>
        </p:nvGraphicFramePr>
        <p:xfrm>
          <a:off x="0" y="5261"/>
          <a:ext cx="9165704" cy="687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9844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5730864"/>
              </p:ext>
            </p:extLst>
          </p:nvPr>
        </p:nvGraphicFramePr>
        <p:xfrm>
          <a:off x="0" y="5261"/>
          <a:ext cx="9165704" cy="687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733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3281539"/>
              </p:ext>
            </p:extLst>
          </p:nvPr>
        </p:nvGraphicFramePr>
        <p:xfrm>
          <a:off x="-108520" y="0"/>
          <a:ext cx="9165704" cy="687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158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lt-LT" dirty="0"/>
              <a:t>	</a:t>
            </a:r>
            <a:br>
              <a:rPr lang="lt-LT" dirty="0"/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8 - Kaip Jūs manote, kokiomis vertybėmis yra grindžiama mūsų mokyklos veikla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lt-LT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100" b="1" dirty="0" smtClean="0">
                <a:latin typeface="Times New Roman" pitchFamily="18" charset="0"/>
                <a:cs typeface="Times New Roman" pitchFamily="18" charset="0"/>
              </a:rPr>
              <a:t>Pradinių klasių mokinių tėvų atsakymai </a:t>
            </a:r>
            <a:endParaRPr lang="lt-LT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0" y="1755973"/>
            <a:ext cx="9144000" cy="5633467"/>
          </a:xfrm>
        </p:spPr>
        <p:txBody>
          <a:bodyPr>
            <a:normAutofit fontScale="55000" lnSpcReduction="20000"/>
          </a:bodyPr>
          <a:lstStyle/>
          <a:p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Nuoširdumu, profesionalumu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Mokiniai turi būti tvarkingi ir kultūringi, jog išaugtų į gerus žmones. Klausyti mokytojų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Mokymosi kokybė, saugūs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vaikai.</a:t>
            </a:r>
          </a:p>
          <a:p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Tėvų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ir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mokytojų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bendradarbiavimas.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Vaikų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pasiekti rezultatai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Rezultatai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ir bendra mokimosi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statistika.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SUPRATIMU,MORALINĖMIS VERTYBĖMIS, TARPUSAVIO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PAGALBA.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Visada išgirstas tėvų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žodis.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Ši mokykla dalyvauja prieš patyčias tarp vaikų programoje, saugi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vaikui.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Gaila, kad mokiniai turi daugiau teisių nei pareigų. Gaila, kad mokytojai turi daug daugiau pareigų nei teisių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Mokėjimas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mokytis. </a:t>
            </a:r>
            <a:r>
              <a:rPr lang="lt-LT" sz="3800" dirty="0" err="1" smtClean="0">
                <a:latin typeface="Times New Roman" pitchFamily="18" charset="0"/>
                <a:cs typeface="Times New Roman" pitchFamily="18" charset="0"/>
              </a:rPr>
              <a:t>Žingeidumas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  Bendravimas.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Mokykloje dirba puikus specialistai. Mokykloje u0ztenka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užimtumo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vaikams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Pasitikėjimu, supratingumu, naujovių įgyvendinimų.</a:t>
            </a:r>
            <a:endParaRPr lang="lt-LT" sz="3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t-LT" b="1" dirty="0" smtClean="0">
                <a:latin typeface="Times New Roman" pitchFamily="18" charset="0"/>
                <a:cs typeface="Times New Roman" pitchFamily="18" charset="0"/>
              </a:rPr>
              <a:t>(Atsakymai nėra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koreguoti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lt-LT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3965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161" y="-819472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lt-LT" dirty="0"/>
              <a:t>	</a:t>
            </a:r>
            <a:br>
              <a:rPr lang="lt-LT" dirty="0"/>
            </a:b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5-10 </a:t>
            </a:r>
            <a:r>
              <a:rPr lang="lt-LT" sz="4000" b="1" dirty="0" smtClean="0">
                <a:latin typeface="Times New Roman" pitchFamily="18" charset="0"/>
                <a:cs typeface="Times New Roman" pitchFamily="18" charset="0"/>
              </a:rPr>
              <a:t>klasių mokinių tėvų atsakymai </a:t>
            </a:r>
            <a:endParaRPr lang="lt-LT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0" y="692697"/>
            <a:ext cx="9144000" cy="6696744"/>
          </a:xfrm>
        </p:spPr>
        <p:txBody>
          <a:bodyPr>
            <a:normAutofit fontScale="55000" lnSpcReduction="20000"/>
          </a:bodyPr>
          <a:lstStyle/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Nuostabiais renginiais. Mokytojai </a:t>
            </a:r>
            <a:r>
              <a:rPr lang="lt-LT" sz="3800" dirty="0" err="1">
                <a:latin typeface="Times New Roman" pitchFamily="18" charset="0"/>
                <a:cs typeface="Times New Roman" pitchFamily="18" charset="0"/>
              </a:rPr>
              <a:t>kvalufikuoti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3800" dirty="0" err="1">
                <a:latin typeface="Times New Roman" pitchFamily="18" charset="0"/>
                <a:cs typeface="Times New Roman" pitchFamily="18" charset="0"/>
              </a:rPr>
              <a:t>Ekskursiju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 išvykimai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Bendruomenės narių bendradarbiavimas, pagarba vieni kitiems, tolerancija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Šilti santykiai tarp mokinių ir mokytojų. Tinkama pagalba mokiniui </a:t>
            </a:r>
            <a:r>
              <a:rPr lang="lt-LT" sz="3800" dirty="0" err="1">
                <a:latin typeface="Times New Roman" pitchFamily="18" charset="0"/>
                <a:cs typeface="Times New Roman" pitchFamily="18" charset="0"/>
              </a:rPr>
              <a:t>ugdymo(si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) procese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1-Žinios, akademiniai pasiekimai yra labai svarbu. 2- Papildomos veiklos ir būreliai leidžia vaikams tobulėti daugiau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Mokykloje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nesityciojama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į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galiu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vaik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ų.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38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aikai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negalia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integruojami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bendras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klases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Bendradarbiavimo, atvirumo naujovėms ir tradicijų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puoselėjimo.</a:t>
            </a:r>
          </a:p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Kompetentingi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mokytojai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Jauki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švari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mokykla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Į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vaikus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3800" dirty="0" err="1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iurima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kaip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į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pinigus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kuriuos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gauna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mokykls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lt-LT" sz="38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nera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vertinami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Mokykla graži, tvarkinga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lt-LT" sz="3800" dirty="0" err="1" smtClean="0">
                <a:latin typeface="Times New Roman" pitchFamily="18" charset="0"/>
                <a:cs typeface="Times New Roman" pitchFamily="18" charset="0"/>
              </a:rPr>
              <a:t>jauki.Bet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galėtu daugiau dėmesio skirti prieš smurtą ir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patyčias ,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kurios niekada nesibaigę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 Socialinės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darbuotojos gražiai pakalba ir vėl niekas nesikeičia. Yra mokytoju kurios šaukia ant vaiku ir jie pradeda bijoti eiti į pamokas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 Atėjus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tėvams su jomis pasikalbėti jos nukreipia kalba ir negirdi ką kalba tėvai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 Bet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yra mokytoju kurios atsidavę vaikams ir savo darbui. Jos geranoriškos visada išklausys vaikus ir jų norus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, visada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padės mokytis ir paaiškins, kaip lengviau išmokti pamoka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 Tuos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mokytojus visi vaikai myli ir gerbia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, per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visas šventes atbėga sveikinti su gėlėmis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 Jos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vaikais rūpinasi ,kaip mamos jų neišskirdamos iš klasės.</a:t>
            </a: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t-LT" b="1" dirty="0" smtClean="0">
                <a:latin typeface="Times New Roman" pitchFamily="18" charset="0"/>
                <a:cs typeface="Times New Roman" pitchFamily="18" charset="0"/>
              </a:rPr>
              <a:t>(Atsakymai nėra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koreguoti</a:t>
            </a:r>
            <a:r>
              <a:rPr lang="lt-LT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8470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0" y="-459432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lt-LT" sz="4000" b="1" dirty="0" smtClean="0">
                <a:latin typeface="Times New Roman" pitchFamily="18" charset="0"/>
                <a:cs typeface="Times New Roman" pitchFamily="18" charset="0"/>
              </a:rPr>
              <a:t>okinių atsakymai </a:t>
            </a:r>
            <a:endParaRPr lang="lt-LT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0" y="764705"/>
            <a:ext cx="9252520" cy="6624736"/>
          </a:xfrm>
        </p:spPr>
        <p:txBody>
          <a:bodyPr>
            <a:normAutofit fontScale="55000" lnSpcReduction="20000"/>
          </a:bodyPr>
          <a:lstStyle/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iblioteka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didele turime dalyvaujame daug </a:t>
            </a:r>
            <a:r>
              <a:rPr lang="lt-LT" sz="3800" dirty="0" err="1" smtClean="0">
                <a:latin typeface="Times New Roman" pitchFamily="18" charset="0"/>
                <a:cs typeface="Times New Roman" pitchFamily="18" charset="0"/>
              </a:rPr>
              <a:t>renginuose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okytojai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į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mokslus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žiūri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rimtai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mokykla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yra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aprūpinama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dalykais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tokiis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kaip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televizorius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arba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nauji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kompiuteriai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v-SE" sz="38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sv-SE" sz="3800" dirty="0">
                <a:latin typeface="Times New Roman" pitchFamily="18" charset="0"/>
                <a:cs typeface="Times New Roman" pitchFamily="18" charset="0"/>
              </a:rPr>
              <a:t>patinka stadionas ir jo visi </a:t>
            </a:r>
            <a:r>
              <a:rPr lang="sv-SE" sz="3800" dirty="0" smtClean="0">
                <a:latin typeface="Times New Roman" pitchFamily="18" charset="0"/>
                <a:cs typeface="Times New Roman" pitchFamily="18" charset="0"/>
              </a:rPr>
              <a:t>treniruokliai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Įdomūs renginiai klasėje ir mokykloje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Geros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pamokos,geri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klasiokai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Bendradarbiaujama su mokiniais ir jų tėveliais ( globėjais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Yra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specialaus ugdymo skyrius, mokytojai visada išklauso mūsų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nuomonę.</a:t>
            </a:r>
          </a:p>
          <a:p>
            <a:r>
              <a:rPr lang="lt-LT" sz="38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yra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sporto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sal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ė,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kad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yra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daug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kompiuteri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ų,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kad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mokytojos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labai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gerai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isaiskina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nauja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tema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jeigu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gani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blog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ą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pa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ym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į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mokytojos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nori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kad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į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pasigerintum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Yra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namų ruoša tai kas kai kuriems vaikams padeda, yra ir konsultacijos taip pat, bet man neatrodo kad rinkti socialines valandas yra gerai ir gerai leidžiamas laikas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sz="38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ūsu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mokyklos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mokiniai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yra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labai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stiprus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limksmi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mokytojai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visada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yra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malonus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gerai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mus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moko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lt-LT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agarba </a:t>
            </a:r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mokiniams, visiems suteiktos galimybės mokytis jų žinių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lygiu.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Administracijos nuomone ir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taisyklėmis.</a:t>
            </a:r>
          </a:p>
          <a:p>
            <a:r>
              <a:rPr lang="lt-LT" sz="3800" dirty="0">
                <a:latin typeface="Times New Roman" pitchFamily="18" charset="0"/>
                <a:cs typeface="Times New Roman" pitchFamily="18" charset="0"/>
              </a:rPr>
              <a:t>Manau, kad mūsų mokyklos vertybės yra mokslas ir ugdymas.</a:t>
            </a: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t-LT" b="1" dirty="0" smtClean="0">
                <a:latin typeface="Times New Roman" pitchFamily="18" charset="0"/>
                <a:cs typeface="Times New Roman" pitchFamily="18" charset="0"/>
              </a:rPr>
              <a:t>(Atsakymai nėra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koreguoti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lt-LT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75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78098"/>
          </a:xfrm>
        </p:spPr>
        <p:txBody>
          <a:bodyPr>
            <a:normAutofit/>
          </a:bodyPr>
          <a:lstStyle/>
          <a:p>
            <a:r>
              <a:rPr lang="lt-LT" sz="3600" b="1" dirty="0" smtClean="0">
                <a:latin typeface="Times New Roman" pitchFamily="18" charset="0"/>
                <a:cs typeface="Times New Roman" pitchFamily="18" charset="0"/>
              </a:rPr>
              <a:t>Mokytojų atsakymai</a:t>
            </a:r>
            <a:endParaRPr lang="lt-LT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 fontScale="92500" lnSpcReduction="2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Atsakomybė už asmeninį tobulėjimą Tolerancija, pagarba, dėmesys bendruomenės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nariams.</a:t>
            </a: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Mokymo kokybės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gerinimas, mokyklos </a:t>
            </a:r>
            <a:r>
              <a:rPr lang="lt-LT" dirty="0">
                <a:latin typeface="Times New Roman" pitchFamily="18" charset="0"/>
                <a:cs typeface="Times New Roman" pitchFamily="18" charset="0"/>
              </a:rPr>
              <a:t>bendruomenės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stiprinimas.</a:t>
            </a: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Pilietiškumas,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patriotiškumas.</a:t>
            </a: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Ryšiai su mokinių tėvais ir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mokiniais.</a:t>
            </a:r>
          </a:p>
          <a:p>
            <a:r>
              <a:rPr lang="pt-BR" dirty="0">
                <a:latin typeface="Times New Roman" pitchFamily="18" charset="0"/>
                <a:cs typeface="Times New Roman" pitchFamily="18" charset="0"/>
              </a:rPr>
              <a:t>Mokinių saugumas, pagarba vienas kitam,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tolerancija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Šiuolaikiška </a:t>
            </a:r>
            <a:r>
              <a:rPr lang="lt-LT" dirty="0">
                <a:latin typeface="Times New Roman" pitchFamily="18" charset="0"/>
                <a:cs typeface="Times New Roman" pitchFamily="18" charset="0"/>
              </a:rPr>
              <a:t>saugi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mokykla sprendžianti </a:t>
            </a:r>
            <a:r>
              <a:rPr lang="lt-LT" dirty="0">
                <a:latin typeface="Times New Roman" pitchFamily="18" charset="0"/>
                <a:cs typeface="Times New Roman" pitchFamily="18" charset="0"/>
              </a:rPr>
              <a:t>patyčių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klausimą.</a:t>
            </a: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Mūsų mokykla didelę reikšmę teikia ugdymui,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rezultatams ,</a:t>
            </a:r>
            <a:r>
              <a:rPr lang="lt-LT" dirty="0">
                <a:latin typeface="Times New Roman" pitchFamily="18" charset="0"/>
                <a:cs typeface="Times New Roman" pitchFamily="18" charset="0"/>
              </a:rPr>
              <a:t>mokyklos tradicijoms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Mokėjimo </a:t>
            </a:r>
            <a:r>
              <a:rPr lang="lt-LT" dirty="0">
                <a:latin typeface="Times New Roman" pitchFamily="18" charset="0"/>
                <a:cs typeface="Times New Roman" pitchFamily="18" charset="0"/>
              </a:rPr>
              <a:t>mokytis,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bendradarbiavimas.</a:t>
            </a:r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r>
              <a:rPr lang="lt-LT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lt-LT" b="1" dirty="0">
                <a:latin typeface="Times New Roman" pitchFamily="18" charset="0"/>
                <a:cs typeface="Times New Roman" pitchFamily="18" charset="0"/>
              </a:rPr>
              <a:t>Atsakymai nėra koreguoti)</a:t>
            </a:r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0220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686800" cy="1143000"/>
          </a:xfrm>
        </p:spPr>
        <p:txBody>
          <a:bodyPr>
            <a:noAutofit/>
          </a:bodyPr>
          <a:lstStyle/>
          <a:p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Klausimai su aukščiausiomis ir žemiausiomis vertėmis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(5-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klasi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ų mokinių tėvų atsakymai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lt-LT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Lentelė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238193"/>
              </p:ext>
            </p:extLst>
          </p:nvPr>
        </p:nvGraphicFramePr>
        <p:xfrm>
          <a:off x="179512" y="1700808"/>
          <a:ext cx="8964488" cy="4996469"/>
        </p:xfrm>
        <a:graphic>
          <a:graphicData uri="http://schemas.openxmlformats.org/drawingml/2006/table">
            <a:tbl>
              <a:tblPr/>
              <a:tblGrid>
                <a:gridCol w="4531501"/>
                <a:gridCol w="197022"/>
                <a:gridCol w="4235965"/>
              </a:tblGrid>
              <a:tr h="217682">
                <a:tc>
                  <a:txBody>
                    <a:bodyPr/>
                    <a:lstStyle/>
                    <a:p>
                      <a:endParaRPr lang="lt-LT" sz="1800" dirty="0"/>
                    </a:p>
                  </a:txBody>
                  <a:tcPr marL="54420" marR="54420" marT="27210" marB="272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lt-LT" sz="1800" dirty="0"/>
                    </a:p>
                  </a:txBody>
                  <a:tcPr marL="54420" marR="54420" marT="27210" marB="27210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lt-LT" sz="1800" dirty="0"/>
                    </a:p>
                  </a:txBody>
                  <a:tcPr marL="54420" marR="54420" marT="27210" marB="27210"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1656"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3.4 - Aš savo vaikui pasakau, ko tikiuosi iš jo mokymosi.</a:t>
                      </a:r>
                    </a:p>
                    <a:p>
                      <a:pPr algn="ctr" fontAlgn="t"/>
                      <a:r>
                        <a:rPr lang="fi-FI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4420" marR="54420" marT="27210" marB="2721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7.2 - Aš įsitraukiu į mokyklos švenčių organizavimą.</a:t>
                      </a:r>
                    </a:p>
                    <a:p>
                      <a:pPr algn="ctr" fontAlgn="t"/>
                      <a:r>
                        <a:rPr lang="lt-LT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24917"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3.3 - Aš tikiu, kad mano vaikas mokydamasis gali padaryti pažangą.</a:t>
                      </a:r>
                    </a:p>
                    <a:p>
                      <a:pPr algn="ctr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4420" marR="54420" marT="27210" marB="272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4.6 - Esu patenkintas maitinimu mokyklos valgykloje.</a:t>
                      </a:r>
                    </a:p>
                    <a:p>
                      <a:pPr algn="ctr" fontAlgn="t"/>
                      <a:r>
                        <a:rPr lang="fi-FI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24917"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5.1 - Aš esu patenkinta(-</a:t>
                      </a:r>
                      <a:r>
                        <a:rPr lang="lt-LT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</a:t>
                      </a:r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kad vaikas mokosi būtent šitoje mokykloje.</a:t>
                      </a:r>
                    </a:p>
                    <a:p>
                      <a:pPr algn="ctr" fontAlgn="t"/>
                      <a:r>
                        <a:rPr lang="lt-LT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lt-LT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4420" marR="54420" marT="27210" marB="272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2.1 - Mokytojai niekada nėra įžeidę mano vaiko.</a:t>
                      </a:r>
                    </a:p>
                    <a:p>
                      <a:pPr algn="ctr" fontAlgn="t"/>
                      <a:r>
                        <a:rPr lang="lt-LT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8395"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4.1 - Man yra aiškios mokyklos taisyklės.</a:t>
                      </a:r>
                    </a:p>
                    <a:p>
                      <a:pPr algn="ctr" fontAlgn="t"/>
                      <a:r>
                        <a:rPr lang="lt-LT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4420" marR="54420" marT="27210" marB="272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7.4 - Aš dalyvauju mokyklos šventėse.</a:t>
                      </a:r>
                    </a:p>
                    <a:p>
                      <a:pPr algn="ctr" fontAlgn="t"/>
                      <a:r>
                        <a:rPr lang="lt-LT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lt-LT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8395"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4.5 - Mokykla, kurią lanko mano vaikas, yra jauki.</a:t>
                      </a:r>
                    </a:p>
                    <a:p>
                      <a:pPr algn="ctr" fontAlgn="t"/>
                      <a:r>
                        <a:rPr lang="fi-FI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4420" marR="54420" marT="27210" marB="272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4.7 - Mano vaikui mokymosi krūvis yra optimalus.</a:t>
                      </a:r>
                    </a:p>
                    <a:p>
                      <a:pPr algn="ctr" fontAlgn="t"/>
                      <a:r>
                        <a:rPr lang="lt-LT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lt-LT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0" marR="54420" marT="22675" marB="2267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Lentelė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280202"/>
              </p:ext>
            </p:extLst>
          </p:nvPr>
        </p:nvGraphicFramePr>
        <p:xfrm>
          <a:off x="107504" y="1556792"/>
          <a:ext cx="903649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8248"/>
                <a:gridCol w="4518248"/>
              </a:tblGrid>
              <a:tr h="211048">
                <a:tc>
                  <a:txBody>
                    <a:bodyPr/>
                    <a:lstStyle/>
                    <a:p>
                      <a:pPr algn="ctr"/>
                      <a:r>
                        <a:rPr lang="lt-LT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aukščiausios vertės</a:t>
                      </a:r>
                      <a:endParaRPr lang="lt-LT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	</a:t>
                      </a:r>
                      <a:r>
                        <a:rPr lang="lt-LT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žemiausios vertės</a:t>
                      </a:r>
                      <a:endParaRPr lang="lt-LT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308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661046"/>
          </a:xfrm>
        </p:spPr>
        <p:txBody>
          <a:bodyPr>
            <a:normAutofit/>
          </a:bodyPr>
          <a:lstStyle/>
          <a:p>
            <a:r>
              <a:rPr lang="lt-LT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  <a:endParaRPr lang="lt-LT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25000" lnSpcReduction="20000"/>
          </a:bodyPr>
          <a:lstStyle/>
          <a:p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Tėvų nuomone, jie yra visada laukiami mokykloje:</a:t>
            </a:r>
          </a:p>
          <a:p>
            <a:pPr marL="0" indent="0">
              <a:buNone/>
            </a:pP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1-4 </a:t>
            </a:r>
            <a:r>
              <a:rPr lang="lt-LT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t.-96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%, 5-10 kl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t.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-94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%. </a:t>
            </a:r>
            <a:endParaRPr lang="lt-LT" sz="1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Tėvai mano, kad mokytojai visada yra pasiruošę su jais bendradarbiauti: 1-4 </a:t>
            </a:r>
            <a:r>
              <a:rPr lang="lt-LT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kl.-</a:t>
            </a:r>
            <a:r>
              <a:rPr lang="lt-LT" sz="1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94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%,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5-10 kl.-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%. </a:t>
            </a:r>
            <a:endParaRPr lang="lt-LT" sz="1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58% </a:t>
            </a:r>
            <a:r>
              <a:rPr lang="en-US" sz="1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apklaust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 mokytojų ir 74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1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 mano, kad jų nuomonė mokykloje yra svarbi. </a:t>
            </a:r>
          </a:p>
          <a:p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91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1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 galvoja, kad jų pasiekimai ir laimėjimai yra įvertinami.</a:t>
            </a:r>
          </a:p>
          <a:p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1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ų,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90% </a:t>
            </a:r>
            <a:r>
              <a:rPr lang="en-US" sz="1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ų, 93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1-4 </a:t>
            </a:r>
            <a:r>
              <a:rPr lang="lt-LT" sz="1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5-10 </a:t>
            </a:r>
            <a:r>
              <a:rPr lang="lt-LT" sz="1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t. mano, kad mokytojai stengiasi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mokinius išmokyti.</a:t>
            </a:r>
          </a:p>
          <a:p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1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 mano, kad jie deda visas pastangas mokytis kuo geriau.</a:t>
            </a:r>
          </a:p>
          <a:p>
            <a:endParaRPr lang="lt-LT" sz="17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17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</a:t>
            </a:r>
          </a:p>
          <a:p>
            <a:pPr marL="0" indent="0">
              <a:buNone/>
            </a:pP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79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88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mokinių galvoja, kad mokytojams rūpi, kaip jie mokosi.</a:t>
            </a:r>
          </a:p>
          <a:p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1-4 kl. t., 88% 5-10 kl. t., 92%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 ir 100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mokytojų mokyklos taisyklės yra aiškios.</a:t>
            </a:r>
          </a:p>
          <a:p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1-4 kl. t.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90% 5-10 kl. t.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tikri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 vaikai mokykloje yra saugūs.</a:t>
            </a:r>
          </a:p>
          <a:p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1-4 kl. t.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5-10 kl. 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mano, kad mokykla jauki.</a:t>
            </a:r>
          </a:p>
          <a:p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 ir 68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 galvoja, kad moksleiviai laikosi mokyklos taisyklių.</a:t>
            </a:r>
          </a:p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96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1-4 kl. 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5-10 kl. 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patenkinti, kad jų vaikai mokosi būtent šioje mokykloje. Taip pat galvoja ir 86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apklaustų mokinių.</a:t>
            </a:r>
          </a:p>
          <a:p>
            <a:pPr marL="0" indent="0">
              <a:buNone/>
            </a:pPr>
            <a:endParaRPr lang="lt-L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03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apklaustų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 jaučiasi mokyklos bendruomenės nariais.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1-4 kl. t.,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5-10 kl.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pasitiki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mokyklos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mokytojais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88%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ų teigia, kad mokyklos nariai pasitiki vieni kitais.</a:t>
            </a:r>
          </a:p>
          <a:p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1-4 kl. t.,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5-10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t., 88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mokinių ir 97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mokytojų teigia, kad mūsų mokykla yra gera mokykla.</a:t>
            </a:r>
          </a:p>
          <a:p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95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1-4 kl. t., 9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5-10 kl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t.,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mokinių ir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94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mokytojų patinka mokyklos renginiai.</a:t>
            </a:r>
          </a:p>
          <a:p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87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apklaustų mokinių ir 100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mokytojų didžiuojasi mokyklos simbolika.</a:t>
            </a:r>
          </a:p>
          <a:p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Mokyklos vertybės: bendruomenės narių bendravimas ir bendradarbiavimas, tolerancija, pagarba.</a:t>
            </a:r>
          </a:p>
          <a:p>
            <a:endParaRPr lang="lt-L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19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Rekomendacijos</a:t>
            </a:r>
            <a:endParaRPr lang="lt-LT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Metodinėse grupėse išanalizuoti ir aptarti teminio įsivertinimo apie mokyklos vertybes rezultatus.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73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686800" cy="1143000"/>
          </a:xfrm>
        </p:spPr>
        <p:txBody>
          <a:bodyPr>
            <a:noAutofit/>
          </a:bodyPr>
          <a:lstStyle/>
          <a:p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Klausimai su aukščiausiomis ir žemiausiomis vertėmis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mokinių atsakymai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lt-LT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Lentelė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206596"/>
              </p:ext>
            </p:extLst>
          </p:nvPr>
        </p:nvGraphicFramePr>
        <p:xfrm>
          <a:off x="107504" y="1556792"/>
          <a:ext cx="903649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8248"/>
                <a:gridCol w="4518248"/>
              </a:tblGrid>
              <a:tr h="211048">
                <a:tc>
                  <a:txBody>
                    <a:bodyPr/>
                    <a:lstStyle/>
                    <a:p>
                      <a:pPr algn="ctr"/>
                      <a:r>
                        <a:rPr lang="lt-LT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aukščiausios vertės</a:t>
                      </a:r>
                      <a:endParaRPr lang="lt-LT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	</a:t>
                      </a:r>
                      <a:r>
                        <a:rPr lang="lt-LT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žemiausios vertės</a:t>
                      </a:r>
                      <a:endParaRPr lang="lt-LT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915183"/>
              </p:ext>
            </p:extLst>
          </p:nvPr>
        </p:nvGraphicFramePr>
        <p:xfrm>
          <a:off x="25152" y="2060848"/>
          <a:ext cx="9036495" cy="4737268"/>
        </p:xfrm>
        <a:graphic>
          <a:graphicData uri="http://schemas.openxmlformats.org/drawingml/2006/table">
            <a:tbl>
              <a:tblPr/>
              <a:tblGrid>
                <a:gridCol w="4474840"/>
                <a:gridCol w="144016"/>
                <a:gridCol w="4417639"/>
              </a:tblGrid>
              <a:tr h="1083914"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2.10 - Mokyklos mokinių pasiekimai ir laimėjimai yra įvertinami (paskatinimais, geru žodžiu ir </a:t>
                      </a:r>
                      <a:r>
                        <a:rPr lang="lt-LT" sz="18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kt</a:t>
                      </a: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.).</a:t>
                      </a:r>
                    </a:p>
                    <a:p>
                      <a:pPr algn="ctr" fontAlgn="t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</a:p>
                  </a:txBody>
                  <a:tcPr marL="49645" marR="49645" marT="20685" marB="2068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9645" marR="49645" marT="24822" marB="2482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4.1 - Pamokose nėra triukšmaujama, todėl lengva susikaupti ir mokytis.</a:t>
                      </a:r>
                    </a:p>
                    <a:p>
                      <a:pPr algn="ctr" fontAlgn="t"/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lt-LT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645" marR="49645" marT="20685" marB="2068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86045"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4.4 - Man mokyklos taisyklės yra aiškios.</a:t>
                      </a:r>
                    </a:p>
                    <a:p>
                      <a:pPr algn="ctr" fontAlgn="t"/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lt-LT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645" marR="49645" marT="20685" marB="2068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9645" marR="49645" marT="24822" marB="2482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3.11 - Mokiniai gali nedirbti pamokoje, jei jie tyliai sėdi ir netrukdo kitiems.</a:t>
                      </a:r>
                    </a:p>
                    <a:p>
                      <a:pPr algn="ctr" fontAlgn="t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</a:p>
                  </a:txBody>
                  <a:tcPr marL="49645" marR="49645" marT="20685" marB="2068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34979"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3.2 - Mokytojai stengiasi, kad klasė suprastų ir išmoktų pamoką.</a:t>
                      </a:r>
                    </a:p>
                    <a:p>
                      <a:pPr algn="ctr" fontAlgn="t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</a:p>
                  </a:txBody>
                  <a:tcPr marL="49645" marR="49645" marT="20685" marB="2068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9645" marR="49645" marT="24822" marB="2482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4.3 - Mūsų mokyklos mokiniai drausmingai elgiasi net ir tada, kai nemato mokytojai.</a:t>
                      </a:r>
                    </a:p>
                    <a:p>
                      <a:pPr algn="ctr" fontAlgn="t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</a:p>
                  </a:txBody>
                  <a:tcPr marL="49645" marR="49645" marT="20685" marB="2068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34979"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3.3 - Mokytojai tiki, kad kiekvienas iš mūsų gali padaryti pažangą, mokantis jo dalyko.</a:t>
                      </a:r>
                    </a:p>
                    <a:p>
                      <a:pPr algn="ctr" fontAlgn="t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</a:t>
                      </a:r>
                    </a:p>
                  </a:txBody>
                  <a:tcPr marL="49645" marR="49645" marT="20685" marB="2068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9645" marR="49645" marT="24822" marB="2482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4.5 - Mokiniai laikosi mokyklos taisyklių.</a:t>
                      </a:r>
                    </a:p>
                    <a:p>
                      <a:pPr algn="ctr" fontAlgn="t"/>
                      <a:endParaRPr lang="fi-FI" sz="18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fi-FI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</a:t>
                      </a:r>
                      <a:endParaRPr lang="fi-FI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645" marR="49645" marT="20685" marB="2068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86045"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4.6 - Mokykloje taikomos vienodos taisyklės visiems mokiniams.</a:t>
                      </a:r>
                    </a:p>
                    <a:p>
                      <a:pPr algn="ctr" fontAlgn="t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</a:t>
                      </a:r>
                    </a:p>
                  </a:txBody>
                  <a:tcPr marL="49645" marR="49645" marT="20685" marB="2068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9645" marR="49645" marT="24822" marB="2482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4.2 - Mūsų klasė turi savo taisykles, dėl kurių visi susitarėme.</a:t>
                      </a:r>
                    </a:p>
                    <a:p>
                      <a:pPr algn="ctr" fontAlgn="t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</a:t>
                      </a:r>
                    </a:p>
                  </a:txBody>
                  <a:tcPr marL="49645" marR="49645" marT="20685" marB="2068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60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686800" cy="1143000"/>
          </a:xfrm>
        </p:spPr>
        <p:txBody>
          <a:bodyPr>
            <a:noAutofit/>
          </a:bodyPr>
          <a:lstStyle/>
          <a:p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Klausimai su aukščiausiomis ir žemiausiomis vertėmis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mokytojų atsakymai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lt-LT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Lentelė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486633"/>
              </p:ext>
            </p:extLst>
          </p:nvPr>
        </p:nvGraphicFramePr>
        <p:xfrm>
          <a:off x="107504" y="1556792"/>
          <a:ext cx="903649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8248"/>
                <a:gridCol w="4518248"/>
              </a:tblGrid>
              <a:tr h="211048">
                <a:tc>
                  <a:txBody>
                    <a:bodyPr/>
                    <a:lstStyle/>
                    <a:p>
                      <a:pPr algn="ctr"/>
                      <a:r>
                        <a:rPr lang="lt-LT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aukščiausios vertės</a:t>
                      </a:r>
                      <a:endParaRPr lang="lt-LT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	</a:t>
                      </a:r>
                      <a:r>
                        <a:rPr lang="lt-LT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žemiausios vertės</a:t>
                      </a:r>
                      <a:endParaRPr lang="lt-LT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794230"/>
              </p:ext>
            </p:extLst>
          </p:nvPr>
        </p:nvGraphicFramePr>
        <p:xfrm>
          <a:off x="179512" y="2204864"/>
          <a:ext cx="9036494" cy="4525963"/>
        </p:xfrm>
        <a:graphic>
          <a:graphicData uri="http://schemas.openxmlformats.org/drawingml/2006/table">
            <a:tbl>
              <a:tblPr/>
              <a:tblGrid>
                <a:gridCol w="4345937"/>
                <a:gridCol w="118558"/>
                <a:gridCol w="4571999"/>
              </a:tblGrid>
              <a:tr h="877245"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3.1 - Mokytojai stengiasi, kad mokiniai suprastų ir išmoktų pamoką.</a:t>
                      </a:r>
                    </a:p>
                    <a:p>
                      <a:pPr algn="ctr" fontAlgn="t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</a:p>
                  </a:txBody>
                  <a:tcPr marL="46579" marR="46579" marT="19408" marB="1940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6579" marR="46579" marT="23290" marB="232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2.6 - Mūsų mokykloje įsiklausoma į skirtingas </a:t>
                      </a:r>
                      <a:r>
                        <a:rPr lang="lt-LT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nuomones.</a:t>
                      </a:r>
                      <a:r>
                        <a:rPr lang="lt-LT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 fontAlgn="t"/>
                      <a:r>
                        <a:rPr lang="lt-LT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lang="lt-LT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579" marR="46579" marT="19408" marB="1940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7769"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4.4 - Mūsų mokykla yra jauki ir tvarkinga.</a:t>
                      </a:r>
                    </a:p>
                    <a:p>
                      <a:pPr algn="ctr" fontAlgn="t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</a:p>
                  </a:txBody>
                  <a:tcPr marL="46579" marR="46579" marT="19408" marB="1940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6579" marR="46579" marT="23290" marB="232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4.3 - Mokiniai laikosi mokyklos </a:t>
                      </a:r>
                      <a:r>
                        <a:rPr lang="fi-FI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taisyklių.</a:t>
                      </a:r>
                      <a:endParaRPr lang="lt-LT" sz="16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fi-FI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  <a:endParaRPr lang="fi-FI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579" marR="46579" marT="19408" marB="1940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16983"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7.1 - Mūsų mokykla didžiuojasi mokyklos simbolika (vėliava, emblema, himnu).</a:t>
                      </a:r>
                    </a:p>
                    <a:p>
                      <a:pPr algn="ctr" fontAlgn="t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</a:p>
                  </a:txBody>
                  <a:tcPr marL="46579" marR="46579" marT="19408" marB="1940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6579" marR="46579" marT="23290" marB="232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2.3 - Mūsų mokykloje mokytojų nuomonė svarbi.</a:t>
                      </a:r>
                    </a:p>
                    <a:p>
                      <a:pPr algn="ctr" fontAlgn="t"/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lt-LT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  <a:endParaRPr lang="lt-LT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579" marR="46579" marT="19408" marB="1940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56721"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4.2 - Mokyklos taisyklės yra aiškios mokiniams.</a:t>
                      </a:r>
                    </a:p>
                    <a:p>
                      <a:pPr algn="ctr" fontAlgn="t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</a:p>
                  </a:txBody>
                  <a:tcPr marL="46579" marR="46579" marT="19408" marB="1940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6579" marR="46579" marT="23290" marB="232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2.7 - Mokyklos vadovai pagarbiai ir draugiškai bendrauja su visais mokyklos bendruomenės nariais.</a:t>
                      </a:r>
                    </a:p>
                    <a:p>
                      <a:pPr algn="ctr" fontAlgn="t"/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r>
                        <a:rPr lang="lt-LT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lt-LT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579" marR="46579" marT="19408" marB="1940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77245">
                <a:tc>
                  <a:txBody>
                    <a:bodyPr/>
                    <a:lstStyle/>
                    <a:p>
                      <a:pPr algn="l" fontAlgn="t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4.1 - Mūsų mokykla turi savo taisykles dėl kurių visi susitarėme.</a:t>
                      </a:r>
                    </a:p>
                    <a:p>
                      <a:pPr algn="ctr" fontAlgn="t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</a:p>
                  </a:txBody>
                  <a:tcPr marL="46579" marR="46579" marT="19408" marB="1940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6579" marR="46579" marT="23290" marB="2329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7.8 - Į švenčių organizavimą noriai įsitraukia vietos bendruomenė.</a:t>
                      </a:r>
                    </a:p>
                    <a:p>
                      <a:pPr algn="ctr" fontAlgn="t"/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</a:t>
                      </a:r>
                    </a:p>
                  </a:txBody>
                  <a:tcPr marL="46579" marR="46579" marT="19408" marB="1940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789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-289048" y="1052736"/>
            <a:ext cx="9433048" cy="1143000"/>
          </a:xfrm>
        </p:spPr>
        <p:txBody>
          <a:bodyPr>
            <a:normAutofit fontScale="90000"/>
          </a:bodyPr>
          <a:lstStyle/>
          <a:p>
            <a:r>
              <a:rPr lang="lt-LT" dirty="0" smtClean="0"/>
              <a:t> </a:t>
            </a:r>
            <a:r>
              <a:rPr lang="lt-LT" sz="4000" b="1" dirty="0" smtClean="0">
                <a:latin typeface="Times New Roman" pitchFamily="18" charset="0"/>
                <a:cs typeface="Times New Roman" pitchFamily="18" charset="0"/>
              </a:rPr>
              <a:t>MOKYKLOS MIKROKLIMATAS</a:t>
            </a: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Mokytojai niekada nėra įžeidę mano vaiko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600" dirty="0">
                <a:latin typeface="Times New Roman" pitchFamily="18" charset="0"/>
                <a:cs typeface="Times New Roman" pitchFamily="18" charset="0"/>
              </a:rPr>
              <a:t>Mokytojai nėra manęs 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įžeidę</a:t>
            </a:r>
            <a:br>
              <a:rPr lang="lt-LT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Mokykloje susitarta dėl esminių vertybių</a:t>
            </a: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325746"/>
              </p:ext>
            </p:extLst>
          </p:nvPr>
        </p:nvGraphicFramePr>
        <p:xfrm>
          <a:off x="0" y="2204864"/>
          <a:ext cx="9144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507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15008" y="548680"/>
            <a:ext cx="8928992" cy="1143000"/>
          </a:xfrm>
        </p:spPr>
        <p:txBody>
          <a:bodyPr>
            <a:normAutofit fontScale="90000"/>
          </a:bodyPr>
          <a:lstStyle/>
          <a:p>
            <a:r>
              <a:rPr lang="lt-LT" dirty="0" smtClean="0"/>
              <a:t> </a:t>
            </a: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i-FI" sz="3600" dirty="0" smtClean="0">
                <a:latin typeface="Times New Roman" pitchFamily="18" charset="0"/>
                <a:cs typeface="Times New Roman" pitchFamily="18" charset="0"/>
              </a:rPr>
              <a:t>Mokykloje tėvai visada laukiami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 Mokytojai gerbia mane</a:t>
            </a:r>
            <a:br>
              <a:rPr lang="lt-LT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Mokiniai gerbia mane</a:t>
            </a:r>
            <a:br>
              <a:rPr lang="lt-LT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3600" dirty="0" smtClean="0">
                <a:latin typeface="Times New Roman" pitchFamily="18" charset="0"/>
                <a:cs typeface="Times New Roman" pitchFamily="18" charset="0"/>
              </a:rPr>
            </a:br>
            <a:endParaRPr lang="lt-LT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337326"/>
              </p:ext>
            </p:extLst>
          </p:nvPr>
        </p:nvGraphicFramePr>
        <p:xfrm>
          <a:off x="-108520" y="1628800"/>
          <a:ext cx="9252520" cy="4958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894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0" y="908720"/>
            <a:ext cx="9324528" cy="720080"/>
          </a:xfrm>
        </p:spPr>
        <p:txBody>
          <a:bodyPr>
            <a:normAutofit fontScale="90000"/>
          </a:bodyPr>
          <a:lstStyle/>
          <a:p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Mokytojai visada pasiruošę bendradarbiauti su tėvais</a:t>
            </a:r>
            <a:br>
              <a:rPr lang="lt-LT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Mano nuomonė mokykloje yra svarbi</a:t>
            </a:r>
            <a:br>
              <a:rPr lang="lt-LT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Mūsų mokykloje mokytojų nuomonė svarbi</a:t>
            </a:r>
            <a:br>
              <a:rPr lang="lt-LT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185187"/>
              </p:ext>
            </p:extLst>
          </p:nvPr>
        </p:nvGraphicFramePr>
        <p:xfrm>
          <a:off x="0" y="1628800"/>
          <a:ext cx="914400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334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1727</Words>
  <Application>Microsoft Office PowerPoint</Application>
  <PresentationFormat>Demonstracija ekrane (4:3)</PresentationFormat>
  <Paragraphs>279</Paragraphs>
  <Slides>43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43</vt:i4>
      </vt:variant>
    </vt:vector>
  </HeadingPairs>
  <TitlesOfParts>
    <vt:vector size="44" baseType="lpstr">
      <vt:lpstr>Office tema</vt:lpstr>
      <vt:lpstr>Mokyklos vertybės</vt:lpstr>
      <vt:lpstr>Respondentai</vt:lpstr>
      <vt:lpstr>Klausimai su aukščiausiomis ir žemiausiomis vertėmis (pradinių klasių mokinių tėvų atsakymai)</vt:lpstr>
      <vt:lpstr>Klausimai su aukščiausiomis ir žemiausiomis vertėmis (5-10 klasių mokinių tėvų atsakymai)</vt:lpstr>
      <vt:lpstr>Klausimai su aukščiausiomis ir žemiausiomis vertėmis (mokinių atsakymai)</vt:lpstr>
      <vt:lpstr>Klausimai su aukščiausiomis ir žemiausiomis vertėmis (mokytojų atsakymai)</vt:lpstr>
      <vt:lpstr> MOKYKLOS MIKROKLIMATAS Mokytojai niekada nėra įžeidę mano vaiko Mokytojai nėra manęs įžeidę Mokykloje susitarta dėl esminių vertybių  </vt:lpstr>
      <vt:lpstr>  Mokykloje tėvai visada laukiami  Mokytojai gerbia mane Mokiniai gerbia mane  </vt:lpstr>
      <vt:lpstr>Mokytojai visada pasiruošę bendradarbiauti su tėvais Mano nuomonė mokykloje yra svarbi Mūsų mokykloje mokytojų nuomonė svarbi  </vt:lpstr>
      <vt:lpstr>PowerPoint pristatymas</vt:lpstr>
      <vt:lpstr>PowerPoint pristatymas</vt:lpstr>
      <vt:lpstr>PowerPoint pristatymas</vt:lpstr>
      <vt:lpstr>PowerPoint pristatymas</vt:lpstr>
      <vt:lpstr>  3 - ASMENYBĖS RAIDOS IR MOKYMOSI PASIEKIMŲ LŪKESČIAI Mano vaikas rimtai žiūri į mokymąsi Mūsų klasės mokiniai stengiasi gerai mokytis   </vt:lpstr>
      <vt:lpstr>  . Mokytojai stengiasi, kad mokiniai suprastų ir išmoktų pamoką </vt:lpstr>
      <vt:lpstr>   Kiekvienas vaikas mokydamasis gali padaryti pažangą  </vt:lpstr>
      <vt:lpstr>  Aš savo vaikui pasakau, ko tikiuosi iš jo mokymosi Mokytojai man pasako, ko jie tikisi iš manęs mokykloje Mokytojai į aktyvų dalyvavimą pamokoje įtraukia visus mokinius </vt:lpstr>
      <vt:lpstr>PowerPoint pristatymas</vt:lpstr>
      <vt:lpstr>     4 - TVARKA MOKYKLOJE Mokyklos taisyklės yra aiškios  </vt:lpstr>
      <vt:lpstr>PowerPoint pristatymas</vt:lpstr>
      <vt:lpstr>PowerPoint pristatymas</vt:lpstr>
      <vt:lpstr>PowerPoint pristatymas</vt:lpstr>
      <vt:lpstr>PowerPoint pristatymas</vt:lpstr>
      <vt:lpstr>    5 - TAPATUMO JAUSMAS Aš esu patenkinta(-as), kad vaikas mokosi būtent šitoje mokykloje. Aš esu patenkintas(-a), kad mokausi būtent šitoje mokykloje. Aš jaučiuosi mokyklos bendruomenės dalimi.    </vt:lpstr>
      <vt:lpstr>    Aš pasitikiu mokyklos mokytojais kaip dalyko specialistais. Aš pasitikiu savo mokytojais. Mokyklos nariai pasitiki vienas kitu.    </vt:lpstr>
      <vt:lpstr>    Mano vaikui patinka mokykloje. Aš didžiuojuosi savo mokykla.  Aš didžiuojuosi savo mokykla.    </vt:lpstr>
      <vt:lpstr>     Manau, kad tėvų nuomonė mokykloje yra vertinama. Aš pasitikiu savo bendraklasiais.    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  8 - Kaip Jūs manote, kokiomis vertybėmis yra grindžiama mūsų mokyklos veikla? Pradinių klasių mokinių tėvų atsakymai </vt:lpstr>
      <vt:lpstr>   5-10 klasių mokinių tėvų atsakymai </vt:lpstr>
      <vt:lpstr> Mokinių atsakymai </vt:lpstr>
      <vt:lpstr>Mokytojų atsakymai</vt:lpstr>
      <vt:lpstr>Išvados</vt:lpstr>
      <vt:lpstr>PowerPoint pristatymas</vt:lpstr>
      <vt:lpstr>PowerPoint pristatymas</vt:lpstr>
      <vt:lpstr>Rekomendacijos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Mokyklos vertybės</dc:title>
  <dc:creator>ramune</dc:creator>
  <cp:lastModifiedBy>Serv</cp:lastModifiedBy>
  <cp:revision>228</cp:revision>
  <dcterms:created xsi:type="dcterms:W3CDTF">2018-12-10T17:14:13Z</dcterms:created>
  <dcterms:modified xsi:type="dcterms:W3CDTF">2019-09-11T05:51:51Z</dcterms:modified>
</cp:coreProperties>
</file>