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Default Extension="xlsx" ContentType="application/vnd.openxmlformats-officedocument.spreadsheetml.sheet"/>
  <Override PartName="/ppt/presentation.xml" ContentType="application/vnd.openxmlformats-officedocument.presentationml.slideshow.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rts/chart1.xml" ContentType="application/vnd.openxmlformats-officedocument.drawingml.chart+xml"/>
  <Override PartName="/ppt/charts/chart2.xml" ContentType="application/vnd.openxmlformats-officedocument.drawingml.chart+xml"/>
  <Override PartName="/ppt/charts/chart3.xml" ContentType="application/vnd.openxmlformats-officedocument.drawingml.chart+xml"/>
  <Override PartName="/ppt/charts/chart4.xml" ContentType="application/vnd.openxmlformats-officedocument.drawingml.chart+xml"/>
  <Override PartName="/ppt/charts/chart5.xml" ContentType="application/vnd.openxmlformats-officedocument.drawingml.chart+xml"/>
  <Override PartName="/ppt/charts/chart6.xml" ContentType="application/vnd.openxmlformats-officedocument.drawingml.chart+xml"/>
  <Override PartName="/ppt/theme/themeOverride1.xml" ContentType="application/vnd.openxmlformats-officedocument.themeOverride+xml"/>
  <Override PartName="/ppt/charts/chart7.xml" ContentType="application/vnd.openxmlformats-officedocument.drawingml.chart+xml"/>
  <Override PartName="/ppt/theme/themeOverride2.xml" ContentType="application/vnd.openxmlformats-officedocument.themeOverride+xml"/>
  <Override PartName="/ppt/charts/chart8.xml" ContentType="application/vnd.openxmlformats-officedocument.drawingml.chart+xml"/>
  <Override PartName="/ppt/theme/themeOverride3.xml" ContentType="application/vnd.openxmlformats-officedocument.themeOverride+xml"/>
  <Override PartName="/ppt/charts/chart9.xml" ContentType="application/vnd.openxmlformats-officedocument.drawingml.chart+xml"/>
  <Override PartName="/ppt/theme/themeOverride4.xml" ContentType="application/vnd.openxmlformats-officedocument.themeOverride+xml"/>
  <Override PartName="/ppt/charts/chart10.xml" ContentType="application/vnd.openxmlformats-officedocument.drawingml.chart+xml"/>
  <Override PartName="/ppt/theme/themeOverride5.xml" ContentType="application/vnd.openxmlformats-officedocument.themeOverride+xml"/>
  <Override PartName="/ppt/charts/chart11.xml" ContentType="application/vnd.openxmlformats-officedocument.drawingml.chart+xml"/>
  <Override PartName="/ppt/theme/themeOverride6.xml" ContentType="application/vnd.openxmlformats-officedocument.themeOverride+xml"/>
  <Override PartName="/ppt/charts/chart12.xml" ContentType="application/vnd.openxmlformats-officedocument.drawingml.chart+xml"/>
  <Override PartName="/ppt/theme/themeOverride7.xml" ContentType="application/vnd.openxmlformats-officedocument.themeOverride+xml"/>
  <Override PartName="/ppt/charts/chart13.xml" ContentType="application/vnd.openxmlformats-officedocument.drawingml.chart+xml"/>
  <Override PartName="/ppt/theme/themeOverride8.xml" ContentType="application/vnd.openxmlformats-officedocument.themeOverride+xml"/>
  <Override PartName="/ppt/charts/chart14.xml" ContentType="application/vnd.openxmlformats-officedocument.drawingml.chart+xml"/>
  <Override PartName="/ppt/theme/themeOverride9.xml" ContentType="application/vnd.openxmlformats-officedocument.themeOverride+xml"/>
  <Override PartName="/ppt/charts/chart15.xml" ContentType="application/vnd.openxmlformats-officedocument.drawingml.chart+xml"/>
  <Override PartName="/ppt/theme/themeOverride10.xml" ContentType="application/vnd.openxmlformats-officedocument.themeOverride+xml"/>
  <Override PartName="/ppt/charts/chart16.xml" ContentType="application/vnd.openxmlformats-officedocument.drawingml.chart+xml"/>
  <Override PartName="/ppt/theme/themeOverride11.xml" ContentType="application/vnd.openxmlformats-officedocument.themeOverride+xml"/>
  <Override PartName="/ppt/charts/chart17.xml" ContentType="application/vnd.openxmlformats-officedocument.drawingml.chart+xml"/>
  <Override PartName="/ppt/theme/themeOverride12.xml" ContentType="application/vnd.openxmlformats-officedocument.themeOverride+xml"/>
  <Override PartName="/ppt/charts/chart18.xml" ContentType="application/vnd.openxmlformats-officedocument.drawingml.chart+xml"/>
  <Override PartName="/ppt/theme/themeOverride13.xml" ContentType="application/vnd.openxmlformats-officedocument.themeOverride+xml"/>
  <Override PartName="/ppt/charts/chart19.xml" ContentType="application/vnd.openxmlformats-officedocument.drawingml.chart+xml"/>
  <Override PartName="/ppt/theme/themeOverride14.xml" ContentType="application/vnd.openxmlformats-officedocument.themeOverride+xml"/>
  <Override PartName="/ppt/charts/chart20.xml" ContentType="application/vnd.openxmlformats-officedocument.drawingml.chart+xml"/>
  <Override PartName="/ppt/theme/themeOverride15.xml" ContentType="application/vnd.openxmlformats-officedocument.themeOverride+xml"/>
  <Override PartName="/ppt/charts/chart21.xml" ContentType="application/vnd.openxmlformats-officedocument.drawingml.chart+xml"/>
  <Override PartName="/ppt/theme/themeOverride16.xml" ContentType="application/vnd.openxmlformats-officedocument.themeOverride+xml"/>
  <Override PartName="/ppt/drawings/drawing1.xml" ContentType="application/vnd.openxmlformats-officedocument.drawingml.chartshapes+xml"/>
  <Override PartName="/ppt/charts/chart22.xml" ContentType="application/vnd.openxmlformats-officedocument.drawingml.chart+xml"/>
  <Override PartName="/ppt/charts/chart23.xml" ContentType="application/vnd.openxmlformats-officedocument.drawingml.chart+xml"/>
  <Override PartName="/ppt/charts/chart24.xml" ContentType="application/vnd.openxmlformats-officedocument.drawingml.chart+xml"/>
  <Override PartName="/ppt/charts/chart25.xml" ContentType="application/vnd.openxmlformats-officedocument.drawingml.chart+xml"/>
  <Override PartName="/ppt/charts/chart26.xml" ContentType="application/vnd.openxmlformats-officedocument.drawingml.chart+xml"/>
  <Override PartName="/ppt/charts/chart27.xml" ContentType="application/vnd.openxmlformats-officedocument.drawingml.chart+xml"/>
  <Override PartName="/ppt/charts/chart28.xml" ContentType="application/vnd.openxmlformats-officedocument.drawingml.chart+xml"/>
  <Override PartName="/ppt/charts/chart29.xml" ContentType="application/vnd.openxmlformats-officedocument.drawingml.chart+xml"/>
  <Override PartName="/ppt/charts/chart30.xml" ContentType="application/vnd.openxmlformats-officedocument.drawingml.chart+xml"/>
  <Override PartName="/ppt/charts/chart31.xml" ContentType="application/vnd.openxmlformats-officedocument.drawingml.chart+xml"/>
  <Override PartName="/ppt/charts/chart32.xml" ContentType="application/vnd.openxmlformats-officedocument.drawingml.chart+xml"/>
  <Override PartName="/ppt/charts/chart33.xml" ContentType="application/vnd.openxmlformats-officedocument.drawingml.chart+xml"/>
  <Override PartName="/ppt/charts/chart34.xml" ContentType="application/vnd.openxmlformats-officedocument.drawingml.chart+xml"/>
  <Override PartName="/ppt/charts/chart35.xml" ContentType="application/vnd.openxmlformats-officedocument.drawingml.chart+xml"/>
  <Override PartName="/ppt/charts/chart36.xml" ContentType="application/vnd.openxmlformats-officedocument.drawingml.chart+xml"/>
  <Override PartName="/ppt/charts/chart37.xml" ContentType="application/vnd.openxmlformats-officedocument.drawingml.chart+xml"/>
  <Override PartName="/ppt/charts/chart38.xml" ContentType="application/vnd.openxmlformats-officedocument.drawingml.chart+xml"/>
  <Override PartName="/ppt/charts/chart39.xml" ContentType="application/vnd.openxmlformats-officedocument.drawingml.chart+xml"/>
  <Override PartName="/ppt/charts/chart40.xml" ContentType="application/vnd.openxmlformats-officedocument.drawingml.chart+xml"/>
  <Override PartName="/ppt/charts/chart41.xml" ContentType="application/vnd.openxmlformats-officedocument.drawingml.chart+xml"/>
  <Override PartName="/ppt/charts/chart42.xml" ContentType="application/vnd.openxmlformats-officedocument.drawingml.chart+xml"/>
  <Override PartName="/ppt/charts/chart43.xml" ContentType="application/vnd.openxmlformats-officedocument.drawingml.chart+xml"/>
  <Override PartName="/ppt/charts/chart44.xml" ContentType="application/vnd.openxmlformats-officedocument.drawingml.chart+xml"/>
  <Override PartName="/ppt/charts/chart45.xml" ContentType="application/vnd.openxmlformats-officedocument.drawingml.chart+xml"/>
  <Override PartName="/ppt/charts/chart46.xml" ContentType="application/vnd.openxmlformats-officedocument.drawingml.chart+xml"/>
  <Override PartName="/ppt/charts/chart47.xml" ContentType="application/vnd.openxmlformats-officedocument.drawingml.chart+xml"/>
  <Override PartName="/ppt/charts/chart48.xml" ContentType="application/vnd.openxmlformats-officedocument.drawingml.chart+xml"/>
  <Override PartName="/ppt/charts/chart49.xml" ContentType="application/vnd.openxmlformats-officedocument.drawingml.chart+xml"/>
  <Override PartName="/ppt/charts/chart50.xml" ContentType="application/vnd.openxmlformats-officedocument.drawingml.chart+xml"/>
  <Override PartName="/ppt/charts/chart51.xml" ContentType="application/vnd.openxmlformats-officedocument.drawingml.chart+xml"/>
  <Override PartName="/ppt/charts/chart52.xml" ContentType="application/vnd.openxmlformats-officedocument.drawingml.chart+xml"/>
  <Override PartName="/ppt/charts/chart53.xml" ContentType="application/vnd.openxmlformats-officedocument.drawingml.chart+xml"/>
  <Override PartName="/ppt/charts/chart54.xml" ContentType="application/vnd.openxmlformats-officedocument.drawingml.chart+xml"/>
  <Override PartName="/ppt/charts/chart55.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60" r:id="rId5"/>
    <p:sldId id="299" r:id="rId6"/>
    <p:sldId id="300" r:id="rId7"/>
    <p:sldId id="301" r:id="rId8"/>
    <p:sldId id="302" r:id="rId9"/>
    <p:sldId id="304" r:id="rId10"/>
    <p:sldId id="305" r:id="rId11"/>
    <p:sldId id="306" r:id="rId12"/>
    <p:sldId id="303" r:id="rId13"/>
    <p:sldId id="307" r:id="rId14"/>
    <p:sldId id="308" r:id="rId15"/>
    <p:sldId id="317" r:id="rId16"/>
    <p:sldId id="315" r:id="rId17"/>
    <p:sldId id="314" r:id="rId18"/>
    <p:sldId id="309" r:id="rId19"/>
    <p:sldId id="310" r:id="rId20"/>
    <p:sldId id="311" r:id="rId21"/>
    <p:sldId id="312" r:id="rId22"/>
    <p:sldId id="313" r:id="rId23"/>
    <p:sldId id="318" r:id="rId24"/>
    <p:sldId id="319" r:id="rId25"/>
    <p:sldId id="320" r:id="rId26"/>
    <p:sldId id="321" r:id="rId27"/>
    <p:sldId id="322" r:id="rId28"/>
    <p:sldId id="323" r:id="rId29"/>
    <p:sldId id="324" r:id="rId30"/>
    <p:sldId id="326" r:id="rId31"/>
    <p:sldId id="328" r:id="rId32"/>
    <p:sldId id="325" r:id="rId33"/>
    <p:sldId id="329" r:id="rId34"/>
    <p:sldId id="327" r:id="rId35"/>
  </p:sldIdLst>
  <p:sldSz cx="9144000" cy="6858000" type="screen4x3"/>
  <p:notesSz cx="6858000" cy="9144000"/>
  <p:defaultTextStyle>
    <a:defPPr>
      <a:defRPr lang="lt-L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2F0C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A488322-F2BA-4B5B-9748-0D474271808F}" styleName="Medium Style 3 - Accent 6">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6"/>
          </a:solidFill>
        </a:fill>
      </a:tcStyle>
    </a:lastCol>
    <a:firstCol>
      <a:tcTxStyle b="on">
        <a:fontRef idx="minor">
          <a:scrgbClr r="0" g="0" b="0"/>
        </a:fontRef>
        <a:schemeClr val="lt1"/>
      </a:tcTxStyle>
      <a:tcStyle>
        <a:tcBdr/>
        <a:fill>
          <a:solidFill>
            <a:schemeClr val="accent6"/>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588" autoAdjust="0"/>
    <p:restoredTop sz="94671" autoAdjust="0"/>
  </p:normalViewPr>
  <p:slideViewPr>
    <p:cSldViewPr>
      <p:cViewPr>
        <p:scale>
          <a:sx n="77" d="100"/>
          <a:sy n="77" d="100"/>
        </p:scale>
        <p:origin x="-2604" y="-822"/>
      </p:cViewPr>
      <p:guideLst>
        <p:guide orient="horz" pos="2160"/>
        <p:guide pos="2880"/>
      </p:guideLst>
    </p:cSldViewPr>
  </p:slideViewPr>
  <p:outlineViewPr>
    <p:cViewPr>
      <p:scale>
        <a:sx n="33" d="100"/>
        <a:sy n="33" d="100"/>
      </p:scale>
      <p:origin x="18" y="3078"/>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darbalapis1.xlsx"/></Relationships>
</file>

<file path=ppt/charts/_rels/chart10.xml.rels><?xml version="1.0" encoding="UTF-8" standalone="yes"?>
<Relationships xmlns="http://schemas.openxmlformats.org/package/2006/relationships"><Relationship Id="rId2" Type="http://schemas.openxmlformats.org/officeDocument/2006/relationships/package" Target="../embeddings/Microsoft_Excel_darbalapis10.xlsx"/><Relationship Id="rId1" Type="http://schemas.openxmlformats.org/officeDocument/2006/relationships/themeOverride" Target="../theme/themeOverride5.xml"/></Relationships>
</file>

<file path=ppt/charts/_rels/chart11.xml.rels><?xml version="1.0" encoding="UTF-8" standalone="yes"?>
<Relationships xmlns="http://schemas.openxmlformats.org/package/2006/relationships"><Relationship Id="rId2" Type="http://schemas.openxmlformats.org/officeDocument/2006/relationships/package" Target="../embeddings/Microsoft_Excel_darbalapis11.xlsx"/><Relationship Id="rId1" Type="http://schemas.openxmlformats.org/officeDocument/2006/relationships/themeOverride" Target="../theme/themeOverride6.xml"/></Relationships>
</file>

<file path=ppt/charts/_rels/chart12.xml.rels><?xml version="1.0" encoding="UTF-8" standalone="yes"?>
<Relationships xmlns="http://schemas.openxmlformats.org/package/2006/relationships"><Relationship Id="rId2" Type="http://schemas.openxmlformats.org/officeDocument/2006/relationships/package" Target="../embeddings/Microsoft_Excel_darbalapis12.xlsx"/><Relationship Id="rId1" Type="http://schemas.openxmlformats.org/officeDocument/2006/relationships/themeOverride" Target="../theme/themeOverride7.xml"/></Relationships>
</file>

<file path=ppt/charts/_rels/chart13.xml.rels><?xml version="1.0" encoding="UTF-8" standalone="yes"?>
<Relationships xmlns="http://schemas.openxmlformats.org/package/2006/relationships"><Relationship Id="rId2" Type="http://schemas.openxmlformats.org/officeDocument/2006/relationships/package" Target="../embeddings/Microsoft_Excel_darbalapis13.xlsx"/><Relationship Id="rId1" Type="http://schemas.openxmlformats.org/officeDocument/2006/relationships/themeOverride" Target="../theme/themeOverride8.xml"/></Relationships>
</file>

<file path=ppt/charts/_rels/chart14.xml.rels><?xml version="1.0" encoding="UTF-8" standalone="yes"?>
<Relationships xmlns="http://schemas.openxmlformats.org/package/2006/relationships"><Relationship Id="rId2" Type="http://schemas.openxmlformats.org/officeDocument/2006/relationships/package" Target="../embeddings/Microsoft_Excel_darbalapis14.xlsx"/><Relationship Id="rId1" Type="http://schemas.openxmlformats.org/officeDocument/2006/relationships/themeOverride" Target="../theme/themeOverride9.xml"/></Relationships>
</file>

<file path=ppt/charts/_rels/chart15.xml.rels><?xml version="1.0" encoding="UTF-8" standalone="yes"?>
<Relationships xmlns="http://schemas.openxmlformats.org/package/2006/relationships"><Relationship Id="rId2" Type="http://schemas.openxmlformats.org/officeDocument/2006/relationships/package" Target="../embeddings/Microsoft_Excel_darbalapis15.xlsx"/><Relationship Id="rId1" Type="http://schemas.openxmlformats.org/officeDocument/2006/relationships/themeOverride" Target="../theme/themeOverride10.xml"/></Relationships>
</file>

<file path=ppt/charts/_rels/chart16.xml.rels><?xml version="1.0" encoding="UTF-8" standalone="yes"?>
<Relationships xmlns="http://schemas.openxmlformats.org/package/2006/relationships"><Relationship Id="rId2" Type="http://schemas.openxmlformats.org/officeDocument/2006/relationships/package" Target="../embeddings/Microsoft_Excel_darbalapis16.xlsx"/><Relationship Id="rId1" Type="http://schemas.openxmlformats.org/officeDocument/2006/relationships/themeOverride" Target="../theme/themeOverride11.xml"/></Relationships>
</file>

<file path=ppt/charts/_rels/chart17.xml.rels><?xml version="1.0" encoding="UTF-8" standalone="yes"?>
<Relationships xmlns="http://schemas.openxmlformats.org/package/2006/relationships"><Relationship Id="rId2" Type="http://schemas.openxmlformats.org/officeDocument/2006/relationships/package" Target="../embeddings/Microsoft_Excel_darbalapis17.xlsx"/><Relationship Id="rId1" Type="http://schemas.openxmlformats.org/officeDocument/2006/relationships/themeOverride" Target="../theme/themeOverride12.xml"/></Relationships>
</file>

<file path=ppt/charts/_rels/chart18.xml.rels><?xml version="1.0" encoding="UTF-8" standalone="yes"?>
<Relationships xmlns="http://schemas.openxmlformats.org/package/2006/relationships"><Relationship Id="rId2" Type="http://schemas.openxmlformats.org/officeDocument/2006/relationships/package" Target="../embeddings/Microsoft_Excel_darbalapis18.xlsx"/><Relationship Id="rId1" Type="http://schemas.openxmlformats.org/officeDocument/2006/relationships/themeOverride" Target="../theme/themeOverride13.xml"/></Relationships>
</file>

<file path=ppt/charts/_rels/chart19.xml.rels><?xml version="1.0" encoding="UTF-8" standalone="yes"?>
<Relationships xmlns="http://schemas.openxmlformats.org/package/2006/relationships"><Relationship Id="rId2" Type="http://schemas.openxmlformats.org/officeDocument/2006/relationships/package" Target="../embeddings/Microsoft_Excel_darbalapis19.xlsx"/><Relationship Id="rId1" Type="http://schemas.openxmlformats.org/officeDocument/2006/relationships/themeOverride" Target="../theme/themeOverride14.xml"/></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Excel_darbalapis2.xlsx"/></Relationships>
</file>

<file path=ppt/charts/_rels/chart20.xml.rels><?xml version="1.0" encoding="UTF-8" standalone="yes"?>
<Relationships xmlns="http://schemas.openxmlformats.org/package/2006/relationships"><Relationship Id="rId2" Type="http://schemas.openxmlformats.org/officeDocument/2006/relationships/package" Target="../embeddings/Microsoft_Excel_darbalapis20.xlsx"/><Relationship Id="rId1" Type="http://schemas.openxmlformats.org/officeDocument/2006/relationships/themeOverride" Target="../theme/themeOverride15.xml"/></Relationships>
</file>

<file path=ppt/charts/_rels/chart21.xml.rels><?xml version="1.0" encoding="UTF-8" standalone="yes"?>
<Relationships xmlns="http://schemas.openxmlformats.org/package/2006/relationships"><Relationship Id="rId3" Type="http://schemas.openxmlformats.org/officeDocument/2006/relationships/chartUserShapes" Target="../drawings/drawing1.xml"/><Relationship Id="rId2" Type="http://schemas.openxmlformats.org/officeDocument/2006/relationships/package" Target="../embeddings/Microsoft_Excel_darbalapis21.xlsx"/><Relationship Id="rId1" Type="http://schemas.openxmlformats.org/officeDocument/2006/relationships/themeOverride" Target="../theme/themeOverride16.xml"/></Relationships>
</file>

<file path=ppt/charts/_rels/chart22.xml.rels><?xml version="1.0" encoding="UTF-8" standalone="yes"?>
<Relationships xmlns="http://schemas.openxmlformats.org/package/2006/relationships"><Relationship Id="rId1" Type="http://schemas.openxmlformats.org/officeDocument/2006/relationships/package" Target="../embeddings/Microsoft_Excel_darbalapis22.xlsx"/></Relationships>
</file>

<file path=ppt/charts/_rels/chart23.xml.rels><?xml version="1.0" encoding="UTF-8" standalone="yes"?>
<Relationships xmlns="http://schemas.openxmlformats.org/package/2006/relationships"><Relationship Id="rId1" Type="http://schemas.openxmlformats.org/officeDocument/2006/relationships/package" Target="../embeddings/Microsoft_Excel_darbalapis23.xlsx"/></Relationships>
</file>

<file path=ppt/charts/_rels/chart24.xml.rels><?xml version="1.0" encoding="UTF-8" standalone="yes"?>
<Relationships xmlns="http://schemas.openxmlformats.org/package/2006/relationships"><Relationship Id="rId1" Type="http://schemas.openxmlformats.org/officeDocument/2006/relationships/package" Target="../embeddings/Microsoft_Excel_darbalapis24.xlsx"/></Relationships>
</file>

<file path=ppt/charts/_rels/chart25.xml.rels><?xml version="1.0" encoding="UTF-8" standalone="yes"?>
<Relationships xmlns="http://schemas.openxmlformats.org/package/2006/relationships"><Relationship Id="rId1" Type="http://schemas.openxmlformats.org/officeDocument/2006/relationships/package" Target="../embeddings/Microsoft_Excel_darbalapis25.xlsx"/></Relationships>
</file>

<file path=ppt/charts/_rels/chart26.xml.rels><?xml version="1.0" encoding="UTF-8" standalone="yes"?>
<Relationships xmlns="http://schemas.openxmlformats.org/package/2006/relationships"><Relationship Id="rId1" Type="http://schemas.openxmlformats.org/officeDocument/2006/relationships/package" Target="../embeddings/Microsoft_Excel_darbalapis26.xlsx"/></Relationships>
</file>

<file path=ppt/charts/_rels/chart27.xml.rels><?xml version="1.0" encoding="UTF-8" standalone="yes"?>
<Relationships xmlns="http://schemas.openxmlformats.org/package/2006/relationships"><Relationship Id="rId1" Type="http://schemas.openxmlformats.org/officeDocument/2006/relationships/package" Target="../embeddings/Microsoft_Excel_darbalapis27.xlsx"/></Relationships>
</file>

<file path=ppt/charts/_rels/chart28.xml.rels><?xml version="1.0" encoding="UTF-8" standalone="yes"?>
<Relationships xmlns="http://schemas.openxmlformats.org/package/2006/relationships"><Relationship Id="rId1" Type="http://schemas.openxmlformats.org/officeDocument/2006/relationships/package" Target="../embeddings/Microsoft_Excel_darbalapis28.xlsx"/></Relationships>
</file>

<file path=ppt/charts/_rels/chart29.xml.rels><?xml version="1.0" encoding="UTF-8" standalone="yes"?>
<Relationships xmlns="http://schemas.openxmlformats.org/package/2006/relationships"><Relationship Id="rId1" Type="http://schemas.openxmlformats.org/officeDocument/2006/relationships/package" Target="../embeddings/Microsoft_Excel_darbalapis29.xlsx"/></Relationships>
</file>

<file path=ppt/charts/_rels/chart3.xml.rels><?xml version="1.0" encoding="UTF-8" standalone="yes"?>
<Relationships xmlns="http://schemas.openxmlformats.org/package/2006/relationships"><Relationship Id="rId1" Type="http://schemas.openxmlformats.org/officeDocument/2006/relationships/package" Target="../embeddings/Microsoft_Excel_darbalapis3.xlsx"/></Relationships>
</file>

<file path=ppt/charts/_rels/chart30.xml.rels><?xml version="1.0" encoding="UTF-8" standalone="yes"?>
<Relationships xmlns="http://schemas.openxmlformats.org/package/2006/relationships"><Relationship Id="rId1" Type="http://schemas.openxmlformats.org/officeDocument/2006/relationships/package" Target="../embeddings/Microsoft_Excel_darbalapis30.xlsx"/></Relationships>
</file>

<file path=ppt/charts/_rels/chart31.xml.rels><?xml version="1.0" encoding="UTF-8" standalone="yes"?>
<Relationships xmlns="http://schemas.openxmlformats.org/package/2006/relationships"><Relationship Id="rId1" Type="http://schemas.openxmlformats.org/officeDocument/2006/relationships/package" Target="../embeddings/Microsoft_Excel_darbalapis31.xlsx"/></Relationships>
</file>

<file path=ppt/charts/_rels/chart32.xml.rels><?xml version="1.0" encoding="UTF-8" standalone="yes"?>
<Relationships xmlns="http://schemas.openxmlformats.org/package/2006/relationships"><Relationship Id="rId1" Type="http://schemas.openxmlformats.org/officeDocument/2006/relationships/package" Target="../embeddings/Microsoft_Excel_darbalapis32.xlsx"/></Relationships>
</file>

<file path=ppt/charts/_rels/chart33.xml.rels><?xml version="1.0" encoding="UTF-8" standalone="yes"?>
<Relationships xmlns="http://schemas.openxmlformats.org/package/2006/relationships"><Relationship Id="rId1" Type="http://schemas.openxmlformats.org/officeDocument/2006/relationships/package" Target="../embeddings/Microsoft_Excel_darbalapis33.xlsx"/></Relationships>
</file>

<file path=ppt/charts/_rels/chart34.xml.rels><?xml version="1.0" encoding="UTF-8" standalone="yes"?>
<Relationships xmlns="http://schemas.openxmlformats.org/package/2006/relationships"><Relationship Id="rId1" Type="http://schemas.openxmlformats.org/officeDocument/2006/relationships/package" Target="../embeddings/Microsoft_Excel_darbalapis34.xlsx"/></Relationships>
</file>

<file path=ppt/charts/_rels/chart35.xml.rels><?xml version="1.0" encoding="UTF-8" standalone="yes"?>
<Relationships xmlns="http://schemas.openxmlformats.org/package/2006/relationships"><Relationship Id="rId1" Type="http://schemas.openxmlformats.org/officeDocument/2006/relationships/package" Target="../embeddings/Microsoft_Excel_darbalapis35.xlsx"/></Relationships>
</file>

<file path=ppt/charts/_rels/chart36.xml.rels><?xml version="1.0" encoding="UTF-8" standalone="yes"?>
<Relationships xmlns="http://schemas.openxmlformats.org/package/2006/relationships"><Relationship Id="rId1" Type="http://schemas.openxmlformats.org/officeDocument/2006/relationships/package" Target="../embeddings/Microsoft_Excel_darbalapis36.xlsx"/></Relationships>
</file>

<file path=ppt/charts/_rels/chart37.xml.rels><?xml version="1.0" encoding="UTF-8" standalone="yes"?>
<Relationships xmlns="http://schemas.openxmlformats.org/package/2006/relationships"><Relationship Id="rId1" Type="http://schemas.openxmlformats.org/officeDocument/2006/relationships/package" Target="../embeddings/Microsoft_Excel_darbalapis37.xlsx"/></Relationships>
</file>

<file path=ppt/charts/_rels/chart38.xml.rels><?xml version="1.0" encoding="UTF-8" standalone="yes"?>
<Relationships xmlns="http://schemas.openxmlformats.org/package/2006/relationships"><Relationship Id="rId1" Type="http://schemas.openxmlformats.org/officeDocument/2006/relationships/package" Target="../embeddings/Microsoft_Excel_darbalapis38.xlsx"/></Relationships>
</file>

<file path=ppt/charts/_rels/chart39.xml.rels><?xml version="1.0" encoding="UTF-8" standalone="yes"?>
<Relationships xmlns="http://schemas.openxmlformats.org/package/2006/relationships"><Relationship Id="rId1" Type="http://schemas.openxmlformats.org/officeDocument/2006/relationships/package" Target="../embeddings/Microsoft_Excel_darbalapis39.xlsx"/></Relationships>
</file>

<file path=ppt/charts/_rels/chart4.xml.rels><?xml version="1.0" encoding="UTF-8" standalone="yes"?>
<Relationships xmlns="http://schemas.openxmlformats.org/package/2006/relationships"><Relationship Id="rId1" Type="http://schemas.openxmlformats.org/officeDocument/2006/relationships/package" Target="../embeddings/Microsoft_Excel_darbalapis4.xlsx"/></Relationships>
</file>

<file path=ppt/charts/_rels/chart40.xml.rels><?xml version="1.0" encoding="UTF-8" standalone="yes"?>
<Relationships xmlns="http://schemas.openxmlformats.org/package/2006/relationships"><Relationship Id="rId1" Type="http://schemas.openxmlformats.org/officeDocument/2006/relationships/package" Target="../embeddings/Microsoft_Excel_darbalapis40.xlsx"/></Relationships>
</file>

<file path=ppt/charts/_rels/chart41.xml.rels><?xml version="1.0" encoding="UTF-8" standalone="yes"?>
<Relationships xmlns="http://schemas.openxmlformats.org/package/2006/relationships"><Relationship Id="rId1" Type="http://schemas.openxmlformats.org/officeDocument/2006/relationships/package" Target="../embeddings/Microsoft_Excel_darbalapis41.xlsx"/></Relationships>
</file>

<file path=ppt/charts/_rels/chart42.xml.rels><?xml version="1.0" encoding="UTF-8" standalone="yes"?>
<Relationships xmlns="http://schemas.openxmlformats.org/package/2006/relationships"><Relationship Id="rId1" Type="http://schemas.openxmlformats.org/officeDocument/2006/relationships/package" Target="../embeddings/Microsoft_Excel_darbalapis42.xlsx"/></Relationships>
</file>

<file path=ppt/charts/_rels/chart43.xml.rels><?xml version="1.0" encoding="UTF-8" standalone="yes"?>
<Relationships xmlns="http://schemas.openxmlformats.org/package/2006/relationships"><Relationship Id="rId1" Type="http://schemas.openxmlformats.org/officeDocument/2006/relationships/package" Target="../embeddings/Microsoft_Excel_darbalapis43.xlsx"/></Relationships>
</file>

<file path=ppt/charts/_rels/chart44.xml.rels><?xml version="1.0" encoding="UTF-8" standalone="yes"?>
<Relationships xmlns="http://schemas.openxmlformats.org/package/2006/relationships"><Relationship Id="rId1" Type="http://schemas.openxmlformats.org/officeDocument/2006/relationships/package" Target="../embeddings/Microsoft_Excel_darbalapis44.xlsx"/></Relationships>
</file>

<file path=ppt/charts/_rels/chart45.xml.rels><?xml version="1.0" encoding="UTF-8" standalone="yes"?>
<Relationships xmlns="http://schemas.openxmlformats.org/package/2006/relationships"><Relationship Id="rId1" Type="http://schemas.openxmlformats.org/officeDocument/2006/relationships/package" Target="../embeddings/Microsoft_Excel_darbalapis45.xlsx"/></Relationships>
</file>

<file path=ppt/charts/_rels/chart46.xml.rels><?xml version="1.0" encoding="UTF-8" standalone="yes"?>
<Relationships xmlns="http://schemas.openxmlformats.org/package/2006/relationships"><Relationship Id="rId1" Type="http://schemas.openxmlformats.org/officeDocument/2006/relationships/package" Target="../embeddings/Microsoft_Excel_darbalapis46.xlsx"/></Relationships>
</file>

<file path=ppt/charts/_rels/chart47.xml.rels><?xml version="1.0" encoding="UTF-8" standalone="yes"?>
<Relationships xmlns="http://schemas.openxmlformats.org/package/2006/relationships"><Relationship Id="rId1" Type="http://schemas.openxmlformats.org/officeDocument/2006/relationships/package" Target="../embeddings/Microsoft_Excel_darbalapis47.xlsx"/></Relationships>
</file>

<file path=ppt/charts/_rels/chart48.xml.rels><?xml version="1.0" encoding="UTF-8" standalone="yes"?>
<Relationships xmlns="http://schemas.openxmlformats.org/package/2006/relationships"><Relationship Id="rId1" Type="http://schemas.openxmlformats.org/officeDocument/2006/relationships/package" Target="../embeddings/Microsoft_Excel_darbalapis48.xlsx"/></Relationships>
</file>

<file path=ppt/charts/_rels/chart49.xml.rels><?xml version="1.0" encoding="UTF-8" standalone="yes"?>
<Relationships xmlns="http://schemas.openxmlformats.org/package/2006/relationships"><Relationship Id="rId1" Type="http://schemas.openxmlformats.org/officeDocument/2006/relationships/package" Target="../embeddings/Microsoft_Excel_darbalapis49.xlsx"/></Relationships>
</file>

<file path=ppt/charts/_rels/chart5.xml.rels><?xml version="1.0" encoding="UTF-8" standalone="yes"?>
<Relationships xmlns="http://schemas.openxmlformats.org/package/2006/relationships"><Relationship Id="rId1" Type="http://schemas.openxmlformats.org/officeDocument/2006/relationships/package" Target="../embeddings/Microsoft_Excel_darbalapis5.xlsx"/></Relationships>
</file>

<file path=ppt/charts/_rels/chart50.xml.rels><?xml version="1.0" encoding="UTF-8" standalone="yes"?>
<Relationships xmlns="http://schemas.openxmlformats.org/package/2006/relationships"><Relationship Id="rId1" Type="http://schemas.openxmlformats.org/officeDocument/2006/relationships/package" Target="../embeddings/Microsoft_Excel_darbalapis50.xlsx"/></Relationships>
</file>

<file path=ppt/charts/_rels/chart51.xml.rels><?xml version="1.0" encoding="UTF-8" standalone="yes"?>
<Relationships xmlns="http://schemas.openxmlformats.org/package/2006/relationships"><Relationship Id="rId1" Type="http://schemas.openxmlformats.org/officeDocument/2006/relationships/package" Target="../embeddings/Microsoft_Excel_darbalapis51.xlsx"/></Relationships>
</file>

<file path=ppt/charts/_rels/chart52.xml.rels><?xml version="1.0" encoding="UTF-8" standalone="yes"?>
<Relationships xmlns="http://schemas.openxmlformats.org/package/2006/relationships"><Relationship Id="rId1" Type="http://schemas.openxmlformats.org/officeDocument/2006/relationships/package" Target="../embeddings/Microsoft_Excel_darbalapis52.xlsx"/></Relationships>
</file>

<file path=ppt/charts/_rels/chart53.xml.rels><?xml version="1.0" encoding="UTF-8" standalone="yes"?>
<Relationships xmlns="http://schemas.openxmlformats.org/package/2006/relationships"><Relationship Id="rId1" Type="http://schemas.openxmlformats.org/officeDocument/2006/relationships/package" Target="../embeddings/Microsoft_Excel_darbalapis53.xlsx"/></Relationships>
</file>

<file path=ppt/charts/_rels/chart54.xml.rels><?xml version="1.0" encoding="UTF-8" standalone="yes"?>
<Relationships xmlns="http://schemas.openxmlformats.org/package/2006/relationships"><Relationship Id="rId1" Type="http://schemas.openxmlformats.org/officeDocument/2006/relationships/package" Target="../embeddings/Microsoft_Excel_darbalapis54.xlsx"/></Relationships>
</file>

<file path=ppt/charts/_rels/chart55.xml.rels><?xml version="1.0" encoding="UTF-8" standalone="yes"?>
<Relationships xmlns="http://schemas.openxmlformats.org/package/2006/relationships"><Relationship Id="rId1" Type="http://schemas.openxmlformats.org/officeDocument/2006/relationships/package" Target="../embeddings/Microsoft_Excel_darbalapis55.xlsx"/></Relationships>
</file>

<file path=ppt/charts/_rels/chart6.xml.rels><?xml version="1.0" encoding="UTF-8" standalone="yes"?>
<Relationships xmlns="http://schemas.openxmlformats.org/package/2006/relationships"><Relationship Id="rId2" Type="http://schemas.openxmlformats.org/officeDocument/2006/relationships/package" Target="../embeddings/Microsoft_Excel_darbalapis6.xlsx"/><Relationship Id="rId1" Type="http://schemas.openxmlformats.org/officeDocument/2006/relationships/themeOverride" Target="../theme/themeOverride1.xml"/></Relationships>
</file>

<file path=ppt/charts/_rels/chart7.xml.rels><?xml version="1.0" encoding="UTF-8" standalone="yes"?>
<Relationships xmlns="http://schemas.openxmlformats.org/package/2006/relationships"><Relationship Id="rId2" Type="http://schemas.openxmlformats.org/officeDocument/2006/relationships/package" Target="../embeddings/Microsoft_Excel_darbalapis7.xlsx"/><Relationship Id="rId1" Type="http://schemas.openxmlformats.org/officeDocument/2006/relationships/themeOverride" Target="../theme/themeOverride2.xml"/></Relationships>
</file>

<file path=ppt/charts/_rels/chart8.xml.rels><?xml version="1.0" encoding="UTF-8" standalone="yes"?>
<Relationships xmlns="http://schemas.openxmlformats.org/package/2006/relationships"><Relationship Id="rId2" Type="http://schemas.openxmlformats.org/officeDocument/2006/relationships/package" Target="../embeddings/Microsoft_Excel_darbalapis8.xlsx"/><Relationship Id="rId1" Type="http://schemas.openxmlformats.org/officeDocument/2006/relationships/themeOverride" Target="../theme/themeOverride3.xml"/></Relationships>
</file>

<file path=ppt/charts/_rels/chart9.xml.rels><?xml version="1.0" encoding="UTF-8" standalone="yes"?>
<Relationships xmlns="http://schemas.openxmlformats.org/package/2006/relationships"><Relationship Id="rId2" Type="http://schemas.openxmlformats.org/officeDocument/2006/relationships/package" Target="../embeddings/Microsoft_Excel_darbalapis9.xlsx"/><Relationship Id="rId1" Type="http://schemas.openxmlformats.org/officeDocument/2006/relationships/themeOverride" Target="../theme/themeOverride4.xm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lt-LT"/>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pieChart>
        <c:varyColors val="1"/>
        <c:ser>
          <c:idx val="0"/>
          <c:order val="0"/>
          <c:tx>
            <c:strRef>
              <c:f>Lapas1!$B$1</c:f>
              <c:strCache>
                <c:ptCount val="1"/>
                <c:pt idx="0">
                  <c:v>Stulpelis1</c:v>
                </c:pt>
              </c:strCache>
            </c:strRef>
          </c:tx>
          <c:explosion val="3"/>
          <c:dLbls>
            <c:dLbl>
              <c:idx val="0"/>
              <c:layout>
                <c:manualLayout>
                  <c:x val="-0.24725267935258091"/>
                  <c:y val="-0.13428521434820648"/>
                </c:manualLayout>
              </c:layout>
              <c:showLegendKey val="0"/>
              <c:showVal val="0"/>
              <c:showCatName val="1"/>
              <c:showSerName val="0"/>
              <c:showPercent val="1"/>
              <c:showBubbleSize val="0"/>
            </c:dLbl>
            <c:dLbl>
              <c:idx val="1"/>
              <c:layout>
                <c:manualLayout>
                  <c:x val="0.22365972222222225"/>
                  <c:y val="-6.3057013706620021E-2"/>
                </c:manualLayout>
              </c:layout>
              <c:spPr/>
              <c:txPr>
                <a:bodyPr/>
                <a:lstStyle/>
                <a:p>
                  <a:pPr>
                    <a:defRPr lang="lt-LT" sz="2800" b="1">
                      <a:latin typeface="Times New Roman" pitchFamily="18" charset="0"/>
                      <a:cs typeface="Times New Roman" pitchFamily="18" charset="0"/>
                    </a:defRPr>
                  </a:pPr>
                  <a:endParaRPr lang="lt-LT"/>
                </a:p>
              </c:txPr>
              <c:showLegendKey val="0"/>
              <c:showVal val="0"/>
              <c:showCatName val="1"/>
              <c:showSerName val="0"/>
              <c:showPercent val="1"/>
              <c:showBubbleSize val="0"/>
            </c:dLbl>
            <c:txPr>
              <a:bodyPr/>
              <a:lstStyle/>
              <a:p>
                <a:pPr>
                  <a:defRPr lang="lt-LT" sz="3200" b="1">
                    <a:latin typeface="Times New Roman" pitchFamily="18" charset="0"/>
                    <a:cs typeface="Times New Roman" pitchFamily="18" charset="0"/>
                  </a:defRPr>
                </a:pPr>
                <a:endParaRPr lang="lt-LT"/>
              </a:p>
            </c:txPr>
            <c:showLegendKey val="0"/>
            <c:showVal val="0"/>
            <c:showCatName val="1"/>
            <c:showSerName val="0"/>
            <c:showPercent val="1"/>
            <c:showBubbleSize val="0"/>
            <c:showLeaderLines val="1"/>
          </c:dLbls>
          <c:cat>
            <c:strRef>
              <c:f>Lapas1!$A$2:$A$4</c:f>
              <c:strCache>
                <c:ptCount val="3"/>
                <c:pt idx="0">
                  <c:v>Mokiniai</c:v>
                </c:pt>
                <c:pt idx="1">
                  <c:v>Mokytojai</c:v>
                </c:pt>
                <c:pt idx="2">
                  <c:v>Tėvai</c:v>
                </c:pt>
              </c:strCache>
            </c:strRef>
          </c:cat>
          <c:val>
            <c:numRef>
              <c:f>Lapas1!$B$2:$B$4</c:f>
              <c:numCache>
                <c:formatCode>0%</c:formatCode>
                <c:ptCount val="3"/>
                <c:pt idx="0">
                  <c:v>0.48000000000000004</c:v>
                </c:pt>
                <c:pt idx="1">
                  <c:v>0.18000000000000002</c:v>
                </c:pt>
                <c:pt idx="2">
                  <c:v>0.13</c:v>
                </c:pt>
              </c:numCache>
            </c:numRef>
          </c:val>
        </c:ser>
        <c:dLbls>
          <c:showLegendKey val="0"/>
          <c:showVal val="0"/>
          <c:showCatName val="1"/>
          <c:showSerName val="0"/>
          <c:showPercent val="1"/>
          <c:showBubbleSize val="0"/>
          <c:showLeaderLines val="1"/>
        </c:dLbls>
        <c:firstSliceAng val="0"/>
      </c:pieChart>
    </c:plotArea>
    <c:plotVisOnly val="1"/>
    <c:dispBlanksAs val="zero"/>
    <c:showDLblsOverMax val="0"/>
  </c:chart>
  <c:txPr>
    <a:bodyPr/>
    <a:lstStyle/>
    <a:p>
      <a:pPr>
        <a:defRPr sz="1800"/>
      </a:pPr>
      <a:endParaRPr lang="lt-LT"/>
    </a:p>
  </c:txPr>
  <c:externalData r:id="rId1">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c:date1904 val="0"/>
  <c:lang val="lt-LT"/>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plotArea>
      <c:layout>
        <c:manualLayout>
          <c:layoutTarget val="inner"/>
          <c:xMode val="edge"/>
          <c:yMode val="edge"/>
          <c:x val="0.22099324390006808"/>
          <c:y val="0.33510279872564558"/>
          <c:w val="0.36382716049382724"/>
          <c:h val="0.63525759512255553"/>
        </c:manualLayout>
      </c:layout>
      <c:pieChart>
        <c:varyColors val="1"/>
        <c:dLbls>
          <c:showLegendKey val="0"/>
          <c:showVal val="0"/>
          <c:showCatName val="0"/>
          <c:showSerName val="0"/>
          <c:showPercent val="0"/>
          <c:showBubbleSize val="0"/>
          <c:showLeaderLines val="1"/>
        </c:dLbls>
        <c:firstSliceAng val="0"/>
      </c:pieChart>
    </c:plotArea>
    <c:plotVisOnly val="1"/>
    <c:dispBlanksAs val="zero"/>
    <c:showDLblsOverMax val="0"/>
  </c:chart>
  <c:txPr>
    <a:bodyPr/>
    <a:lstStyle/>
    <a:p>
      <a:pPr>
        <a:defRPr sz="1800"/>
      </a:pPr>
      <a:endParaRPr lang="lt-LT"/>
    </a:p>
  </c:txPr>
  <c:externalData r:id="rId2">
    <c:autoUpdate val="0"/>
  </c:externalData>
</c:chartSpace>
</file>

<file path=ppt/charts/chart11.xml><?xml version="1.0" encoding="utf-8"?>
<c:chartSpace xmlns:c="http://schemas.openxmlformats.org/drawingml/2006/chart" xmlns:a="http://schemas.openxmlformats.org/drawingml/2006/main" xmlns:r="http://schemas.openxmlformats.org/officeDocument/2006/relationships">
  <c:date1904 val="0"/>
  <c:lang val="lt-LT"/>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
          <c:y val="0.30616378646100256"/>
          <c:w val="0.93143091424185187"/>
          <c:h val="0.66101548752647576"/>
        </c:manualLayout>
      </c:layout>
      <c:pieChart>
        <c:varyColors val="1"/>
        <c:ser>
          <c:idx val="0"/>
          <c:order val="0"/>
          <c:tx>
            <c:strRef>
              <c:f>Sheet1!$B$1</c:f>
              <c:strCache>
                <c:ptCount val="1"/>
                <c:pt idx="0">
                  <c:v>Column1</c:v>
                </c:pt>
              </c:strCache>
            </c:strRef>
          </c:tx>
          <c:dLbls>
            <c:txPr>
              <a:bodyPr/>
              <a:lstStyle/>
              <a:p>
                <a:pPr>
                  <a:defRPr lang="lt-LT" sz="2000" b="1">
                    <a:latin typeface="Times New Roman" pitchFamily="18" charset="0"/>
                    <a:cs typeface="Times New Roman" pitchFamily="18" charset="0"/>
                  </a:defRPr>
                </a:pPr>
                <a:endParaRPr lang="lt-LT"/>
              </a:p>
            </c:txPr>
            <c:showLegendKey val="0"/>
            <c:showVal val="0"/>
            <c:showCatName val="0"/>
            <c:showSerName val="0"/>
            <c:showPercent val="1"/>
            <c:showBubbleSize val="0"/>
            <c:showLeaderLines val="1"/>
          </c:dLbls>
          <c:cat>
            <c:strRef>
              <c:f>Sheet1!$A$2:$A$5</c:f>
              <c:strCache>
                <c:ptCount val="4"/>
                <c:pt idx="0">
                  <c:v>Visada</c:v>
                </c:pt>
                <c:pt idx="1">
                  <c:v>Kartais</c:v>
                </c:pt>
                <c:pt idx="2">
                  <c:v>Retai</c:v>
                </c:pt>
                <c:pt idx="3">
                  <c:v>Niekada</c:v>
                </c:pt>
              </c:strCache>
            </c:strRef>
          </c:cat>
          <c:val>
            <c:numRef>
              <c:f>Sheet1!$B$2:$B$5</c:f>
              <c:numCache>
                <c:formatCode>0%</c:formatCode>
                <c:ptCount val="4"/>
                <c:pt idx="0">
                  <c:v>0.44</c:v>
                </c:pt>
                <c:pt idx="1">
                  <c:v>0.46</c:v>
                </c:pt>
                <c:pt idx="2">
                  <c:v>6.0000000000000005E-2</c:v>
                </c:pt>
                <c:pt idx="3">
                  <c:v>3.0000000000000002E-2</c:v>
                </c:pt>
              </c:numCache>
            </c:numRef>
          </c:val>
        </c:ser>
        <c:dLbls>
          <c:showLegendKey val="0"/>
          <c:showVal val="0"/>
          <c:showCatName val="0"/>
          <c:showSerName val="0"/>
          <c:showPercent val="1"/>
          <c:showBubbleSize val="0"/>
          <c:showLeaderLines val="1"/>
        </c:dLbls>
        <c:firstSliceAng val="0"/>
      </c:pieChart>
    </c:plotArea>
    <c:legend>
      <c:legendPos val="t"/>
      <c:layout/>
      <c:overlay val="0"/>
      <c:txPr>
        <a:bodyPr/>
        <a:lstStyle/>
        <a:p>
          <a:pPr>
            <a:defRPr lang="lt-LT" sz="2000" b="1">
              <a:latin typeface="Times New Roman" pitchFamily="18" charset="0"/>
              <a:cs typeface="Times New Roman" pitchFamily="18" charset="0"/>
            </a:defRPr>
          </a:pPr>
          <a:endParaRPr lang="lt-LT"/>
        </a:p>
      </c:txPr>
    </c:legend>
    <c:plotVisOnly val="1"/>
    <c:dispBlanksAs val="zero"/>
    <c:showDLblsOverMax val="0"/>
  </c:chart>
  <c:txPr>
    <a:bodyPr/>
    <a:lstStyle/>
    <a:p>
      <a:pPr>
        <a:defRPr sz="1800"/>
      </a:pPr>
      <a:endParaRPr lang="lt-LT"/>
    </a:p>
  </c:txPr>
  <c:externalData r:id="rId2">
    <c:autoUpdate val="0"/>
  </c:externalData>
</c:chartSpace>
</file>

<file path=ppt/charts/chart12.xml><?xml version="1.0" encoding="utf-8"?>
<c:chartSpace xmlns:c="http://schemas.openxmlformats.org/drawingml/2006/chart" xmlns:a="http://schemas.openxmlformats.org/drawingml/2006/main" xmlns:r="http://schemas.openxmlformats.org/officeDocument/2006/relationships">
  <c:date1904 val="0"/>
  <c:lang val="lt-LT"/>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1094025922199946"/>
          <c:y val="0.31283936802502826"/>
          <c:w val="0.88502639294786156"/>
          <c:h val="0.61764730406707991"/>
        </c:manualLayout>
      </c:layout>
      <c:pieChart>
        <c:varyColors val="1"/>
        <c:ser>
          <c:idx val="0"/>
          <c:order val="0"/>
          <c:tx>
            <c:strRef>
              <c:f>Sheet1!$B$1</c:f>
              <c:strCache>
                <c:ptCount val="1"/>
                <c:pt idx="0">
                  <c:v>Column1</c:v>
                </c:pt>
              </c:strCache>
            </c:strRef>
          </c:tx>
          <c:explosion val="1"/>
          <c:dLbls>
            <c:dLbl>
              <c:idx val="0"/>
              <c:delete val="1"/>
            </c:dLbl>
            <c:dLbl>
              <c:idx val="1"/>
              <c:layout/>
              <c:tx>
                <c:rich>
                  <a:bodyPr/>
                  <a:lstStyle/>
                  <a:p>
                    <a:r>
                      <a:rPr lang="lt-LT" sz="2000" b="1" smtClean="0">
                        <a:latin typeface="Times New Roman" pitchFamily="18" charset="0"/>
                        <a:cs typeface="Times New Roman" pitchFamily="18" charset="0"/>
                      </a:rPr>
                      <a:t>89</a:t>
                    </a:r>
                    <a:r>
                      <a:rPr lang="en-US" sz="2000" b="1" smtClean="0">
                        <a:latin typeface="Times New Roman" pitchFamily="18" charset="0"/>
                        <a:cs typeface="Times New Roman" pitchFamily="18" charset="0"/>
                      </a:rPr>
                      <a:t>%</a:t>
                    </a:r>
                    <a:endParaRPr lang="en-US"/>
                  </a:p>
                </c:rich>
              </c:tx>
              <c:showLegendKey val="0"/>
              <c:showVal val="0"/>
              <c:showCatName val="0"/>
              <c:showSerName val="0"/>
              <c:showPercent val="1"/>
              <c:showBubbleSize val="0"/>
            </c:dLbl>
            <c:dLbl>
              <c:idx val="2"/>
              <c:layout/>
              <c:tx>
                <c:rich>
                  <a:bodyPr/>
                  <a:lstStyle/>
                  <a:p>
                    <a:r>
                      <a:rPr lang="en-US" sz="2000" b="1" dirty="0" smtClean="0">
                        <a:latin typeface="Times New Roman" pitchFamily="18" charset="0"/>
                        <a:cs typeface="Times New Roman" pitchFamily="18" charset="0"/>
                      </a:rPr>
                      <a:t>9%</a:t>
                    </a:r>
                    <a:endParaRPr lang="en-US" dirty="0"/>
                  </a:p>
                </c:rich>
              </c:tx>
              <c:showLegendKey val="0"/>
              <c:showVal val="0"/>
              <c:showCatName val="0"/>
              <c:showSerName val="0"/>
              <c:showPercent val="1"/>
              <c:showBubbleSize val="0"/>
            </c:dLbl>
            <c:dLbl>
              <c:idx val="3"/>
              <c:layout/>
              <c:tx>
                <c:rich>
                  <a:bodyPr/>
                  <a:lstStyle/>
                  <a:p>
                    <a:r>
                      <a:rPr lang="lt-LT" smtClean="0"/>
                      <a:t>2</a:t>
                    </a:r>
                    <a:r>
                      <a:rPr lang="en-US" smtClean="0"/>
                      <a:t>%</a:t>
                    </a:r>
                    <a:endParaRPr lang="en-US"/>
                  </a:p>
                </c:rich>
              </c:tx>
              <c:showLegendKey val="0"/>
              <c:showVal val="0"/>
              <c:showCatName val="0"/>
              <c:showSerName val="0"/>
              <c:showPercent val="1"/>
              <c:showBubbleSize val="0"/>
            </c:dLbl>
            <c:txPr>
              <a:bodyPr/>
              <a:lstStyle/>
              <a:p>
                <a:pPr>
                  <a:defRPr lang="lt-LT" sz="2000" b="1">
                    <a:latin typeface="Times New Roman" pitchFamily="18" charset="0"/>
                    <a:cs typeface="Times New Roman" pitchFamily="18" charset="0"/>
                  </a:defRPr>
                </a:pPr>
                <a:endParaRPr lang="lt-LT"/>
              </a:p>
            </c:txPr>
            <c:showLegendKey val="0"/>
            <c:showVal val="0"/>
            <c:showCatName val="0"/>
            <c:showSerName val="0"/>
            <c:showPercent val="1"/>
            <c:showBubbleSize val="0"/>
            <c:showLeaderLines val="1"/>
          </c:dLbls>
          <c:cat>
            <c:strRef>
              <c:f>Sheet1!$A$2:$A$5</c:f>
              <c:strCache>
                <c:ptCount val="4"/>
                <c:pt idx="0">
                  <c:v>Visada</c:v>
                </c:pt>
                <c:pt idx="1">
                  <c:v>Kartais</c:v>
                </c:pt>
                <c:pt idx="2">
                  <c:v>Retai</c:v>
                </c:pt>
                <c:pt idx="3">
                  <c:v>Niekada</c:v>
                </c:pt>
              </c:strCache>
            </c:strRef>
          </c:cat>
          <c:val>
            <c:numRef>
              <c:f>Sheet1!$B$2:$B$5</c:f>
              <c:numCache>
                <c:formatCode>0%</c:formatCode>
                <c:ptCount val="4"/>
                <c:pt idx="0">
                  <c:v>0</c:v>
                </c:pt>
                <c:pt idx="1">
                  <c:v>0.89</c:v>
                </c:pt>
                <c:pt idx="2">
                  <c:v>9.0000000000000011E-2</c:v>
                </c:pt>
                <c:pt idx="3">
                  <c:v>3.0000000000000002E-2</c:v>
                </c:pt>
              </c:numCache>
            </c:numRef>
          </c:val>
        </c:ser>
        <c:dLbls>
          <c:showLegendKey val="0"/>
          <c:showVal val="0"/>
          <c:showCatName val="0"/>
          <c:showSerName val="0"/>
          <c:showPercent val="1"/>
          <c:showBubbleSize val="0"/>
          <c:showLeaderLines val="1"/>
        </c:dLbls>
        <c:firstSliceAng val="0"/>
      </c:pieChart>
    </c:plotArea>
    <c:legend>
      <c:legendPos val="t"/>
      <c:layout>
        <c:manualLayout>
          <c:xMode val="edge"/>
          <c:yMode val="edge"/>
          <c:x val="0.15458363900086741"/>
          <c:y val="0"/>
          <c:w val="0.80843009154493728"/>
          <c:h val="0.13593607206942793"/>
        </c:manualLayout>
      </c:layout>
      <c:overlay val="0"/>
      <c:txPr>
        <a:bodyPr/>
        <a:lstStyle/>
        <a:p>
          <a:pPr>
            <a:defRPr lang="lt-LT" sz="2000" b="1">
              <a:latin typeface="Times New Roman" pitchFamily="18" charset="0"/>
              <a:cs typeface="Times New Roman" pitchFamily="18" charset="0"/>
            </a:defRPr>
          </a:pPr>
          <a:endParaRPr lang="lt-LT"/>
        </a:p>
      </c:txPr>
    </c:legend>
    <c:plotVisOnly val="1"/>
    <c:dispBlanksAs val="zero"/>
    <c:showDLblsOverMax val="0"/>
  </c:chart>
  <c:txPr>
    <a:bodyPr/>
    <a:lstStyle/>
    <a:p>
      <a:pPr>
        <a:defRPr sz="1800"/>
      </a:pPr>
      <a:endParaRPr lang="lt-LT"/>
    </a:p>
  </c:txPr>
  <c:externalData r:id="rId2">
    <c:autoUpdate val="0"/>
  </c:externalData>
</c:chartSpace>
</file>

<file path=ppt/charts/chart13.xml><?xml version="1.0" encoding="utf-8"?>
<c:chartSpace xmlns:c="http://schemas.openxmlformats.org/drawingml/2006/chart" xmlns:a="http://schemas.openxmlformats.org/drawingml/2006/main" xmlns:r="http://schemas.openxmlformats.org/officeDocument/2006/relationships">
  <c:date1904 val="0"/>
  <c:lang val="lt-LT"/>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3.2521829290566136E-2"/>
          <c:y val="0.28627027036041391"/>
          <c:w val="0.96747817070943387"/>
          <c:h val="0.6914556803703531"/>
        </c:manualLayout>
      </c:layout>
      <c:pieChart>
        <c:varyColors val="1"/>
        <c:ser>
          <c:idx val="0"/>
          <c:order val="0"/>
          <c:tx>
            <c:strRef>
              <c:f>Sheet1!$B$1</c:f>
              <c:strCache>
                <c:ptCount val="1"/>
                <c:pt idx="0">
                  <c:v>Column1</c:v>
                </c:pt>
              </c:strCache>
            </c:strRef>
          </c:tx>
          <c:explosion val="13"/>
          <c:dPt>
            <c:idx val="0"/>
            <c:bubble3D val="0"/>
            <c:explosion val="0"/>
          </c:dPt>
          <c:dPt>
            <c:idx val="1"/>
            <c:bubble3D val="0"/>
            <c:explosion val="2"/>
          </c:dPt>
          <c:dPt>
            <c:idx val="2"/>
            <c:bubble3D val="0"/>
            <c:explosion val="1"/>
          </c:dPt>
          <c:dLbls>
            <c:dLbl>
              <c:idx val="1"/>
              <c:layout/>
              <c:tx>
                <c:rich>
                  <a:bodyPr/>
                  <a:lstStyle/>
                  <a:p>
                    <a:r>
                      <a:rPr lang="en-US" sz="2000" b="1" smtClean="0">
                        <a:latin typeface="Times New Roman" pitchFamily="18" charset="0"/>
                        <a:cs typeface="Times New Roman" pitchFamily="18" charset="0"/>
                      </a:rPr>
                      <a:t>57%</a:t>
                    </a:r>
                    <a:endParaRPr lang="en-US"/>
                  </a:p>
                </c:rich>
              </c:tx>
              <c:showLegendKey val="0"/>
              <c:showVal val="0"/>
              <c:showCatName val="0"/>
              <c:showSerName val="0"/>
              <c:showPercent val="1"/>
              <c:showBubbleSize val="0"/>
            </c:dLbl>
            <c:dLbl>
              <c:idx val="2"/>
              <c:layout/>
              <c:tx>
                <c:rich>
                  <a:bodyPr/>
                  <a:lstStyle/>
                  <a:p>
                    <a:r>
                      <a:rPr lang="lt-LT" smtClean="0"/>
                      <a:t>1</a:t>
                    </a:r>
                    <a:r>
                      <a:rPr lang="en-US" smtClean="0"/>
                      <a:t>%</a:t>
                    </a:r>
                    <a:endParaRPr lang="en-US"/>
                  </a:p>
                </c:rich>
              </c:tx>
              <c:showLegendKey val="0"/>
              <c:showVal val="0"/>
              <c:showCatName val="0"/>
              <c:showSerName val="0"/>
              <c:showPercent val="1"/>
              <c:showBubbleSize val="0"/>
            </c:dLbl>
            <c:txPr>
              <a:bodyPr/>
              <a:lstStyle/>
              <a:p>
                <a:pPr>
                  <a:defRPr lang="lt-LT" sz="2000" b="1">
                    <a:latin typeface="Times New Roman" pitchFamily="18" charset="0"/>
                    <a:cs typeface="Times New Roman" pitchFamily="18" charset="0"/>
                  </a:defRPr>
                </a:pPr>
                <a:endParaRPr lang="lt-LT"/>
              </a:p>
            </c:txPr>
            <c:showLegendKey val="0"/>
            <c:showVal val="0"/>
            <c:showCatName val="0"/>
            <c:showSerName val="0"/>
            <c:showPercent val="1"/>
            <c:showBubbleSize val="0"/>
            <c:showLeaderLines val="1"/>
          </c:dLbls>
          <c:cat>
            <c:strRef>
              <c:f>Sheet1!$A$2:$A$5</c:f>
              <c:strCache>
                <c:ptCount val="4"/>
                <c:pt idx="0">
                  <c:v>Visada</c:v>
                </c:pt>
                <c:pt idx="1">
                  <c:v>Kartais</c:v>
                </c:pt>
                <c:pt idx="2">
                  <c:v>Retai</c:v>
                </c:pt>
                <c:pt idx="3">
                  <c:v>Niekada</c:v>
                </c:pt>
              </c:strCache>
            </c:strRef>
          </c:cat>
          <c:val>
            <c:numRef>
              <c:f>Sheet1!$B$2:$B$5</c:f>
              <c:numCache>
                <c:formatCode>0%</c:formatCode>
                <c:ptCount val="4"/>
                <c:pt idx="0">
                  <c:v>0.42000000000000004</c:v>
                </c:pt>
                <c:pt idx="1">
                  <c:v>0.56999999999999995</c:v>
                </c:pt>
                <c:pt idx="2">
                  <c:v>2.0000000000000004E-2</c:v>
                </c:pt>
                <c:pt idx="3">
                  <c:v>0</c:v>
                </c:pt>
              </c:numCache>
            </c:numRef>
          </c:val>
        </c:ser>
        <c:dLbls>
          <c:showLegendKey val="0"/>
          <c:showVal val="0"/>
          <c:showCatName val="0"/>
          <c:showSerName val="0"/>
          <c:showPercent val="1"/>
          <c:showBubbleSize val="0"/>
          <c:showLeaderLines val="1"/>
        </c:dLbls>
        <c:firstSliceAng val="0"/>
      </c:pieChart>
    </c:plotArea>
    <c:legend>
      <c:legendPos val="t"/>
      <c:layout/>
      <c:overlay val="0"/>
      <c:txPr>
        <a:bodyPr/>
        <a:lstStyle/>
        <a:p>
          <a:pPr>
            <a:defRPr lang="lt-LT" sz="2000" b="1">
              <a:latin typeface="Times New Roman" pitchFamily="18" charset="0"/>
              <a:cs typeface="Times New Roman" pitchFamily="18" charset="0"/>
            </a:defRPr>
          </a:pPr>
          <a:endParaRPr lang="lt-LT"/>
        </a:p>
      </c:txPr>
    </c:legend>
    <c:plotVisOnly val="1"/>
    <c:dispBlanksAs val="zero"/>
    <c:showDLblsOverMax val="0"/>
  </c:chart>
  <c:txPr>
    <a:bodyPr/>
    <a:lstStyle/>
    <a:p>
      <a:pPr>
        <a:defRPr sz="1800"/>
      </a:pPr>
      <a:endParaRPr lang="lt-LT"/>
    </a:p>
  </c:txPr>
  <c:externalData r:id="rId2">
    <c:autoUpdate val="0"/>
  </c:externalData>
</c:chartSpace>
</file>

<file path=ppt/charts/chart14.xml><?xml version="1.0" encoding="utf-8"?>
<c:chartSpace xmlns:c="http://schemas.openxmlformats.org/drawingml/2006/chart" xmlns:a="http://schemas.openxmlformats.org/drawingml/2006/main" xmlns:r="http://schemas.openxmlformats.org/officeDocument/2006/relationships">
  <c:date1904 val="0"/>
  <c:lang val="lt-LT"/>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plotArea>
      <c:layout>
        <c:manualLayout>
          <c:layoutTarget val="inner"/>
          <c:xMode val="edge"/>
          <c:yMode val="edge"/>
          <c:x val="0.22099324390006808"/>
          <c:y val="0.33510279872564558"/>
          <c:w val="0.36382716049382724"/>
          <c:h val="0.63525759512255553"/>
        </c:manualLayout>
      </c:layout>
      <c:pieChart>
        <c:varyColors val="1"/>
        <c:dLbls>
          <c:showLegendKey val="0"/>
          <c:showVal val="0"/>
          <c:showCatName val="0"/>
          <c:showSerName val="0"/>
          <c:showPercent val="0"/>
          <c:showBubbleSize val="0"/>
          <c:showLeaderLines val="1"/>
        </c:dLbls>
        <c:firstSliceAng val="0"/>
      </c:pieChart>
    </c:plotArea>
    <c:plotVisOnly val="1"/>
    <c:dispBlanksAs val="zero"/>
    <c:showDLblsOverMax val="0"/>
  </c:chart>
  <c:txPr>
    <a:bodyPr/>
    <a:lstStyle/>
    <a:p>
      <a:pPr>
        <a:defRPr sz="1800"/>
      </a:pPr>
      <a:endParaRPr lang="lt-LT"/>
    </a:p>
  </c:txPr>
  <c:externalData r:id="rId2">
    <c:autoUpdate val="0"/>
  </c:externalData>
</c:chartSpace>
</file>

<file path=ppt/charts/chart15.xml><?xml version="1.0" encoding="utf-8"?>
<c:chartSpace xmlns:c="http://schemas.openxmlformats.org/drawingml/2006/chart" xmlns:a="http://schemas.openxmlformats.org/drawingml/2006/main" xmlns:r="http://schemas.openxmlformats.org/officeDocument/2006/relationships">
  <c:date1904 val="0"/>
  <c:lang val="lt-LT"/>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4.0083930068376253E-2"/>
          <c:y val="0.37839898130976918"/>
          <c:w val="0.88333019815980041"/>
          <c:h val="0.59794659567740338"/>
        </c:manualLayout>
      </c:layout>
      <c:pieChart>
        <c:varyColors val="1"/>
        <c:ser>
          <c:idx val="0"/>
          <c:order val="0"/>
          <c:tx>
            <c:strRef>
              <c:f>Sheet1!$B$1</c:f>
              <c:strCache>
                <c:ptCount val="1"/>
                <c:pt idx="0">
                  <c:v>Column1</c:v>
                </c:pt>
              </c:strCache>
            </c:strRef>
          </c:tx>
          <c:dLbls>
            <c:txPr>
              <a:bodyPr/>
              <a:lstStyle/>
              <a:p>
                <a:pPr>
                  <a:defRPr lang="lt-LT" sz="2000" b="1">
                    <a:latin typeface="Times New Roman" pitchFamily="18" charset="0"/>
                    <a:cs typeface="Times New Roman" pitchFamily="18" charset="0"/>
                  </a:defRPr>
                </a:pPr>
                <a:endParaRPr lang="lt-LT"/>
              </a:p>
            </c:txPr>
            <c:showLegendKey val="0"/>
            <c:showVal val="0"/>
            <c:showCatName val="0"/>
            <c:showSerName val="0"/>
            <c:showPercent val="1"/>
            <c:showBubbleSize val="0"/>
            <c:showLeaderLines val="1"/>
          </c:dLbls>
          <c:cat>
            <c:strRef>
              <c:f>Sheet1!$A$2:$A$5</c:f>
              <c:strCache>
                <c:ptCount val="4"/>
                <c:pt idx="0">
                  <c:v>Visada</c:v>
                </c:pt>
                <c:pt idx="1">
                  <c:v>Kartais</c:v>
                </c:pt>
                <c:pt idx="2">
                  <c:v>Retai</c:v>
                </c:pt>
                <c:pt idx="3">
                  <c:v>Niekada</c:v>
                </c:pt>
              </c:strCache>
            </c:strRef>
          </c:cat>
          <c:val>
            <c:numRef>
              <c:f>Sheet1!$B$2:$B$5</c:f>
              <c:numCache>
                <c:formatCode>0%</c:formatCode>
                <c:ptCount val="4"/>
                <c:pt idx="0">
                  <c:v>0.62000000000000011</c:v>
                </c:pt>
                <c:pt idx="1">
                  <c:v>0.26</c:v>
                </c:pt>
                <c:pt idx="2">
                  <c:v>6.0000000000000005E-2</c:v>
                </c:pt>
                <c:pt idx="3">
                  <c:v>6.0000000000000005E-2</c:v>
                </c:pt>
              </c:numCache>
            </c:numRef>
          </c:val>
        </c:ser>
        <c:dLbls>
          <c:showLegendKey val="0"/>
          <c:showVal val="0"/>
          <c:showCatName val="0"/>
          <c:showSerName val="0"/>
          <c:showPercent val="1"/>
          <c:showBubbleSize val="0"/>
          <c:showLeaderLines val="1"/>
        </c:dLbls>
        <c:firstSliceAng val="0"/>
      </c:pieChart>
    </c:plotArea>
    <c:legend>
      <c:legendPos val="t"/>
      <c:layout/>
      <c:overlay val="0"/>
      <c:txPr>
        <a:bodyPr/>
        <a:lstStyle/>
        <a:p>
          <a:pPr>
            <a:defRPr lang="lt-LT" sz="2000" b="1">
              <a:latin typeface="Times New Roman" pitchFamily="18" charset="0"/>
              <a:cs typeface="Times New Roman" pitchFamily="18" charset="0"/>
            </a:defRPr>
          </a:pPr>
          <a:endParaRPr lang="lt-LT"/>
        </a:p>
      </c:txPr>
    </c:legend>
    <c:plotVisOnly val="1"/>
    <c:dispBlanksAs val="zero"/>
    <c:showDLblsOverMax val="0"/>
  </c:chart>
  <c:txPr>
    <a:bodyPr/>
    <a:lstStyle/>
    <a:p>
      <a:pPr>
        <a:defRPr sz="1800"/>
      </a:pPr>
      <a:endParaRPr lang="lt-LT"/>
    </a:p>
  </c:txPr>
  <c:externalData r:id="rId2">
    <c:autoUpdate val="0"/>
  </c:externalData>
</c:chartSpace>
</file>

<file path=ppt/charts/chart16.xml><?xml version="1.0" encoding="utf-8"?>
<c:chartSpace xmlns:c="http://schemas.openxmlformats.org/drawingml/2006/chart" xmlns:a="http://schemas.openxmlformats.org/drawingml/2006/main" xmlns:r="http://schemas.openxmlformats.org/officeDocument/2006/relationships">
  <c:date1904 val="0"/>
  <c:lang val="lt-LT"/>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1094025922199946"/>
          <c:y val="0.40582370539853652"/>
          <c:w val="0.8167440493401168"/>
          <c:h val="0.56999402979100933"/>
        </c:manualLayout>
      </c:layout>
      <c:pieChart>
        <c:varyColors val="1"/>
        <c:ser>
          <c:idx val="0"/>
          <c:order val="0"/>
          <c:tx>
            <c:strRef>
              <c:f>Sheet1!$B$1</c:f>
              <c:strCache>
                <c:ptCount val="1"/>
                <c:pt idx="0">
                  <c:v>Column1</c:v>
                </c:pt>
              </c:strCache>
            </c:strRef>
          </c:tx>
          <c:dLbls>
            <c:dLbl>
              <c:idx val="0"/>
              <c:delete val="1"/>
            </c:dLbl>
            <c:dLbl>
              <c:idx val="1"/>
              <c:layout/>
              <c:tx>
                <c:rich>
                  <a:bodyPr/>
                  <a:lstStyle/>
                  <a:p>
                    <a:r>
                      <a:rPr lang="en-US" sz="2000" b="1" dirty="0" smtClean="0">
                        <a:latin typeface="Times New Roman" pitchFamily="18" charset="0"/>
                        <a:cs typeface="Times New Roman" pitchFamily="18" charset="0"/>
                      </a:rPr>
                      <a:t>6</a:t>
                    </a:r>
                    <a:r>
                      <a:rPr lang="lt-LT" sz="2000" b="1" dirty="0" smtClean="0">
                        <a:latin typeface="Times New Roman" pitchFamily="18" charset="0"/>
                        <a:cs typeface="Times New Roman" pitchFamily="18" charset="0"/>
                      </a:rPr>
                      <a:t>9</a:t>
                    </a:r>
                    <a:r>
                      <a:rPr lang="en-US" sz="2000" b="1" dirty="0" smtClean="0">
                        <a:latin typeface="Times New Roman" pitchFamily="18" charset="0"/>
                        <a:cs typeface="Times New Roman" pitchFamily="18" charset="0"/>
                      </a:rPr>
                      <a:t>%</a:t>
                    </a:r>
                    <a:endParaRPr lang="en-US" dirty="0"/>
                  </a:p>
                </c:rich>
              </c:tx>
              <c:showLegendKey val="0"/>
              <c:showVal val="0"/>
              <c:showCatName val="0"/>
              <c:showSerName val="0"/>
              <c:showPercent val="1"/>
              <c:showBubbleSize val="0"/>
            </c:dLbl>
            <c:dLbl>
              <c:idx val="2"/>
              <c:layout/>
              <c:tx>
                <c:rich>
                  <a:bodyPr/>
                  <a:lstStyle/>
                  <a:p>
                    <a:r>
                      <a:rPr lang="en-US" sz="2000" b="1" dirty="0" smtClean="0">
                        <a:latin typeface="Times New Roman" pitchFamily="18" charset="0"/>
                        <a:cs typeface="Times New Roman" pitchFamily="18" charset="0"/>
                      </a:rPr>
                      <a:t>29%</a:t>
                    </a:r>
                    <a:endParaRPr lang="en-US" dirty="0"/>
                  </a:p>
                </c:rich>
              </c:tx>
              <c:showLegendKey val="0"/>
              <c:showVal val="0"/>
              <c:showCatName val="0"/>
              <c:showSerName val="0"/>
              <c:showPercent val="1"/>
              <c:showBubbleSize val="0"/>
            </c:dLbl>
            <c:txPr>
              <a:bodyPr/>
              <a:lstStyle/>
              <a:p>
                <a:pPr>
                  <a:defRPr lang="lt-LT" sz="2000" b="1">
                    <a:latin typeface="Times New Roman" pitchFamily="18" charset="0"/>
                    <a:cs typeface="Times New Roman" pitchFamily="18" charset="0"/>
                  </a:defRPr>
                </a:pPr>
                <a:endParaRPr lang="lt-LT"/>
              </a:p>
            </c:txPr>
            <c:showLegendKey val="0"/>
            <c:showVal val="0"/>
            <c:showCatName val="0"/>
            <c:showSerName val="0"/>
            <c:showPercent val="1"/>
            <c:showBubbleSize val="0"/>
            <c:showLeaderLines val="1"/>
          </c:dLbls>
          <c:cat>
            <c:strRef>
              <c:f>Sheet1!$A$2:$A$5</c:f>
              <c:strCache>
                <c:ptCount val="4"/>
                <c:pt idx="0">
                  <c:v>Per daug</c:v>
                </c:pt>
                <c:pt idx="1">
                  <c:v>Pakankamai</c:v>
                </c:pt>
                <c:pt idx="2">
                  <c:v>Nepakankamai</c:v>
                </c:pt>
                <c:pt idx="3">
                  <c:v>Nežinau</c:v>
                </c:pt>
              </c:strCache>
            </c:strRef>
          </c:cat>
          <c:val>
            <c:numRef>
              <c:f>Sheet1!$B$2:$B$5</c:f>
              <c:numCache>
                <c:formatCode>0%</c:formatCode>
                <c:ptCount val="4"/>
                <c:pt idx="0">
                  <c:v>0</c:v>
                </c:pt>
                <c:pt idx="1">
                  <c:v>0.69000000000000006</c:v>
                </c:pt>
                <c:pt idx="2">
                  <c:v>0.29000000000000004</c:v>
                </c:pt>
                <c:pt idx="3">
                  <c:v>3.0000000000000002E-2</c:v>
                </c:pt>
              </c:numCache>
            </c:numRef>
          </c:val>
        </c:ser>
        <c:dLbls>
          <c:showLegendKey val="0"/>
          <c:showVal val="0"/>
          <c:showCatName val="0"/>
          <c:showSerName val="0"/>
          <c:showPercent val="1"/>
          <c:showBubbleSize val="0"/>
          <c:showLeaderLines val="1"/>
        </c:dLbls>
        <c:firstSliceAng val="0"/>
      </c:pieChart>
    </c:plotArea>
    <c:legend>
      <c:legendPos val="t"/>
      <c:layout/>
      <c:overlay val="0"/>
      <c:txPr>
        <a:bodyPr/>
        <a:lstStyle/>
        <a:p>
          <a:pPr>
            <a:defRPr lang="lt-LT" sz="2000" b="1">
              <a:latin typeface="Times New Roman" pitchFamily="18" charset="0"/>
              <a:cs typeface="Times New Roman" pitchFamily="18" charset="0"/>
            </a:defRPr>
          </a:pPr>
          <a:endParaRPr lang="lt-LT"/>
        </a:p>
      </c:txPr>
    </c:legend>
    <c:plotVisOnly val="1"/>
    <c:dispBlanksAs val="zero"/>
    <c:showDLblsOverMax val="0"/>
  </c:chart>
  <c:txPr>
    <a:bodyPr/>
    <a:lstStyle/>
    <a:p>
      <a:pPr>
        <a:defRPr sz="1800"/>
      </a:pPr>
      <a:endParaRPr lang="lt-LT"/>
    </a:p>
  </c:txPr>
  <c:externalData r:id="rId2">
    <c:autoUpdate val="0"/>
  </c:externalData>
</c:chartSpace>
</file>

<file path=ppt/charts/chart17.xml><?xml version="1.0" encoding="utf-8"?>
<c:chartSpace xmlns:c="http://schemas.openxmlformats.org/drawingml/2006/chart" xmlns:a="http://schemas.openxmlformats.org/drawingml/2006/main" xmlns:r="http://schemas.openxmlformats.org/officeDocument/2006/relationships">
  <c:date1904 val="0"/>
  <c:lang val="lt-LT"/>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8.498353121545027E-2"/>
          <c:y val="0.37054840038422804"/>
          <c:w val="0.89002782122539092"/>
          <c:h val="0.62879558538065927"/>
        </c:manualLayout>
      </c:layout>
      <c:pieChart>
        <c:varyColors val="1"/>
        <c:ser>
          <c:idx val="0"/>
          <c:order val="0"/>
          <c:tx>
            <c:strRef>
              <c:f>Sheet1!$B$1</c:f>
              <c:strCache>
                <c:ptCount val="1"/>
                <c:pt idx="0">
                  <c:v>Column1</c:v>
                </c:pt>
              </c:strCache>
            </c:strRef>
          </c:tx>
          <c:explosion val="7"/>
          <c:dPt>
            <c:idx val="0"/>
            <c:bubble3D val="0"/>
            <c:explosion val="0"/>
          </c:dPt>
          <c:dPt>
            <c:idx val="1"/>
            <c:bubble3D val="0"/>
            <c:explosion val="0"/>
          </c:dPt>
          <c:dPt>
            <c:idx val="2"/>
            <c:bubble3D val="0"/>
            <c:explosion val="0"/>
          </c:dPt>
          <c:dLbls>
            <c:dLbl>
              <c:idx val="0"/>
              <c:layout/>
              <c:tx>
                <c:rich>
                  <a:bodyPr/>
                  <a:lstStyle/>
                  <a:p>
                    <a:r>
                      <a:rPr lang="en-US" sz="2000" b="1" smtClean="0">
                        <a:latin typeface="Times New Roman" pitchFamily="18" charset="0"/>
                        <a:cs typeface="Times New Roman" pitchFamily="18" charset="0"/>
                      </a:rPr>
                      <a:t>62%</a:t>
                    </a:r>
                    <a:endParaRPr lang="en-US"/>
                  </a:p>
                </c:rich>
              </c:tx>
              <c:showLegendKey val="0"/>
              <c:showVal val="0"/>
              <c:showCatName val="0"/>
              <c:showSerName val="0"/>
              <c:showPercent val="1"/>
              <c:showBubbleSize val="0"/>
            </c:dLbl>
            <c:dLbl>
              <c:idx val="1"/>
              <c:layout/>
              <c:tx>
                <c:rich>
                  <a:bodyPr/>
                  <a:lstStyle/>
                  <a:p>
                    <a:r>
                      <a:rPr lang="en-US" sz="2000" b="1" dirty="0" smtClean="0">
                        <a:latin typeface="Times New Roman" pitchFamily="18" charset="0"/>
                        <a:cs typeface="Times New Roman" pitchFamily="18" charset="0"/>
                      </a:rPr>
                      <a:t>31%</a:t>
                    </a:r>
                    <a:endParaRPr lang="en-US" dirty="0"/>
                  </a:p>
                </c:rich>
              </c:tx>
              <c:showLegendKey val="0"/>
              <c:showVal val="0"/>
              <c:showCatName val="0"/>
              <c:showSerName val="0"/>
              <c:showPercent val="1"/>
              <c:showBubbleSize val="0"/>
            </c:dLbl>
            <c:txPr>
              <a:bodyPr/>
              <a:lstStyle/>
              <a:p>
                <a:pPr>
                  <a:defRPr lang="lt-LT" sz="2000" b="1">
                    <a:latin typeface="Times New Roman" pitchFamily="18" charset="0"/>
                    <a:cs typeface="Times New Roman" pitchFamily="18" charset="0"/>
                  </a:defRPr>
                </a:pPr>
                <a:endParaRPr lang="lt-LT"/>
              </a:p>
            </c:txPr>
            <c:showLegendKey val="0"/>
            <c:showVal val="0"/>
            <c:showCatName val="0"/>
            <c:showSerName val="0"/>
            <c:showPercent val="1"/>
            <c:showBubbleSize val="0"/>
            <c:showLeaderLines val="1"/>
          </c:dLbls>
          <c:cat>
            <c:strRef>
              <c:f>Sheet1!$A$2:$A$5</c:f>
              <c:strCache>
                <c:ptCount val="4"/>
                <c:pt idx="0">
                  <c:v>Visada</c:v>
                </c:pt>
                <c:pt idx="1">
                  <c:v>Kartais</c:v>
                </c:pt>
                <c:pt idx="2">
                  <c:v>Retai</c:v>
                </c:pt>
                <c:pt idx="3">
                  <c:v>Niekada</c:v>
                </c:pt>
              </c:strCache>
            </c:strRef>
          </c:cat>
          <c:val>
            <c:numRef>
              <c:f>Sheet1!$B$2:$B$5</c:f>
              <c:numCache>
                <c:formatCode>0%</c:formatCode>
                <c:ptCount val="4"/>
                <c:pt idx="0">
                  <c:v>0.62000000000000011</c:v>
                </c:pt>
                <c:pt idx="1">
                  <c:v>0.31000000000000005</c:v>
                </c:pt>
                <c:pt idx="2">
                  <c:v>8.0000000000000016E-2</c:v>
                </c:pt>
                <c:pt idx="3">
                  <c:v>0</c:v>
                </c:pt>
              </c:numCache>
            </c:numRef>
          </c:val>
        </c:ser>
        <c:dLbls>
          <c:showLegendKey val="0"/>
          <c:showVal val="0"/>
          <c:showCatName val="0"/>
          <c:showSerName val="0"/>
          <c:showPercent val="1"/>
          <c:showBubbleSize val="0"/>
          <c:showLeaderLines val="1"/>
        </c:dLbls>
        <c:firstSliceAng val="0"/>
      </c:pieChart>
    </c:plotArea>
    <c:legend>
      <c:legendPos val="t"/>
      <c:layout>
        <c:manualLayout>
          <c:xMode val="edge"/>
          <c:yMode val="edge"/>
          <c:x val="8.3259095106186551E-2"/>
          <c:y val="4.500587014962211E-2"/>
          <c:w val="0.8710069067405356"/>
          <c:h val="0.14387828444877293"/>
        </c:manualLayout>
      </c:layout>
      <c:overlay val="0"/>
      <c:txPr>
        <a:bodyPr/>
        <a:lstStyle/>
        <a:p>
          <a:pPr>
            <a:defRPr lang="lt-LT" sz="2000" b="1">
              <a:latin typeface="Times New Roman" pitchFamily="18" charset="0"/>
              <a:cs typeface="Times New Roman" pitchFamily="18" charset="0"/>
            </a:defRPr>
          </a:pPr>
          <a:endParaRPr lang="lt-LT"/>
        </a:p>
      </c:txPr>
    </c:legend>
    <c:plotVisOnly val="1"/>
    <c:dispBlanksAs val="zero"/>
    <c:showDLblsOverMax val="0"/>
  </c:chart>
  <c:txPr>
    <a:bodyPr/>
    <a:lstStyle/>
    <a:p>
      <a:pPr>
        <a:defRPr sz="1800"/>
      </a:pPr>
      <a:endParaRPr lang="lt-LT"/>
    </a:p>
  </c:txPr>
  <c:externalData r:id="rId2">
    <c:autoUpdate val="0"/>
  </c:externalData>
</c:chartSpace>
</file>

<file path=ppt/charts/chart18.xml><?xml version="1.0" encoding="utf-8"?>
<c:chartSpace xmlns:c="http://schemas.openxmlformats.org/drawingml/2006/chart" xmlns:a="http://schemas.openxmlformats.org/drawingml/2006/main" xmlns:r="http://schemas.openxmlformats.org/officeDocument/2006/relationships">
  <c:date1904 val="0"/>
  <c:lang val="lt-LT"/>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plotArea>
      <c:layout>
        <c:manualLayout>
          <c:layoutTarget val="inner"/>
          <c:xMode val="edge"/>
          <c:yMode val="edge"/>
          <c:x val="0.22099324390006808"/>
          <c:y val="0.33510279872564558"/>
          <c:w val="0.36382716049382724"/>
          <c:h val="0.63525759512255553"/>
        </c:manualLayout>
      </c:layout>
      <c:pieChart>
        <c:varyColors val="1"/>
        <c:dLbls>
          <c:showLegendKey val="0"/>
          <c:showVal val="0"/>
          <c:showCatName val="0"/>
          <c:showSerName val="0"/>
          <c:showPercent val="0"/>
          <c:showBubbleSize val="0"/>
          <c:showLeaderLines val="1"/>
        </c:dLbls>
        <c:firstSliceAng val="0"/>
      </c:pieChart>
    </c:plotArea>
    <c:plotVisOnly val="1"/>
    <c:dispBlanksAs val="zero"/>
    <c:showDLblsOverMax val="0"/>
  </c:chart>
  <c:txPr>
    <a:bodyPr/>
    <a:lstStyle/>
    <a:p>
      <a:pPr>
        <a:defRPr sz="1800"/>
      </a:pPr>
      <a:endParaRPr lang="lt-LT"/>
    </a:p>
  </c:txPr>
  <c:externalData r:id="rId2">
    <c:autoUpdate val="0"/>
  </c:externalData>
</c:chartSpace>
</file>

<file path=ppt/charts/chart19.xml><?xml version="1.0" encoding="utf-8"?>
<c:chartSpace xmlns:c="http://schemas.openxmlformats.org/drawingml/2006/chart" xmlns:a="http://schemas.openxmlformats.org/drawingml/2006/main" xmlns:r="http://schemas.openxmlformats.org/officeDocument/2006/relationships">
  <c:date1904 val="0"/>
  <c:lang val="lt-LT"/>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
          <c:y val="0.34405580644515749"/>
          <c:w val="0.92976194134457879"/>
          <c:h val="0.6559441935548429"/>
        </c:manualLayout>
      </c:layout>
      <c:pieChart>
        <c:varyColors val="1"/>
        <c:ser>
          <c:idx val="0"/>
          <c:order val="0"/>
          <c:tx>
            <c:strRef>
              <c:f>Sheet1!$B$1</c:f>
              <c:strCache>
                <c:ptCount val="1"/>
                <c:pt idx="0">
                  <c:v>Column1</c:v>
                </c:pt>
              </c:strCache>
            </c:strRef>
          </c:tx>
          <c:explosion val="11"/>
          <c:dPt>
            <c:idx val="0"/>
            <c:bubble3D val="0"/>
            <c:explosion val="0"/>
          </c:dPt>
          <c:dPt>
            <c:idx val="1"/>
            <c:bubble3D val="0"/>
            <c:explosion val="0"/>
          </c:dPt>
          <c:dPt>
            <c:idx val="2"/>
            <c:bubble3D val="0"/>
            <c:explosion val="0"/>
          </c:dPt>
          <c:dPt>
            <c:idx val="3"/>
            <c:bubble3D val="0"/>
            <c:explosion val="0"/>
          </c:dPt>
          <c:dLbls>
            <c:txPr>
              <a:bodyPr/>
              <a:lstStyle/>
              <a:p>
                <a:pPr>
                  <a:defRPr lang="lt-LT" sz="2000" b="1">
                    <a:latin typeface="Times New Roman" pitchFamily="18" charset="0"/>
                    <a:cs typeface="Times New Roman" pitchFamily="18" charset="0"/>
                  </a:defRPr>
                </a:pPr>
                <a:endParaRPr lang="lt-LT"/>
              </a:p>
            </c:txPr>
            <c:showLegendKey val="0"/>
            <c:showVal val="0"/>
            <c:showCatName val="0"/>
            <c:showSerName val="0"/>
            <c:showPercent val="1"/>
            <c:showBubbleSize val="0"/>
            <c:showLeaderLines val="1"/>
          </c:dLbls>
          <c:cat>
            <c:strRef>
              <c:f>Sheet1!$A$2:$A$5</c:f>
              <c:strCache>
                <c:ptCount val="4"/>
                <c:pt idx="0">
                  <c:v>Per daug</c:v>
                </c:pt>
                <c:pt idx="1">
                  <c:v>Pakankamai</c:v>
                </c:pt>
                <c:pt idx="2">
                  <c:v>Nepakankamai</c:v>
                </c:pt>
                <c:pt idx="3">
                  <c:v>Nežinau</c:v>
                </c:pt>
              </c:strCache>
            </c:strRef>
          </c:cat>
          <c:val>
            <c:numRef>
              <c:f>Sheet1!$B$2:$B$5</c:f>
              <c:numCache>
                <c:formatCode>0%</c:formatCode>
                <c:ptCount val="4"/>
                <c:pt idx="0">
                  <c:v>0.38000000000000006</c:v>
                </c:pt>
                <c:pt idx="1">
                  <c:v>0.51</c:v>
                </c:pt>
                <c:pt idx="2">
                  <c:v>6.0000000000000005E-2</c:v>
                </c:pt>
                <c:pt idx="3">
                  <c:v>4.0000000000000008E-2</c:v>
                </c:pt>
              </c:numCache>
            </c:numRef>
          </c:val>
        </c:ser>
        <c:dLbls>
          <c:showLegendKey val="0"/>
          <c:showVal val="0"/>
          <c:showCatName val="0"/>
          <c:showSerName val="0"/>
          <c:showPercent val="1"/>
          <c:showBubbleSize val="0"/>
          <c:showLeaderLines val="1"/>
        </c:dLbls>
        <c:firstSliceAng val="0"/>
      </c:pieChart>
    </c:plotArea>
    <c:legend>
      <c:legendPos val="t"/>
      <c:layout/>
      <c:overlay val="0"/>
      <c:txPr>
        <a:bodyPr/>
        <a:lstStyle/>
        <a:p>
          <a:pPr>
            <a:defRPr lang="lt-LT" sz="2000" b="1">
              <a:latin typeface="Times New Roman" pitchFamily="18" charset="0"/>
              <a:cs typeface="Times New Roman" pitchFamily="18" charset="0"/>
            </a:defRPr>
          </a:pPr>
          <a:endParaRPr lang="lt-LT"/>
        </a:p>
      </c:txPr>
    </c:legend>
    <c:plotVisOnly val="1"/>
    <c:dispBlanksAs val="zero"/>
    <c:showDLblsOverMax val="0"/>
  </c:chart>
  <c:txPr>
    <a:bodyPr/>
    <a:lstStyle/>
    <a:p>
      <a:pPr>
        <a:defRPr sz="1800"/>
      </a:pPr>
      <a:endParaRPr lang="lt-LT"/>
    </a:p>
  </c:txPr>
  <c:externalData r:id="rId2">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lt-LT"/>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22099324390006808"/>
          <c:y val="0.33510279872564558"/>
          <c:w val="0.36382716049382724"/>
          <c:h val="0.63525759512255553"/>
        </c:manualLayout>
      </c:layout>
      <c:pieChart>
        <c:varyColors val="1"/>
        <c:dLbls>
          <c:showLegendKey val="0"/>
          <c:showVal val="0"/>
          <c:showCatName val="0"/>
          <c:showSerName val="0"/>
          <c:showPercent val="0"/>
          <c:showBubbleSize val="0"/>
          <c:showLeaderLines val="1"/>
        </c:dLbls>
        <c:firstSliceAng val="0"/>
      </c:pieChart>
    </c:plotArea>
    <c:plotVisOnly val="1"/>
    <c:dispBlanksAs val="zero"/>
    <c:showDLblsOverMax val="0"/>
  </c:chart>
  <c:txPr>
    <a:bodyPr/>
    <a:lstStyle/>
    <a:p>
      <a:pPr>
        <a:defRPr sz="1800"/>
      </a:pPr>
      <a:endParaRPr lang="lt-LT"/>
    </a:p>
  </c:txPr>
  <c:externalData r:id="rId1">
    <c:autoUpdate val="0"/>
  </c:externalData>
</c:chartSpace>
</file>

<file path=ppt/charts/chart20.xml><?xml version="1.0" encoding="utf-8"?>
<c:chartSpace xmlns:c="http://schemas.openxmlformats.org/drawingml/2006/chart" xmlns:a="http://schemas.openxmlformats.org/drawingml/2006/main" xmlns:r="http://schemas.openxmlformats.org/officeDocument/2006/relationships">
  <c:date1904 val="0"/>
  <c:lang val="lt-LT"/>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1226214684945386"/>
          <c:y val="0.40622164984557502"/>
          <c:w val="0.83185696910029783"/>
          <c:h val="0.5805411210651652"/>
        </c:manualLayout>
      </c:layout>
      <c:pieChart>
        <c:varyColors val="1"/>
        <c:ser>
          <c:idx val="0"/>
          <c:order val="0"/>
          <c:tx>
            <c:strRef>
              <c:f>Sheet1!$B$1</c:f>
              <c:strCache>
                <c:ptCount val="1"/>
                <c:pt idx="0">
                  <c:v>Column1</c:v>
                </c:pt>
              </c:strCache>
            </c:strRef>
          </c:tx>
          <c:dLbls>
            <c:dLbl>
              <c:idx val="0"/>
              <c:layout/>
              <c:tx>
                <c:rich>
                  <a:bodyPr/>
                  <a:lstStyle/>
                  <a:p>
                    <a:pPr>
                      <a:defRPr lang="lt-LT" sz="2000" b="1">
                        <a:latin typeface="Times New Roman" pitchFamily="18" charset="0"/>
                        <a:cs typeface="Times New Roman" pitchFamily="18" charset="0"/>
                      </a:defRPr>
                    </a:pPr>
                    <a:r>
                      <a:rPr lang="en-US" sz="2000" b="1" dirty="0" smtClean="0">
                        <a:latin typeface="Times New Roman" pitchFamily="18" charset="0"/>
                        <a:cs typeface="Times New Roman" pitchFamily="18" charset="0"/>
                      </a:rPr>
                      <a:t>14%</a:t>
                    </a:r>
                    <a:endParaRPr lang="en-US" b="1" dirty="0"/>
                  </a:p>
                </c:rich>
              </c:tx>
              <c:spPr/>
              <c:showLegendKey val="0"/>
              <c:showVal val="0"/>
              <c:showCatName val="0"/>
              <c:showSerName val="0"/>
              <c:showPercent val="1"/>
              <c:showBubbleSize val="0"/>
            </c:dLbl>
            <c:dLbl>
              <c:idx val="1"/>
              <c:layout/>
              <c:tx>
                <c:rich>
                  <a:bodyPr/>
                  <a:lstStyle/>
                  <a:p>
                    <a:pPr>
                      <a:defRPr lang="lt-LT" sz="2000" b="1">
                        <a:latin typeface="Times New Roman" pitchFamily="18" charset="0"/>
                        <a:cs typeface="Times New Roman" pitchFamily="18" charset="0"/>
                      </a:defRPr>
                    </a:pPr>
                    <a:r>
                      <a:rPr lang="lt-LT" sz="2000" b="1" dirty="0" smtClean="0">
                        <a:latin typeface="Times New Roman" pitchFamily="18" charset="0"/>
                        <a:cs typeface="Times New Roman" pitchFamily="18" charset="0"/>
                      </a:rPr>
                      <a:t>8</a:t>
                    </a:r>
                    <a:r>
                      <a:rPr lang="en-US" sz="2000" b="1" dirty="0" smtClean="0">
                        <a:latin typeface="Times New Roman" pitchFamily="18" charset="0"/>
                        <a:cs typeface="Times New Roman" pitchFamily="18" charset="0"/>
                      </a:rPr>
                      <a:t>6%</a:t>
                    </a:r>
                    <a:endParaRPr lang="en-US" b="1" dirty="0"/>
                  </a:p>
                </c:rich>
              </c:tx>
              <c:spPr/>
              <c:showLegendKey val="0"/>
              <c:showVal val="0"/>
              <c:showCatName val="0"/>
              <c:showSerName val="0"/>
              <c:showPercent val="1"/>
              <c:showBubbleSize val="0"/>
            </c:dLbl>
            <c:dLbl>
              <c:idx val="2"/>
              <c:layout/>
              <c:tx>
                <c:rich>
                  <a:bodyPr/>
                  <a:lstStyle/>
                  <a:p>
                    <a:pPr>
                      <a:defRPr lang="lt-LT" sz="2000" b="1">
                        <a:latin typeface="Times New Roman" pitchFamily="18" charset="0"/>
                        <a:cs typeface="Times New Roman" pitchFamily="18" charset="0"/>
                      </a:defRPr>
                    </a:pPr>
                    <a:r>
                      <a:rPr lang="en-US" sz="2000" b="1" dirty="0" smtClean="0">
                        <a:latin typeface="Times New Roman" pitchFamily="18" charset="0"/>
                        <a:cs typeface="Times New Roman" pitchFamily="18" charset="0"/>
                      </a:rPr>
                      <a:t>0%</a:t>
                    </a:r>
                    <a:endParaRPr lang="en-US" b="1" dirty="0"/>
                  </a:p>
                </c:rich>
              </c:tx>
              <c:spPr/>
              <c:showLegendKey val="0"/>
              <c:showVal val="0"/>
              <c:showCatName val="0"/>
              <c:showSerName val="0"/>
              <c:showPercent val="1"/>
              <c:showBubbleSize val="0"/>
            </c:dLbl>
            <c:dLbl>
              <c:idx val="3"/>
              <c:spPr/>
              <c:txPr>
                <a:bodyPr/>
                <a:lstStyle/>
                <a:p>
                  <a:pPr>
                    <a:defRPr lang="lt-LT" sz="2000" b="1">
                      <a:latin typeface="Times New Roman" pitchFamily="18" charset="0"/>
                      <a:cs typeface="Times New Roman" pitchFamily="18" charset="0"/>
                    </a:defRPr>
                  </a:pPr>
                  <a:endParaRPr lang="lt-LT"/>
                </a:p>
              </c:txPr>
              <c:showLegendKey val="0"/>
              <c:showVal val="0"/>
              <c:showCatName val="0"/>
              <c:showSerName val="0"/>
              <c:showPercent val="1"/>
              <c:showBubbleSize val="0"/>
            </c:dLbl>
            <c:txPr>
              <a:bodyPr/>
              <a:lstStyle/>
              <a:p>
                <a:pPr>
                  <a:defRPr lang="lt-LT" sz="2000">
                    <a:latin typeface="Times New Roman" pitchFamily="18" charset="0"/>
                    <a:cs typeface="Times New Roman" pitchFamily="18" charset="0"/>
                  </a:defRPr>
                </a:pPr>
                <a:endParaRPr lang="lt-LT"/>
              </a:p>
            </c:txPr>
            <c:showLegendKey val="0"/>
            <c:showVal val="0"/>
            <c:showCatName val="0"/>
            <c:showSerName val="0"/>
            <c:showPercent val="1"/>
            <c:showBubbleSize val="0"/>
            <c:showLeaderLines val="1"/>
          </c:dLbls>
          <c:cat>
            <c:strRef>
              <c:f>Sheet1!$A$2:$A$5</c:f>
              <c:strCache>
                <c:ptCount val="4"/>
                <c:pt idx="0">
                  <c:v>Per daug</c:v>
                </c:pt>
                <c:pt idx="1">
                  <c:v>Pakankamai</c:v>
                </c:pt>
                <c:pt idx="2">
                  <c:v>Nepakankamai</c:v>
                </c:pt>
                <c:pt idx="3">
                  <c:v>Nežinau</c:v>
                </c:pt>
              </c:strCache>
            </c:strRef>
          </c:cat>
          <c:val>
            <c:numRef>
              <c:f>Sheet1!$B$2:$B$5</c:f>
              <c:numCache>
                <c:formatCode>0%</c:formatCode>
                <c:ptCount val="4"/>
                <c:pt idx="0">
                  <c:v>0.14000000000000001</c:v>
                </c:pt>
                <c:pt idx="1">
                  <c:v>0.8600000000000001</c:v>
                </c:pt>
                <c:pt idx="2">
                  <c:v>0</c:v>
                </c:pt>
                <c:pt idx="3">
                  <c:v>0</c:v>
                </c:pt>
              </c:numCache>
            </c:numRef>
          </c:val>
        </c:ser>
        <c:dLbls>
          <c:showLegendKey val="0"/>
          <c:showVal val="0"/>
          <c:showCatName val="0"/>
          <c:showSerName val="0"/>
          <c:showPercent val="1"/>
          <c:showBubbleSize val="0"/>
          <c:showLeaderLines val="1"/>
        </c:dLbls>
        <c:firstSliceAng val="0"/>
      </c:pieChart>
    </c:plotArea>
    <c:legend>
      <c:legendPos val="t"/>
      <c:layout/>
      <c:overlay val="0"/>
      <c:txPr>
        <a:bodyPr/>
        <a:lstStyle/>
        <a:p>
          <a:pPr>
            <a:defRPr lang="lt-LT" sz="2000" b="1">
              <a:latin typeface="Times New Roman" pitchFamily="18" charset="0"/>
              <a:cs typeface="Times New Roman" pitchFamily="18" charset="0"/>
            </a:defRPr>
          </a:pPr>
          <a:endParaRPr lang="lt-LT"/>
        </a:p>
      </c:txPr>
    </c:legend>
    <c:plotVisOnly val="1"/>
    <c:dispBlanksAs val="zero"/>
    <c:showDLblsOverMax val="0"/>
  </c:chart>
  <c:txPr>
    <a:bodyPr/>
    <a:lstStyle/>
    <a:p>
      <a:pPr>
        <a:defRPr sz="1800"/>
      </a:pPr>
      <a:endParaRPr lang="lt-LT"/>
    </a:p>
  </c:txPr>
  <c:externalData r:id="rId2">
    <c:autoUpdate val="0"/>
  </c:externalData>
</c:chartSpace>
</file>

<file path=ppt/charts/chart21.xml><?xml version="1.0" encoding="utf-8"?>
<c:chartSpace xmlns:c="http://schemas.openxmlformats.org/drawingml/2006/chart" xmlns:a="http://schemas.openxmlformats.org/drawingml/2006/main" xmlns:r="http://schemas.openxmlformats.org/officeDocument/2006/relationships">
  <c:date1904 val="0"/>
  <c:lang val="lt-LT"/>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15188335082949972"/>
          <c:y val="0.38627940077779482"/>
          <c:w val="0.79412604948656496"/>
          <c:h val="0.58409406247706963"/>
        </c:manualLayout>
      </c:layout>
      <c:pieChart>
        <c:varyColors val="1"/>
        <c:ser>
          <c:idx val="0"/>
          <c:order val="0"/>
          <c:tx>
            <c:strRef>
              <c:f>Sheet1!$B$1</c:f>
              <c:strCache>
                <c:ptCount val="1"/>
                <c:pt idx="0">
                  <c:v>Stulpelis1</c:v>
                </c:pt>
              </c:strCache>
            </c:strRef>
          </c:tx>
          <c:dLbls>
            <c:dLbl>
              <c:idx val="0"/>
              <c:delete val="1"/>
            </c:dLbl>
            <c:dLbl>
              <c:idx val="1"/>
              <c:layout/>
              <c:tx>
                <c:rich>
                  <a:bodyPr/>
                  <a:lstStyle/>
                  <a:p>
                    <a:r>
                      <a:rPr lang="en-US" sz="2000" b="1" dirty="0" smtClean="0">
                        <a:latin typeface="Times New Roman" pitchFamily="18" charset="0"/>
                        <a:cs typeface="Times New Roman" pitchFamily="18" charset="0"/>
                      </a:rPr>
                      <a:t>83%</a:t>
                    </a:r>
                    <a:endParaRPr lang="en-US" dirty="0"/>
                  </a:p>
                </c:rich>
              </c:tx>
              <c:showLegendKey val="0"/>
              <c:showVal val="0"/>
              <c:showCatName val="0"/>
              <c:showSerName val="0"/>
              <c:showPercent val="1"/>
              <c:showBubbleSize val="0"/>
            </c:dLbl>
            <c:dLbl>
              <c:idx val="2"/>
              <c:layout/>
              <c:tx>
                <c:rich>
                  <a:bodyPr/>
                  <a:lstStyle/>
                  <a:p>
                    <a:r>
                      <a:rPr lang="en-US" sz="2000" b="1" dirty="0" smtClean="0">
                        <a:latin typeface="Times New Roman" pitchFamily="18" charset="0"/>
                        <a:cs typeface="Times New Roman" pitchFamily="18" charset="0"/>
                      </a:rPr>
                      <a:t>9%</a:t>
                    </a:r>
                    <a:endParaRPr lang="en-US" dirty="0"/>
                  </a:p>
                </c:rich>
              </c:tx>
              <c:showLegendKey val="0"/>
              <c:showVal val="0"/>
              <c:showCatName val="0"/>
              <c:showSerName val="0"/>
              <c:showPercent val="1"/>
              <c:showBubbleSize val="0"/>
            </c:dLbl>
            <c:dLbl>
              <c:idx val="3"/>
              <c:layout/>
              <c:tx>
                <c:rich>
                  <a:bodyPr/>
                  <a:lstStyle/>
                  <a:p>
                    <a:r>
                      <a:rPr lang="en-US" sz="2000" b="1" smtClean="0">
                        <a:latin typeface="Times New Roman" pitchFamily="18" charset="0"/>
                        <a:cs typeface="Times New Roman" pitchFamily="18" charset="0"/>
                      </a:rPr>
                      <a:t>5%</a:t>
                    </a:r>
                    <a:endParaRPr lang="en-US"/>
                  </a:p>
                </c:rich>
              </c:tx>
              <c:showLegendKey val="0"/>
              <c:showVal val="0"/>
              <c:showCatName val="0"/>
              <c:showSerName val="0"/>
              <c:showPercent val="1"/>
              <c:showBubbleSize val="0"/>
            </c:dLbl>
            <c:txPr>
              <a:bodyPr/>
              <a:lstStyle/>
              <a:p>
                <a:pPr>
                  <a:defRPr lang="lt-LT" sz="2000" b="1">
                    <a:latin typeface="Times New Roman" pitchFamily="18" charset="0"/>
                    <a:cs typeface="Times New Roman" pitchFamily="18" charset="0"/>
                  </a:defRPr>
                </a:pPr>
                <a:endParaRPr lang="lt-LT"/>
              </a:p>
            </c:txPr>
            <c:showLegendKey val="0"/>
            <c:showVal val="0"/>
            <c:showCatName val="0"/>
            <c:showSerName val="0"/>
            <c:showPercent val="1"/>
            <c:showBubbleSize val="0"/>
            <c:showLeaderLines val="1"/>
          </c:dLbls>
          <c:cat>
            <c:strRef>
              <c:f>Sheet1!$A$2:$A$5</c:f>
              <c:strCache>
                <c:ptCount val="4"/>
                <c:pt idx="0">
                  <c:v>Per daug</c:v>
                </c:pt>
                <c:pt idx="1">
                  <c:v>Pakankamai</c:v>
                </c:pt>
                <c:pt idx="2">
                  <c:v>Nepakankamai</c:v>
                </c:pt>
                <c:pt idx="3">
                  <c:v>Nežinau</c:v>
                </c:pt>
              </c:strCache>
            </c:strRef>
          </c:cat>
          <c:val>
            <c:numRef>
              <c:f>Sheet1!$B$2:$B$5</c:f>
              <c:numCache>
                <c:formatCode>0%</c:formatCode>
                <c:ptCount val="4"/>
                <c:pt idx="0">
                  <c:v>3.0000000000000002E-2</c:v>
                </c:pt>
                <c:pt idx="1">
                  <c:v>0.83000000000000007</c:v>
                </c:pt>
                <c:pt idx="2">
                  <c:v>9.0000000000000011E-2</c:v>
                </c:pt>
                <c:pt idx="3">
                  <c:v>0.05</c:v>
                </c:pt>
              </c:numCache>
            </c:numRef>
          </c:val>
        </c:ser>
        <c:dLbls>
          <c:showLegendKey val="0"/>
          <c:showVal val="0"/>
          <c:showCatName val="0"/>
          <c:showSerName val="0"/>
          <c:showPercent val="1"/>
          <c:showBubbleSize val="0"/>
          <c:showLeaderLines val="1"/>
        </c:dLbls>
        <c:firstSliceAng val="0"/>
      </c:pieChart>
    </c:plotArea>
    <c:legend>
      <c:legendPos val="t"/>
      <c:layout/>
      <c:overlay val="0"/>
      <c:txPr>
        <a:bodyPr/>
        <a:lstStyle/>
        <a:p>
          <a:pPr>
            <a:defRPr lang="lt-LT" sz="2000" b="1">
              <a:latin typeface="Times New Roman" pitchFamily="18" charset="0"/>
              <a:cs typeface="Times New Roman" pitchFamily="18" charset="0"/>
            </a:defRPr>
          </a:pPr>
          <a:endParaRPr lang="lt-LT"/>
        </a:p>
      </c:txPr>
    </c:legend>
    <c:plotVisOnly val="1"/>
    <c:dispBlanksAs val="zero"/>
    <c:showDLblsOverMax val="0"/>
  </c:chart>
  <c:txPr>
    <a:bodyPr/>
    <a:lstStyle/>
    <a:p>
      <a:pPr>
        <a:defRPr sz="1800"/>
      </a:pPr>
      <a:endParaRPr lang="lt-LT"/>
    </a:p>
  </c:txPr>
  <c:externalData r:id="rId2">
    <c:autoUpdate val="0"/>
  </c:externalData>
  <c:userShapes r:id="rId3"/>
</c:chartSpace>
</file>

<file path=ppt/charts/chart22.xml><?xml version="1.0" encoding="utf-8"?>
<c:chartSpace xmlns:c="http://schemas.openxmlformats.org/drawingml/2006/chart" xmlns:a="http://schemas.openxmlformats.org/drawingml/2006/main" xmlns:r="http://schemas.openxmlformats.org/officeDocument/2006/relationships">
  <c:date1904 val="0"/>
  <c:lang val="lt-LT"/>
  <c:roundedCorners val="0"/>
  <mc:AlternateContent xmlns:mc="http://schemas.openxmlformats.org/markup-compatibility/2006">
    <mc:Choice xmlns:c14="http://schemas.microsoft.com/office/drawing/2007/8/2/chart" Requires="c14">
      <c14:style val="102"/>
    </mc:Choice>
    <mc:Fallback>
      <c:style val="2"/>
    </mc:Fallback>
  </mc:AlternateContent>
  <c:chart>
    <c:title>
      <c:overlay val="0"/>
      <c:txPr>
        <a:bodyPr/>
        <a:lstStyle/>
        <a:p>
          <a:pPr>
            <a:defRPr lang="lt-LT" sz="2400" u="sng">
              <a:latin typeface="Times New Roman" pitchFamily="18" charset="0"/>
              <a:cs typeface="Times New Roman" pitchFamily="18" charset="0"/>
            </a:defRPr>
          </a:pPr>
          <a:endParaRPr lang="lt-LT"/>
        </a:p>
      </c:txPr>
    </c:title>
    <c:autoTitleDeleted val="0"/>
    <c:plotArea>
      <c:layout>
        <c:manualLayout>
          <c:layoutTarget val="inner"/>
          <c:xMode val="edge"/>
          <c:yMode val="edge"/>
          <c:x val="0.1206527393145486"/>
          <c:y val="0.35088233147032699"/>
          <c:w val="0.82847780854836117"/>
          <c:h val="0.60403205273156868"/>
        </c:manualLayout>
      </c:layout>
      <c:pieChart>
        <c:varyColors val="1"/>
        <c:ser>
          <c:idx val="0"/>
          <c:order val="0"/>
          <c:tx>
            <c:strRef>
              <c:f>Lapas1!$B$1</c:f>
              <c:strCache>
                <c:ptCount val="1"/>
                <c:pt idx="0">
                  <c:v>Mokinių atsakymai</c:v>
                </c:pt>
              </c:strCache>
            </c:strRef>
          </c:tx>
          <c:dLbls>
            <c:txPr>
              <a:bodyPr/>
              <a:lstStyle/>
              <a:p>
                <a:pPr>
                  <a:defRPr lang="lt-LT" sz="2000" b="1">
                    <a:latin typeface="Times New Roman" pitchFamily="18" charset="0"/>
                    <a:cs typeface="Times New Roman" pitchFamily="18" charset="0"/>
                  </a:defRPr>
                </a:pPr>
                <a:endParaRPr lang="lt-LT"/>
              </a:p>
            </c:txPr>
            <c:showLegendKey val="0"/>
            <c:showVal val="0"/>
            <c:showCatName val="0"/>
            <c:showSerName val="0"/>
            <c:showPercent val="1"/>
            <c:showBubbleSize val="0"/>
            <c:showLeaderLines val="1"/>
          </c:dLbls>
          <c:cat>
            <c:strRef>
              <c:f>Lapas1!$A$2:$A$5</c:f>
              <c:strCache>
                <c:ptCount val="4"/>
                <c:pt idx="0">
                  <c:v>Visada</c:v>
                </c:pt>
                <c:pt idx="1">
                  <c:v>Kartais</c:v>
                </c:pt>
                <c:pt idx="2">
                  <c:v>Retai</c:v>
                </c:pt>
                <c:pt idx="3">
                  <c:v>Niekada</c:v>
                </c:pt>
              </c:strCache>
            </c:strRef>
          </c:cat>
          <c:val>
            <c:numRef>
              <c:f>Lapas1!$B$2:$B$5</c:f>
              <c:numCache>
                <c:formatCode>0%</c:formatCode>
                <c:ptCount val="4"/>
                <c:pt idx="0">
                  <c:v>0.48000000000000004</c:v>
                </c:pt>
                <c:pt idx="1">
                  <c:v>0.39000000000000007</c:v>
                </c:pt>
                <c:pt idx="2">
                  <c:v>8.0000000000000016E-2</c:v>
                </c:pt>
                <c:pt idx="3">
                  <c:v>0.05</c:v>
                </c:pt>
              </c:numCache>
            </c:numRef>
          </c:val>
        </c:ser>
        <c:dLbls>
          <c:showLegendKey val="0"/>
          <c:showVal val="0"/>
          <c:showCatName val="0"/>
          <c:showSerName val="0"/>
          <c:showPercent val="1"/>
          <c:showBubbleSize val="0"/>
          <c:showLeaderLines val="1"/>
        </c:dLbls>
        <c:firstSliceAng val="0"/>
      </c:pieChart>
    </c:plotArea>
    <c:legend>
      <c:legendPos val="t"/>
      <c:overlay val="0"/>
      <c:txPr>
        <a:bodyPr/>
        <a:lstStyle/>
        <a:p>
          <a:pPr>
            <a:defRPr lang="lt-LT" sz="2000" b="1">
              <a:latin typeface="Times New Roman" pitchFamily="18" charset="0"/>
              <a:cs typeface="Times New Roman" pitchFamily="18" charset="0"/>
            </a:defRPr>
          </a:pPr>
          <a:endParaRPr lang="lt-LT"/>
        </a:p>
      </c:txPr>
    </c:legend>
    <c:plotVisOnly val="1"/>
    <c:dispBlanksAs val="zero"/>
    <c:showDLblsOverMax val="0"/>
  </c:chart>
  <c:txPr>
    <a:bodyPr/>
    <a:lstStyle/>
    <a:p>
      <a:pPr>
        <a:defRPr sz="1800"/>
      </a:pPr>
      <a:endParaRPr lang="lt-LT"/>
    </a:p>
  </c:txPr>
  <c:externalData r:id="rId1">
    <c:autoUpdate val="0"/>
  </c:externalData>
</c:chartSpace>
</file>

<file path=ppt/charts/chart23.xml><?xml version="1.0" encoding="utf-8"?>
<c:chartSpace xmlns:c="http://schemas.openxmlformats.org/drawingml/2006/chart" xmlns:a="http://schemas.openxmlformats.org/drawingml/2006/main" xmlns:r="http://schemas.openxmlformats.org/officeDocument/2006/relationships">
  <c:date1904 val="0"/>
  <c:lang val="lt-LT"/>
  <c:roundedCorners val="0"/>
  <mc:AlternateContent xmlns:mc="http://schemas.openxmlformats.org/markup-compatibility/2006">
    <mc:Choice xmlns:c14="http://schemas.microsoft.com/office/drawing/2007/8/2/chart" Requires="c14">
      <c14:style val="102"/>
    </mc:Choice>
    <mc:Fallback>
      <c:style val="2"/>
    </mc:Fallback>
  </mc:AlternateContent>
  <c:chart>
    <c:title>
      <c:overlay val="0"/>
      <c:txPr>
        <a:bodyPr/>
        <a:lstStyle/>
        <a:p>
          <a:pPr>
            <a:defRPr lang="lt-LT" sz="2400" u="sng">
              <a:latin typeface="Times New Roman" pitchFamily="18" charset="0"/>
              <a:cs typeface="Times New Roman" pitchFamily="18" charset="0"/>
            </a:defRPr>
          </a:pPr>
          <a:endParaRPr lang="lt-LT"/>
        </a:p>
      </c:txPr>
    </c:title>
    <c:autoTitleDeleted val="0"/>
    <c:plotArea>
      <c:layout>
        <c:manualLayout>
          <c:layoutTarget val="inner"/>
          <c:xMode val="edge"/>
          <c:yMode val="edge"/>
          <c:x val="0.16192000492008821"/>
          <c:y val="0.36255672112820803"/>
          <c:w val="0.66356243155522399"/>
          <c:h val="0.58061712761082107"/>
        </c:manualLayout>
      </c:layout>
      <c:pieChart>
        <c:varyColors val="1"/>
        <c:ser>
          <c:idx val="0"/>
          <c:order val="0"/>
          <c:tx>
            <c:strRef>
              <c:f>Lapas1!$B$1</c:f>
              <c:strCache>
                <c:ptCount val="1"/>
                <c:pt idx="0">
                  <c:v>Tėvų atsakymai</c:v>
                </c:pt>
              </c:strCache>
            </c:strRef>
          </c:tx>
          <c:dLbls>
            <c:txPr>
              <a:bodyPr/>
              <a:lstStyle/>
              <a:p>
                <a:pPr>
                  <a:defRPr lang="lt-LT" sz="2000" b="1">
                    <a:latin typeface="Times New Roman" pitchFamily="18" charset="0"/>
                    <a:cs typeface="Times New Roman" pitchFamily="18" charset="0"/>
                  </a:defRPr>
                </a:pPr>
                <a:endParaRPr lang="lt-LT"/>
              </a:p>
            </c:txPr>
            <c:showLegendKey val="0"/>
            <c:showVal val="0"/>
            <c:showCatName val="0"/>
            <c:showSerName val="0"/>
            <c:showPercent val="1"/>
            <c:showBubbleSize val="0"/>
            <c:showLeaderLines val="1"/>
          </c:dLbls>
          <c:cat>
            <c:strRef>
              <c:f>Lapas1!$A$2:$A$5</c:f>
              <c:strCache>
                <c:ptCount val="4"/>
                <c:pt idx="0">
                  <c:v>Per daug</c:v>
                </c:pt>
                <c:pt idx="1">
                  <c:v>Pakankamai</c:v>
                </c:pt>
                <c:pt idx="2">
                  <c:v>Nepakankamai</c:v>
                </c:pt>
                <c:pt idx="3">
                  <c:v>Nežinau</c:v>
                </c:pt>
              </c:strCache>
            </c:strRef>
          </c:cat>
          <c:val>
            <c:numRef>
              <c:f>Lapas1!$B$2:$B$5</c:f>
              <c:numCache>
                <c:formatCode>0%</c:formatCode>
                <c:ptCount val="4"/>
                <c:pt idx="0">
                  <c:v>0.05</c:v>
                </c:pt>
                <c:pt idx="1">
                  <c:v>0.8</c:v>
                </c:pt>
                <c:pt idx="2">
                  <c:v>9.0000000000000011E-2</c:v>
                </c:pt>
                <c:pt idx="3">
                  <c:v>6.0000000000000005E-2</c:v>
                </c:pt>
              </c:numCache>
            </c:numRef>
          </c:val>
        </c:ser>
        <c:dLbls>
          <c:showLegendKey val="0"/>
          <c:showVal val="0"/>
          <c:showCatName val="0"/>
          <c:showSerName val="0"/>
          <c:showPercent val="1"/>
          <c:showBubbleSize val="0"/>
          <c:showLeaderLines val="1"/>
        </c:dLbls>
        <c:firstSliceAng val="0"/>
      </c:pieChart>
    </c:plotArea>
    <c:legend>
      <c:legendPos val="t"/>
      <c:layout>
        <c:manualLayout>
          <c:xMode val="edge"/>
          <c:yMode val="edge"/>
          <c:x val="3.0785517878965839E-2"/>
          <c:y val="0.12840522060048884"/>
          <c:w val="0.87538253325388105"/>
          <c:h val="0.13540956542891869"/>
        </c:manualLayout>
      </c:layout>
      <c:overlay val="0"/>
      <c:txPr>
        <a:bodyPr/>
        <a:lstStyle/>
        <a:p>
          <a:pPr>
            <a:defRPr lang="lt-LT" sz="1800" b="1">
              <a:latin typeface="Times New Roman" pitchFamily="18" charset="0"/>
              <a:cs typeface="Times New Roman" pitchFamily="18" charset="0"/>
            </a:defRPr>
          </a:pPr>
          <a:endParaRPr lang="lt-LT"/>
        </a:p>
      </c:txPr>
    </c:legend>
    <c:plotVisOnly val="1"/>
    <c:dispBlanksAs val="zero"/>
    <c:showDLblsOverMax val="0"/>
  </c:chart>
  <c:txPr>
    <a:bodyPr/>
    <a:lstStyle/>
    <a:p>
      <a:pPr>
        <a:defRPr sz="1800"/>
      </a:pPr>
      <a:endParaRPr lang="lt-LT"/>
    </a:p>
  </c:txPr>
  <c:externalData r:id="rId1">
    <c:autoUpdate val="0"/>
  </c:externalData>
</c:chartSpace>
</file>

<file path=ppt/charts/chart24.xml><?xml version="1.0" encoding="utf-8"?>
<c:chartSpace xmlns:c="http://schemas.openxmlformats.org/drawingml/2006/chart" xmlns:a="http://schemas.openxmlformats.org/drawingml/2006/main" xmlns:r="http://schemas.openxmlformats.org/officeDocument/2006/relationships">
  <c:date1904 val="0"/>
  <c:lang val="lt-LT"/>
  <c:roundedCorners val="0"/>
  <mc:AlternateContent xmlns:mc="http://schemas.openxmlformats.org/markup-compatibility/2006">
    <mc:Choice xmlns:c14="http://schemas.microsoft.com/office/drawing/2007/8/2/chart" Requires="c14">
      <c14:style val="102"/>
    </mc:Choice>
    <mc:Fallback>
      <c:style val="2"/>
    </mc:Fallback>
  </mc:AlternateContent>
  <c:chart>
    <c:title>
      <c:overlay val="0"/>
      <c:txPr>
        <a:bodyPr/>
        <a:lstStyle/>
        <a:p>
          <a:pPr>
            <a:defRPr lang="lt-LT" sz="2400" u="sng">
              <a:latin typeface="Times New Roman" pitchFamily="18" charset="0"/>
              <a:cs typeface="Times New Roman" pitchFamily="18" charset="0"/>
            </a:defRPr>
          </a:pPr>
          <a:endParaRPr lang="lt-LT"/>
        </a:p>
      </c:txPr>
    </c:title>
    <c:autoTitleDeleted val="0"/>
    <c:plotArea>
      <c:layout>
        <c:manualLayout>
          <c:layoutTarget val="inner"/>
          <c:xMode val="edge"/>
          <c:yMode val="edge"/>
          <c:x val="0.10164006720341733"/>
          <c:y val="0.37372101452249262"/>
          <c:w val="0.75712675915827954"/>
          <c:h val="0.57702899962545739"/>
        </c:manualLayout>
      </c:layout>
      <c:pieChart>
        <c:varyColors val="1"/>
        <c:ser>
          <c:idx val="0"/>
          <c:order val="0"/>
          <c:tx>
            <c:strRef>
              <c:f>Lapas1!$B$1</c:f>
              <c:strCache>
                <c:ptCount val="1"/>
                <c:pt idx="0">
                  <c:v>Mokytojų atsakymai</c:v>
                </c:pt>
              </c:strCache>
            </c:strRef>
          </c:tx>
          <c:dLbls>
            <c:txPr>
              <a:bodyPr/>
              <a:lstStyle/>
              <a:p>
                <a:pPr>
                  <a:defRPr lang="lt-LT" b="1">
                    <a:latin typeface="Times New Roman" pitchFamily="18" charset="0"/>
                    <a:cs typeface="Times New Roman" pitchFamily="18" charset="0"/>
                  </a:defRPr>
                </a:pPr>
                <a:endParaRPr lang="lt-LT"/>
              </a:p>
            </c:txPr>
            <c:showLegendKey val="0"/>
            <c:showVal val="0"/>
            <c:showCatName val="0"/>
            <c:showSerName val="0"/>
            <c:showPercent val="1"/>
            <c:showBubbleSize val="0"/>
            <c:showLeaderLines val="1"/>
          </c:dLbls>
          <c:cat>
            <c:strRef>
              <c:f>Lapas1!$A$2:$A$5</c:f>
              <c:strCache>
                <c:ptCount val="4"/>
                <c:pt idx="0">
                  <c:v>Per daug</c:v>
                </c:pt>
                <c:pt idx="1">
                  <c:v>Pakankamai</c:v>
                </c:pt>
                <c:pt idx="2">
                  <c:v>Nepakankamai</c:v>
                </c:pt>
                <c:pt idx="3">
                  <c:v>Nežinau</c:v>
                </c:pt>
              </c:strCache>
            </c:strRef>
          </c:cat>
          <c:val>
            <c:numRef>
              <c:f>Lapas1!$B$2:$B$5</c:f>
              <c:numCache>
                <c:formatCode>0%</c:formatCode>
                <c:ptCount val="4"/>
                <c:pt idx="0">
                  <c:v>3.0000000000000002E-2</c:v>
                </c:pt>
                <c:pt idx="1">
                  <c:v>0.89</c:v>
                </c:pt>
                <c:pt idx="2">
                  <c:v>9.0000000000000011E-2</c:v>
                </c:pt>
                <c:pt idx="3">
                  <c:v>0</c:v>
                </c:pt>
              </c:numCache>
            </c:numRef>
          </c:val>
        </c:ser>
        <c:dLbls>
          <c:showLegendKey val="0"/>
          <c:showVal val="0"/>
          <c:showCatName val="0"/>
          <c:showSerName val="0"/>
          <c:showPercent val="1"/>
          <c:showBubbleSize val="0"/>
          <c:showLeaderLines val="1"/>
        </c:dLbls>
        <c:firstSliceAng val="0"/>
      </c:pieChart>
    </c:plotArea>
    <c:legend>
      <c:legendPos val="t"/>
      <c:layout>
        <c:manualLayout>
          <c:xMode val="edge"/>
          <c:yMode val="edge"/>
          <c:x val="2.159623987357414E-2"/>
          <c:y val="0.12187441683391666"/>
          <c:w val="0.97840376012642571"/>
          <c:h val="0.14641928275995933"/>
        </c:manualLayout>
      </c:layout>
      <c:overlay val="0"/>
      <c:txPr>
        <a:bodyPr/>
        <a:lstStyle/>
        <a:p>
          <a:pPr>
            <a:defRPr lang="lt-LT" b="1">
              <a:latin typeface="Times New Roman" pitchFamily="18" charset="0"/>
              <a:cs typeface="Times New Roman" pitchFamily="18" charset="0"/>
            </a:defRPr>
          </a:pPr>
          <a:endParaRPr lang="lt-LT"/>
        </a:p>
      </c:txPr>
    </c:legend>
    <c:plotVisOnly val="1"/>
    <c:dispBlanksAs val="zero"/>
    <c:showDLblsOverMax val="0"/>
  </c:chart>
  <c:txPr>
    <a:bodyPr/>
    <a:lstStyle/>
    <a:p>
      <a:pPr>
        <a:defRPr sz="1800"/>
      </a:pPr>
      <a:endParaRPr lang="lt-LT"/>
    </a:p>
  </c:txPr>
  <c:externalData r:id="rId1">
    <c:autoUpdate val="0"/>
  </c:externalData>
</c:chartSpace>
</file>

<file path=ppt/charts/chart25.xml><?xml version="1.0" encoding="utf-8"?>
<c:chartSpace xmlns:c="http://schemas.openxmlformats.org/drawingml/2006/chart" xmlns:a="http://schemas.openxmlformats.org/drawingml/2006/main" xmlns:r="http://schemas.openxmlformats.org/officeDocument/2006/relationships">
  <c:date1904 val="0"/>
  <c:lang val="lt-LT"/>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lang="lt-LT" sz="2400" u="sng">
                <a:latin typeface="Times New Roman" pitchFamily="18" charset="0"/>
                <a:cs typeface="Times New Roman" pitchFamily="18" charset="0"/>
              </a:defRPr>
            </a:pPr>
            <a:r>
              <a:rPr lang="lt-LT" dirty="0" smtClean="0"/>
              <a:t>Mokinių </a:t>
            </a:r>
            <a:r>
              <a:rPr lang="lt-LT" dirty="0"/>
              <a:t>atsakymai</a:t>
            </a:r>
          </a:p>
        </c:rich>
      </c:tx>
      <c:overlay val="0"/>
    </c:title>
    <c:autoTitleDeleted val="0"/>
    <c:plotArea>
      <c:layout>
        <c:manualLayout>
          <c:layoutTarget val="inner"/>
          <c:xMode val="edge"/>
          <c:yMode val="edge"/>
          <c:x val="8.4014010263635031E-2"/>
          <c:y val="0.33100211087656933"/>
          <c:w val="0.77965983082489776"/>
          <c:h val="0.61173309803184261"/>
        </c:manualLayout>
      </c:layout>
      <c:pieChart>
        <c:varyColors val="1"/>
        <c:ser>
          <c:idx val="0"/>
          <c:order val="0"/>
          <c:tx>
            <c:strRef>
              <c:f>Lapas1!$B$1</c:f>
              <c:strCache>
                <c:ptCount val="1"/>
                <c:pt idx="0">
                  <c:v>Mokininių atsakymai</c:v>
                </c:pt>
              </c:strCache>
            </c:strRef>
          </c:tx>
          <c:dLbls>
            <c:txPr>
              <a:bodyPr/>
              <a:lstStyle/>
              <a:p>
                <a:pPr>
                  <a:defRPr lang="lt-LT" sz="2000" b="1">
                    <a:latin typeface="Times New Roman" pitchFamily="18" charset="0"/>
                    <a:cs typeface="Times New Roman" pitchFamily="18" charset="0"/>
                  </a:defRPr>
                </a:pPr>
                <a:endParaRPr lang="lt-LT"/>
              </a:p>
            </c:txPr>
            <c:showLegendKey val="0"/>
            <c:showVal val="0"/>
            <c:showCatName val="0"/>
            <c:showSerName val="0"/>
            <c:showPercent val="1"/>
            <c:showBubbleSize val="0"/>
            <c:showLeaderLines val="1"/>
          </c:dLbls>
          <c:cat>
            <c:strRef>
              <c:f>Lapas1!$A$2:$A$5</c:f>
              <c:strCache>
                <c:ptCount val="4"/>
                <c:pt idx="0">
                  <c:v>Visada</c:v>
                </c:pt>
                <c:pt idx="1">
                  <c:v>Kartais</c:v>
                </c:pt>
                <c:pt idx="2">
                  <c:v>Retai</c:v>
                </c:pt>
                <c:pt idx="3">
                  <c:v>Niekada</c:v>
                </c:pt>
              </c:strCache>
            </c:strRef>
          </c:cat>
          <c:val>
            <c:numRef>
              <c:f>Lapas1!$B$2:$B$5</c:f>
              <c:numCache>
                <c:formatCode>0%</c:formatCode>
                <c:ptCount val="4"/>
                <c:pt idx="0">
                  <c:v>0.53</c:v>
                </c:pt>
                <c:pt idx="1">
                  <c:v>0.32000000000000006</c:v>
                </c:pt>
                <c:pt idx="2">
                  <c:v>9.0000000000000011E-2</c:v>
                </c:pt>
                <c:pt idx="3">
                  <c:v>6.0000000000000005E-2</c:v>
                </c:pt>
              </c:numCache>
            </c:numRef>
          </c:val>
        </c:ser>
        <c:dLbls>
          <c:showLegendKey val="0"/>
          <c:showVal val="0"/>
          <c:showCatName val="0"/>
          <c:showSerName val="0"/>
          <c:showPercent val="1"/>
          <c:showBubbleSize val="0"/>
          <c:showLeaderLines val="1"/>
        </c:dLbls>
        <c:firstSliceAng val="0"/>
      </c:pieChart>
    </c:plotArea>
    <c:legend>
      <c:legendPos val="t"/>
      <c:overlay val="0"/>
      <c:txPr>
        <a:bodyPr/>
        <a:lstStyle/>
        <a:p>
          <a:pPr>
            <a:defRPr lang="lt-LT" sz="2000" b="1">
              <a:latin typeface="Times New Roman" pitchFamily="18" charset="0"/>
              <a:cs typeface="Times New Roman" pitchFamily="18" charset="0"/>
            </a:defRPr>
          </a:pPr>
          <a:endParaRPr lang="lt-LT"/>
        </a:p>
      </c:txPr>
    </c:legend>
    <c:plotVisOnly val="1"/>
    <c:dispBlanksAs val="zero"/>
    <c:showDLblsOverMax val="0"/>
  </c:chart>
  <c:txPr>
    <a:bodyPr/>
    <a:lstStyle/>
    <a:p>
      <a:pPr>
        <a:defRPr sz="1800"/>
      </a:pPr>
      <a:endParaRPr lang="lt-LT"/>
    </a:p>
  </c:txPr>
  <c:externalData r:id="rId1">
    <c:autoUpdate val="0"/>
  </c:externalData>
</c:chartSpace>
</file>

<file path=ppt/charts/chart26.xml><?xml version="1.0" encoding="utf-8"?>
<c:chartSpace xmlns:c="http://schemas.openxmlformats.org/drawingml/2006/chart" xmlns:a="http://schemas.openxmlformats.org/drawingml/2006/main" xmlns:r="http://schemas.openxmlformats.org/officeDocument/2006/relationships">
  <c:date1904 val="0"/>
  <c:lang val="lt-LT"/>
  <c:roundedCorners val="0"/>
  <mc:AlternateContent xmlns:mc="http://schemas.openxmlformats.org/markup-compatibility/2006">
    <mc:Choice xmlns:c14="http://schemas.microsoft.com/office/drawing/2007/8/2/chart" Requires="c14">
      <c14:style val="102"/>
    </mc:Choice>
    <mc:Fallback>
      <c:style val="2"/>
    </mc:Fallback>
  </mc:AlternateContent>
  <c:chart>
    <c:title>
      <c:overlay val="0"/>
      <c:txPr>
        <a:bodyPr/>
        <a:lstStyle/>
        <a:p>
          <a:pPr>
            <a:defRPr lang="lt-LT" sz="2400" u="sng">
              <a:latin typeface="Times New Roman" pitchFamily="18" charset="0"/>
              <a:cs typeface="Times New Roman" pitchFamily="18" charset="0"/>
            </a:defRPr>
          </a:pPr>
          <a:endParaRPr lang="lt-LT"/>
        </a:p>
      </c:txPr>
    </c:title>
    <c:autoTitleDeleted val="0"/>
    <c:plotArea>
      <c:layout>
        <c:manualLayout>
          <c:layoutTarget val="inner"/>
          <c:xMode val="edge"/>
          <c:yMode val="edge"/>
          <c:x val="0.1096066210897202"/>
          <c:y val="0.35756465427452511"/>
          <c:w val="0.7460041127505751"/>
          <c:h val="0.61778465587156983"/>
        </c:manualLayout>
      </c:layout>
      <c:pieChart>
        <c:varyColors val="1"/>
        <c:ser>
          <c:idx val="0"/>
          <c:order val="0"/>
          <c:tx>
            <c:strRef>
              <c:f>Lapas1!$B$1</c:f>
              <c:strCache>
                <c:ptCount val="1"/>
                <c:pt idx="0">
                  <c:v>Tėvų atsakymai</c:v>
                </c:pt>
              </c:strCache>
            </c:strRef>
          </c:tx>
          <c:dLbls>
            <c:dLbl>
              <c:idx val="0"/>
              <c:spPr/>
              <c:txPr>
                <a:bodyPr/>
                <a:lstStyle/>
                <a:p>
                  <a:pPr>
                    <a:defRPr lang="lt-LT" sz="2000" b="1">
                      <a:latin typeface="Times New Roman" pitchFamily="18" charset="0"/>
                      <a:cs typeface="Times New Roman" pitchFamily="18" charset="0"/>
                    </a:defRPr>
                  </a:pPr>
                  <a:endParaRPr lang="lt-LT"/>
                </a:p>
              </c:txPr>
              <c:showLegendKey val="0"/>
              <c:showVal val="0"/>
              <c:showCatName val="0"/>
              <c:showSerName val="0"/>
              <c:showPercent val="1"/>
              <c:showBubbleSize val="0"/>
            </c:dLbl>
            <c:dLbl>
              <c:idx val="1"/>
              <c:spPr/>
              <c:txPr>
                <a:bodyPr/>
                <a:lstStyle/>
                <a:p>
                  <a:pPr>
                    <a:defRPr lang="lt-LT" sz="2000" b="1">
                      <a:latin typeface="Times New Roman" pitchFamily="18" charset="0"/>
                      <a:cs typeface="Times New Roman" pitchFamily="18" charset="0"/>
                    </a:defRPr>
                  </a:pPr>
                  <a:endParaRPr lang="lt-LT"/>
                </a:p>
              </c:txPr>
              <c:showLegendKey val="0"/>
              <c:showVal val="0"/>
              <c:showCatName val="0"/>
              <c:showSerName val="0"/>
              <c:showPercent val="1"/>
              <c:showBubbleSize val="0"/>
            </c:dLbl>
            <c:dLbl>
              <c:idx val="2"/>
              <c:spPr/>
              <c:txPr>
                <a:bodyPr/>
                <a:lstStyle/>
                <a:p>
                  <a:pPr>
                    <a:defRPr lang="lt-LT" sz="2000" b="1">
                      <a:latin typeface="Times New Roman" pitchFamily="18" charset="0"/>
                      <a:cs typeface="Times New Roman" pitchFamily="18" charset="0"/>
                    </a:defRPr>
                  </a:pPr>
                  <a:endParaRPr lang="lt-LT"/>
                </a:p>
              </c:txPr>
              <c:showLegendKey val="0"/>
              <c:showVal val="0"/>
              <c:showCatName val="0"/>
              <c:showSerName val="0"/>
              <c:showPercent val="1"/>
              <c:showBubbleSize val="0"/>
            </c:dLbl>
            <c:dLbl>
              <c:idx val="3"/>
              <c:spPr/>
              <c:txPr>
                <a:bodyPr/>
                <a:lstStyle/>
                <a:p>
                  <a:pPr>
                    <a:defRPr lang="lt-LT" sz="2000" b="1">
                      <a:latin typeface="Times New Roman" pitchFamily="18" charset="0"/>
                      <a:cs typeface="Times New Roman" pitchFamily="18" charset="0"/>
                    </a:defRPr>
                  </a:pPr>
                  <a:endParaRPr lang="lt-LT"/>
                </a:p>
              </c:txPr>
              <c:showLegendKey val="0"/>
              <c:showVal val="0"/>
              <c:showCatName val="0"/>
              <c:showSerName val="0"/>
              <c:showPercent val="1"/>
              <c:showBubbleSize val="0"/>
            </c:dLbl>
            <c:txPr>
              <a:bodyPr/>
              <a:lstStyle/>
              <a:p>
                <a:pPr>
                  <a:defRPr lang="lt-LT" sz="2000">
                    <a:latin typeface="Times New Roman" pitchFamily="18" charset="0"/>
                    <a:cs typeface="Times New Roman" pitchFamily="18" charset="0"/>
                  </a:defRPr>
                </a:pPr>
                <a:endParaRPr lang="lt-LT"/>
              </a:p>
            </c:txPr>
            <c:showLegendKey val="0"/>
            <c:showVal val="0"/>
            <c:showCatName val="0"/>
            <c:showSerName val="0"/>
            <c:showPercent val="1"/>
            <c:showBubbleSize val="0"/>
            <c:showLeaderLines val="1"/>
          </c:dLbls>
          <c:cat>
            <c:strRef>
              <c:f>Lapas1!$A$2:$A$5</c:f>
              <c:strCache>
                <c:ptCount val="4"/>
                <c:pt idx="0">
                  <c:v>Per daug</c:v>
                </c:pt>
                <c:pt idx="1">
                  <c:v>Pakankamai</c:v>
                </c:pt>
                <c:pt idx="2">
                  <c:v>Nepakankamai</c:v>
                </c:pt>
                <c:pt idx="3">
                  <c:v>Nežinau</c:v>
                </c:pt>
              </c:strCache>
            </c:strRef>
          </c:cat>
          <c:val>
            <c:numRef>
              <c:f>Lapas1!$B$2:$B$5</c:f>
              <c:numCache>
                <c:formatCode>0%</c:formatCode>
                <c:ptCount val="4"/>
                <c:pt idx="0">
                  <c:v>2.0000000000000004E-2</c:v>
                </c:pt>
                <c:pt idx="1">
                  <c:v>0.8</c:v>
                </c:pt>
                <c:pt idx="2">
                  <c:v>6.0000000000000005E-2</c:v>
                </c:pt>
                <c:pt idx="3">
                  <c:v>0.12000000000000001</c:v>
                </c:pt>
              </c:numCache>
            </c:numRef>
          </c:val>
        </c:ser>
        <c:dLbls>
          <c:showLegendKey val="0"/>
          <c:showVal val="0"/>
          <c:showCatName val="0"/>
          <c:showSerName val="0"/>
          <c:showPercent val="1"/>
          <c:showBubbleSize val="0"/>
          <c:showLeaderLines val="1"/>
        </c:dLbls>
        <c:firstSliceAng val="0"/>
      </c:pieChart>
    </c:plotArea>
    <c:legend>
      <c:legendPos val="t"/>
      <c:layout>
        <c:manualLayout>
          <c:xMode val="edge"/>
          <c:yMode val="edge"/>
          <c:x val="1.2597806592918247E-2"/>
          <c:y val="0.12345676869236749"/>
          <c:w val="0.85512522418144021"/>
          <c:h val="0.15307652448339074"/>
        </c:manualLayout>
      </c:layout>
      <c:overlay val="0"/>
      <c:txPr>
        <a:bodyPr/>
        <a:lstStyle/>
        <a:p>
          <a:pPr>
            <a:defRPr lang="lt-LT" sz="1800" b="1">
              <a:latin typeface="Times New Roman" pitchFamily="18" charset="0"/>
              <a:cs typeface="Times New Roman" pitchFamily="18" charset="0"/>
            </a:defRPr>
          </a:pPr>
          <a:endParaRPr lang="lt-LT"/>
        </a:p>
      </c:txPr>
    </c:legend>
    <c:plotVisOnly val="1"/>
    <c:dispBlanksAs val="zero"/>
    <c:showDLblsOverMax val="0"/>
  </c:chart>
  <c:txPr>
    <a:bodyPr/>
    <a:lstStyle/>
    <a:p>
      <a:pPr>
        <a:defRPr sz="1800"/>
      </a:pPr>
      <a:endParaRPr lang="lt-LT"/>
    </a:p>
  </c:txPr>
  <c:externalData r:id="rId1">
    <c:autoUpdate val="0"/>
  </c:externalData>
</c:chartSpace>
</file>

<file path=ppt/charts/chart27.xml><?xml version="1.0" encoding="utf-8"?>
<c:chartSpace xmlns:c="http://schemas.openxmlformats.org/drawingml/2006/chart" xmlns:a="http://schemas.openxmlformats.org/drawingml/2006/main" xmlns:r="http://schemas.openxmlformats.org/officeDocument/2006/relationships">
  <c:date1904 val="0"/>
  <c:lang val="lt-LT"/>
  <c:roundedCorners val="0"/>
  <mc:AlternateContent xmlns:mc="http://schemas.openxmlformats.org/markup-compatibility/2006">
    <mc:Choice xmlns:c14="http://schemas.microsoft.com/office/drawing/2007/8/2/chart" Requires="c14">
      <c14:style val="102"/>
    </mc:Choice>
    <mc:Fallback>
      <c:style val="2"/>
    </mc:Fallback>
  </mc:AlternateContent>
  <c:chart>
    <c:title>
      <c:overlay val="0"/>
      <c:txPr>
        <a:bodyPr/>
        <a:lstStyle/>
        <a:p>
          <a:pPr>
            <a:defRPr lang="lt-LT" sz="2400" u="sng"/>
          </a:pPr>
          <a:endParaRPr lang="lt-LT"/>
        </a:p>
      </c:txPr>
    </c:title>
    <c:autoTitleDeleted val="0"/>
    <c:plotArea>
      <c:layout>
        <c:manualLayout>
          <c:layoutTarget val="inner"/>
          <c:xMode val="edge"/>
          <c:yMode val="edge"/>
          <c:x val="0.14944024076689896"/>
          <c:y val="0.34596432333907473"/>
          <c:w val="0.71371757304743921"/>
          <c:h val="0.60158463069179469"/>
        </c:manualLayout>
      </c:layout>
      <c:pieChart>
        <c:varyColors val="1"/>
        <c:ser>
          <c:idx val="0"/>
          <c:order val="0"/>
          <c:tx>
            <c:strRef>
              <c:f>Lapas1!$B$1</c:f>
              <c:strCache>
                <c:ptCount val="1"/>
                <c:pt idx="0">
                  <c:v>Mokytojų atsakymai</c:v>
                </c:pt>
              </c:strCache>
            </c:strRef>
          </c:tx>
          <c:cat>
            <c:strRef>
              <c:f>Lapas1!$A$2:$A$5</c:f>
              <c:strCache>
                <c:ptCount val="4"/>
                <c:pt idx="0">
                  <c:v>Per daug</c:v>
                </c:pt>
                <c:pt idx="1">
                  <c:v>Pakankamai</c:v>
                </c:pt>
                <c:pt idx="2">
                  <c:v>Nepakankamai</c:v>
                </c:pt>
                <c:pt idx="3">
                  <c:v>Nežinau</c:v>
                </c:pt>
              </c:strCache>
            </c:strRef>
          </c:cat>
          <c:val>
            <c:numRef>
              <c:f>Lapas1!$B$2:$B$5</c:f>
              <c:numCache>
                <c:formatCode>0%</c:formatCode>
                <c:ptCount val="4"/>
                <c:pt idx="0">
                  <c:v>0</c:v>
                </c:pt>
                <c:pt idx="1">
                  <c:v>0.8600000000000001</c:v>
                </c:pt>
                <c:pt idx="2">
                  <c:v>0.11</c:v>
                </c:pt>
                <c:pt idx="3">
                  <c:v>3.0000000000000002E-2</c:v>
                </c:pt>
              </c:numCache>
            </c:numRef>
          </c:val>
        </c:ser>
        <c:dLbls>
          <c:showLegendKey val="0"/>
          <c:showVal val="0"/>
          <c:showCatName val="0"/>
          <c:showSerName val="0"/>
          <c:showPercent val="1"/>
          <c:showBubbleSize val="0"/>
          <c:showLeaderLines val="0"/>
        </c:dLbls>
        <c:firstSliceAng val="0"/>
      </c:pieChart>
    </c:plotArea>
    <c:legend>
      <c:legendPos val="t"/>
      <c:overlay val="0"/>
      <c:txPr>
        <a:bodyPr/>
        <a:lstStyle/>
        <a:p>
          <a:pPr>
            <a:defRPr lang="lt-LT"/>
          </a:pPr>
          <a:endParaRPr lang="lt-LT"/>
        </a:p>
      </c:txPr>
    </c:legend>
    <c:plotVisOnly val="1"/>
    <c:dispBlanksAs val="zero"/>
    <c:showDLblsOverMax val="0"/>
  </c:chart>
  <c:txPr>
    <a:bodyPr/>
    <a:lstStyle/>
    <a:p>
      <a:pPr>
        <a:defRPr sz="1800" b="1">
          <a:latin typeface="Times New Roman" pitchFamily="18" charset="0"/>
          <a:cs typeface="Times New Roman" pitchFamily="18" charset="0"/>
        </a:defRPr>
      </a:pPr>
      <a:endParaRPr lang="lt-LT"/>
    </a:p>
  </c:txPr>
  <c:externalData r:id="rId1">
    <c:autoUpdate val="0"/>
  </c:externalData>
</c:chartSpace>
</file>

<file path=ppt/charts/chart28.xml><?xml version="1.0" encoding="utf-8"?>
<c:chartSpace xmlns:c="http://schemas.openxmlformats.org/drawingml/2006/chart" xmlns:a="http://schemas.openxmlformats.org/drawingml/2006/main" xmlns:r="http://schemas.openxmlformats.org/officeDocument/2006/relationships">
  <c:date1904 val="0"/>
  <c:lang val="lt-LT"/>
  <c:roundedCorners val="0"/>
  <mc:AlternateContent xmlns:mc="http://schemas.openxmlformats.org/markup-compatibility/2006">
    <mc:Choice xmlns:c14="http://schemas.microsoft.com/office/drawing/2007/8/2/chart" Requires="c14">
      <c14:style val="102"/>
    </mc:Choice>
    <mc:Fallback>
      <c:style val="2"/>
    </mc:Fallback>
  </mc:AlternateContent>
  <c:chart>
    <c:title>
      <c:overlay val="0"/>
      <c:txPr>
        <a:bodyPr/>
        <a:lstStyle/>
        <a:p>
          <a:pPr>
            <a:defRPr lang="lt-LT" sz="2400" u="sng">
              <a:latin typeface="Times New Roman" pitchFamily="18" charset="0"/>
              <a:cs typeface="Times New Roman" pitchFamily="18" charset="0"/>
            </a:defRPr>
          </a:pPr>
          <a:endParaRPr lang="lt-LT"/>
        </a:p>
      </c:txPr>
    </c:title>
    <c:autoTitleDeleted val="0"/>
    <c:plotArea>
      <c:layout>
        <c:manualLayout>
          <c:layoutTarget val="inner"/>
          <c:xMode val="edge"/>
          <c:yMode val="edge"/>
          <c:x val="7.5680189741872461E-2"/>
          <c:y val="0.33924199454806769"/>
          <c:w val="0.81015663744140143"/>
          <c:h val="0.60479253144640366"/>
        </c:manualLayout>
      </c:layout>
      <c:pieChart>
        <c:varyColors val="1"/>
        <c:ser>
          <c:idx val="0"/>
          <c:order val="0"/>
          <c:tx>
            <c:strRef>
              <c:f>Lapas1!$B$1</c:f>
              <c:strCache>
                <c:ptCount val="1"/>
                <c:pt idx="0">
                  <c:v>Mokinių atsakymai</c:v>
                </c:pt>
              </c:strCache>
            </c:strRef>
          </c:tx>
          <c:dLbls>
            <c:txPr>
              <a:bodyPr/>
              <a:lstStyle/>
              <a:p>
                <a:pPr>
                  <a:defRPr lang="lt-LT" sz="2000" b="1">
                    <a:latin typeface="Times New Roman" pitchFamily="18" charset="0"/>
                    <a:cs typeface="Times New Roman" pitchFamily="18" charset="0"/>
                  </a:defRPr>
                </a:pPr>
                <a:endParaRPr lang="lt-LT"/>
              </a:p>
            </c:txPr>
            <c:showLegendKey val="0"/>
            <c:showVal val="0"/>
            <c:showCatName val="0"/>
            <c:showSerName val="0"/>
            <c:showPercent val="1"/>
            <c:showBubbleSize val="0"/>
            <c:showLeaderLines val="1"/>
          </c:dLbls>
          <c:cat>
            <c:strRef>
              <c:f>Lapas1!$A$2:$A$4</c:f>
              <c:strCache>
                <c:ptCount val="3"/>
                <c:pt idx="0">
                  <c:v>Taip</c:v>
                </c:pt>
                <c:pt idx="1">
                  <c:v>Ne</c:v>
                </c:pt>
                <c:pt idx="2">
                  <c:v>Nežinau</c:v>
                </c:pt>
              </c:strCache>
            </c:strRef>
          </c:cat>
          <c:val>
            <c:numRef>
              <c:f>Lapas1!$B$2:$B$4</c:f>
              <c:numCache>
                <c:formatCode>0%</c:formatCode>
                <c:ptCount val="3"/>
                <c:pt idx="0">
                  <c:v>0.83000000000000007</c:v>
                </c:pt>
                <c:pt idx="1">
                  <c:v>0.05</c:v>
                </c:pt>
                <c:pt idx="2">
                  <c:v>0.12000000000000001</c:v>
                </c:pt>
              </c:numCache>
            </c:numRef>
          </c:val>
        </c:ser>
        <c:dLbls>
          <c:showLegendKey val="0"/>
          <c:showVal val="0"/>
          <c:showCatName val="0"/>
          <c:showSerName val="0"/>
          <c:showPercent val="1"/>
          <c:showBubbleSize val="0"/>
          <c:showLeaderLines val="1"/>
        </c:dLbls>
        <c:firstSliceAng val="0"/>
      </c:pieChart>
    </c:plotArea>
    <c:legend>
      <c:legendPos val="t"/>
      <c:layout>
        <c:manualLayout>
          <c:xMode val="edge"/>
          <c:yMode val="edge"/>
          <c:x val="3.6250479550111819E-2"/>
          <c:y val="0.11671703900363303"/>
          <c:w val="0.86065443385015594"/>
          <c:h val="7.8354153580133118E-2"/>
        </c:manualLayout>
      </c:layout>
      <c:overlay val="0"/>
      <c:txPr>
        <a:bodyPr/>
        <a:lstStyle/>
        <a:p>
          <a:pPr>
            <a:defRPr lang="lt-LT" sz="2000" b="1">
              <a:latin typeface="Times New Roman" pitchFamily="18" charset="0"/>
              <a:cs typeface="Times New Roman" pitchFamily="18" charset="0"/>
            </a:defRPr>
          </a:pPr>
          <a:endParaRPr lang="lt-LT"/>
        </a:p>
      </c:txPr>
    </c:legend>
    <c:plotVisOnly val="1"/>
    <c:dispBlanksAs val="zero"/>
    <c:showDLblsOverMax val="0"/>
  </c:chart>
  <c:txPr>
    <a:bodyPr/>
    <a:lstStyle/>
    <a:p>
      <a:pPr>
        <a:defRPr sz="1800"/>
      </a:pPr>
      <a:endParaRPr lang="lt-LT"/>
    </a:p>
  </c:txPr>
  <c:externalData r:id="rId1">
    <c:autoUpdate val="0"/>
  </c:externalData>
</c:chartSpace>
</file>

<file path=ppt/charts/chart29.xml><?xml version="1.0" encoding="utf-8"?>
<c:chartSpace xmlns:c="http://schemas.openxmlformats.org/drawingml/2006/chart" xmlns:a="http://schemas.openxmlformats.org/drawingml/2006/main" xmlns:r="http://schemas.openxmlformats.org/officeDocument/2006/relationships">
  <c:date1904 val="0"/>
  <c:lang val="lt-LT"/>
  <c:roundedCorners val="0"/>
  <mc:AlternateContent xmlns:mc="http://schemas.openxmlformats.org/markup-compatibility/2006">
    <mc:Choice xmlns:c14="http://schemas.microsoft.com/office/drawing/2007/8/2/chart" Requires="c14">
      <c14:style val="102"/>
    </mc:Choice>
    <mc:Fallback>
      <c:style val="2"/>
    </mc:Fallback>
  </mc:AlternateContent>
  <c:chart>
    <c:title>
      <c:overlay val="0"/>
      <c:txPr>
        <a:bodyPr/>
        <a:lstStyle/>
        <a:p>
          <a:pPr>
            <a:defRPr lang="lt-LT" sz="2400" u="sng">
              <a:latin typeface="Times New Roman" pitchFamily="18" charset="0"/>
              <a:cs typeface="Times New Roman" pitchFamily="18" charset="0"/>
            </a:defRPr>
          </a:pPr>
          <a:endParaRPr lang="lt-LT"/>
        </a:p>
      </c:txPr>
    </c:title>
    <c:autoTitleDeleted val="0"/>
    <c:plotArea>
      <c:layout>
        <c:manualLayout>
          <c:layoutTarget val="inner"/>
          <c:xMode val="edge"/>
          <c:yMode val="edge"/>
          <c:x val="0.12371145269573221"/>
          <c:y val="0.38286201570801742"/>
          <c:w val="0.68257594394273657"/>
          <c:h val="0.61713794095737984"/>
        </c:manualLayout>
      </c:layout>
      <c:pieChart>
        <c:varyColors val="1"/>
        <c:ser>
          <c:idx val="0"/>
          <c:order val="0"/>
          <c:tx>
            <c:strRef>
              <c:f>Lapas1!$B$1</c:f>
              <c:strCache>
                <c:ptCount val="1"/>
                <c:pt idx="0">
                  <c:v>Tėvų atsakymai</c:v>
                </c:pt>
              </c:strCache>
            </c:strRef>
          </c:tx>
          <c:dLbls>
            <c:dLbl>
              <c:idx val="0"/>
              <c:spPr/>
              <c:txPr>
                <a:bodyPr/>
                <a:lstStyle/>
                <a:p>
                  <a:pPr>
                    <a:defRPr lang="lt-LT" sz="2000" b="1">
                      <a:latin typeface="Times New Roman" pitchFamily="18" charset="0"/>
                      <a:cs typeface="Times New Roman" pitchFamily="18" charset="0"/>
                    </a:defRPr>
                  </a:pPr>
                  <a:endParaRPr lang="lt-LT"/>
                </a:p>
              </c:txPr>
              <c:showLegendKey val="0"/>
              <c:showVal val="0"/>
              <c:showCatName val="0"/>
              <c:showSerName val="0"/>
              <c:showPercent val="1"/>
              <c:showBubbleSize val="0"/>
            </c:dLbl>
            <c:dLbl>
              <c:idx val="1"/>
              <c:spPr/>
              <c:txPr>
                <a:bodyPr/>
                <a:lstStyle/>
                <a:p>
                  <a:pPr>
                    <a:defRPr lang="lt-LT" sz="2000" b="1">
                      <a:latin typeface="Times New Roman" pitchFamily="18" charset="0"/>
                      <a:cs typeface="Times New Roman" pitchFamily="18" charset="0"/>
                    </a:defRPr>
                  </a:pPr>
                  <a:endParaRPr lang="lt-LT"/>
                </a:p>
              </c:txPr>
              <c:showLegendKey val="0"/>
              <c:showVal val="0"/>
              <c:showCatName val="0"/>
              <c:showSerName val="0"/>
              <c:showPercent val="1"/>
              <c:showBubbleSize val="0"/>
            </c:dLbl>
            <c:dLbl>
              <c:idx val="2"/>
              <c:spPr/>
              <c:txPr>
                <a:bodyPr/>
                <a:lstStyle/>
                <a:p>
                  <a:pPr>
                    <a:defRPr lang="lt-LT" sz="2000" b="1">
                      <a:latin typeface="Times New Roman" pitchFamily="18" charset="0"/>
                      <a:cs typeface="Times New Roman" pitchFamily="18" charset="0"/>
                    </a:defRPr>
                  </a:pPr>
                  <a:endParaRPr lang="lt-LT"/>
                </a:p>
              </c:txPr>
              <c:showLegendKey val="0"/>
              <c:showVal val="0"/>
              <c:showCatName val="0"/>
              <c:showSerName val="0"/>
              <c:showPercent val="1"/>
              <c:showBubbleSize val="0"/>
            </c:dLbl>
            <c:dLbl>
              <c:idx val="3"/>
              <c:spPr/>
              <c:txPr>
                <a:bodyPr/>
                <a:lstStyle/>
                <a:p>
                  <a:pPr>
                    <a:defRPr lang="lt-LT" sz="2000" b="1">
                      <a:latin typeface="Times New Roman" pitchFamily="18" charset="0"/>
                      <a:cs typeface="Times New Roman" pitchFamily="18" charset="0"/>
                    </a:defRPr>
                  </a:pPr>
                  <a:endParaRPr lang="lt-LT"/>
                </a:p>
              </c:txPr>
              <c:showLegendKey val="0"/>
              <c:showVal val="0"/>
              <c:showCatName val="0"/>
              <c:showSerName val="0"/>
              <c:showPercent val="1"/>
              <c:showBubbleSize val="0"/>
            </c:dLbl>
            <c:txPr>
              <a:bodyPr/>
              <a:lstStyle/>
              <a:p>
                <a:pPr>
                  <a:defRPr lang="lt-LT" sz="2000">
                    <a:latin typeface="Times New Roman" pitchFamily="18" charset="0"/>
                    <a:cs typeface="Times New Roman" pitchFamily="18" charset="0"/>
                  </a:defRPr>
                </a:pPr>
                <a:endParaRPr lang="lt-LT"/>
              </a:p>
            </c:txPr>
            <c:showLegendKey val="0"/>
            <c:showVal val="0"/>
            <c:showCatName val="0"/>
            <c:showSerName val="0"/>
            <c:showPercent val="1"/>
            <c:showBubbleSize val="0"/>
            <c:showLeaderLines val="1"/>
          </c:dLbls>
          <c:cat>
            <c:strRef>
              <c:f>Lapas1!$A$2:$A$5</c:f>
              <c:strCache>
                <c:ptCount val="4"/>
                <c:pt idx="0">
                  <c:v>Per daug</c:v>
                </c:pt>
                <c:pt idx="1">
                  <c:v>Pakankamai</c:v>
                </c:pt>
                <c:pt idx="2">
                  <c:v>Nepakankamai</c:v>
                </c:pt>
                <c:pt idx="3">
                  <c:v>Nežinau</c:v>
                </c:pt>
              </c:strCache>
            </c:strRef>
          </c:cat>
          <c:val>
            <c:numRef>
              <c:f>Lapas1!$B$2:$B$5</c:f>
              <c:numCache>
                <c:formatCode>0%</c:formatCode>
                <c:ptCount val="4"/>
                <c:pt idx="0">
                  <c:v>0.05</c:v>
                </c:pt>
                <c:pt idx="1">
                  <c:v>0.78</c:v>
                </c:pt>
                <c:pt idx="2">
                  <c:v>8.0000000000000016E-2</c:v>
                </c:pt>
                <c:pt idx="3">
                  <c:v>9.0000000000000011E-2</c:v>
                </c:pt>
              </c:numCache>
            </c:numRef>
          </c:val>
        </c:ser>
        <c:dLbls>
          <c:showLegendKey val="0"/>
          <c:showVal val="0"/>
          <c:showCatName val="0"/>
          <c:showSerName val="0"/>
          <c:showPercent val="1"/>
          <c:showBubbleSize val="0"/>
          <c:showLeaderLines val="1"/>
        </c:dLbls>
        <c:firstSliceAng val="0"/>
      </c:pieChart>
    </c:plotArea>
    <c:legend>
      <c:legendPos val="t"/>
      <c:layout>
        <c:manualLayout>
          <c:xMode val="edge"/>
          <c:yMode val="edge"/>
          <c:x val="3.5936731236211848E-2"/>
          <c:y val="0.13384092764023792"/>
          <c:w val="0.8538324610757535"/>
          <c:h val="0.16398362879684708"/>
        </c:manualLayout>
      </c:layout>
      <c:overlay val="0"/>
      <c:txPr>
        <a:bodyPr/>
        <a:lstStyle/>
        <a:p>
          <a:pPr>
            <a:defRPr lang="lt-LT" sz="1600" b="1">
              <a:latin typeface="Times New Roman" pitchFamily="18" charset="0"/>
              <a:cs typeface="Times New Roman" pitchFamily="18" charset="0"/>
            </a:defRPr>
          </a:pPr>
          <a:endParaRPr lang="lt-LT"/>
        </a:p>
      </c:txPr>
    </c:legend>
    <c:plotVisOnly val="1"/>
    <c:dispBlanksAs val="zero"/>
    <c:showDLblsOverMax val="0"/>
  </c:chart>
  <c:txPr>
    <a:bodyPr/>
    <a:lstStyle/>
    <a:p>
      <a:pPr>
        <a:defRPr sz="1800"/>
      </a:pPr>
      <a:endParaRPr lang="lt-LT"/>
    </a:p>
  </c:tx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lt-LT"/>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2.150708002141177E-2"/>
          <c:y val="0.39249829899073457"/>
          <c:w val="0.88884315884093679"/>
          <c:h val="0.58704998298990729"/>
        </c:manualLayout>
      </c:layout>
      <c:pieChart>
        <c:varyColors val="1"/>
        <c:ser>
          <c:idx val="0"/>
          <c:order val="0"/>
          <c:tx>
            <c:strRef>
              <c:f>Sheet1!$B$1</c:f>
              <c:strCache>
                <c:ptCount val="1"/>
                <c:pt idx="0">
                  <c:v>Column1</c:v>
                </c:pt>
              </c:strCache>
            </c:strRef>
          </c:tx>
          <c:dLbls>
            <c:dLbl>
              <c:idx val="1"/>
              <c:layout/>
              <c:tx>
                <c:rich>
                  <a:bodyPr/>
                  <a:lstStyle/>
                  <a:p>
                    <a:r>
                      <a:rPr lang="en-US" smtClean="0"/>
                      <a:t>51%</a:t>
                    </a:r>
                    <a:endParaRPr lang="en-US"/>
                  </a:p>
                </c:rich>
              </c:tx>
              <c:showLegendKey val="0"/>
              <c:showVal val="0"/>
              <c:showCatName val="0"/>
              <c:showSerName val="0"/>
              <c:showPercent val="1"/>
              <c:showBubbleSize val="0"/>
            </c:dLbl>
            <c:txPr>
              <a:bodyPr/>
              <a:lstStyle/>
              <a:p>
                <a:pPr>
                  <a:defRPr lang="lt-LT" sz="2000" b="1">
                    <a:latin typeface="Times New Roman" pitchFamily="18" charset="0"/>
                    <a:cs typeface="Times New Roman" pitchFamily="18" charset="0"/>
                  </a:defRPr>
                </a:pPr>
                <a:endParaRPr lang="lt-LT"/>
              </a:p>
            </c:txPr>
            <c:showLegendKey val="0"/>
            <c:showVal val="0"/>
            <c:showCatName val="0"/>
            <c:showSerName val="0"/>
            <c:showPercent val="1"/>
            <c:showBubbleSize val="0"/>
            <c:showLeaderLines val="1"/>
          </c:dLbls>
          <c:cat>
            <c:strRef>
              <c:f>Sheet1!$A$2:$A$5</c:f>
              <c:strCache>
                <c:ptCount val="4"/>
                <c:pt idx="0">
                  <c:v>Per daug</c:v>
                </c:pt>
                <c:pt idx="1">
                  <c:v>Pakankamai</c:v>
                </c:pt>
                <c:pt idx="2">
                  <c:v>Nepakankamai</c:v>
                </c:pt>
                <c:pt idx="3">
                  <c:v>Nežinau</c:v>
                </c:pt>
              </c:strCache>
            </c:strRef>
          </c:cat>
          <c:val>
            <c:numRef>
              <c:f>Sheet1!$B$2:$B$5</c:f>
              <c:numCache>
                <c:formatCode>0%</c:formatCode>
                <c:ptCount val="4"/>
                <c:pt idx="0">
                  <c:v>0.38000000000000006</c:v>
                </c:pt>
                <c:pt idx="1">
                  <c:v>0.51</c:v>
                </c:pt>
                <c:pt idx="2">
                  <c:v>6.0000000000000005E-2</c:v>
                </c:pt>
                <c:pt idx="3">
                  <c:v>4.0000000000000008E-2</c:v>
                </c:pt>
              </c:numCache>
            </c:numRef>
          </c:val>
        </c:ser>
        <c:dLbls>
          <c:showLegendKey val="0"/>
          <c:showVal val="0"/>
          <c:showCatName val="0"/>
          <c:showSerName val="0"/>
          <c:showPercent val="1"/>
          <c:showBubbleSize val="0"/>
          <c:showLeaderLines val="1"/>
        </c:dLbls>
        <c:firstSliceAng val="0"/>
      </c:pieChart>
    </c:plotArea>
    <c:legend>
      <c:legendPos val="t"/>
      <c:layout/>
      <c:overlay val="0"/>
      <c:txPr>
        <a:bodyPr/>
        <a:lstStyle/>
        <a:p>
          <a:pPr>
            <a:defRPr lang="lt-LT" sz="2000" b="1">
              <a:latin typeface="Times New Roman" pitchFamily="18" charset="0"/>
              <a:cs typeface="Times New Roman" pitchFamily="18" charset="0"/>
            </a:defRPr>
          </a:pPr>
          <a:endParaRPr lang="lt-LT"/>
        </a:p>
      </c:txPr>
    </c:legend>
    <c:plotVisOnly val="1"/>
    <c:dispBlanksAs val="zero"/>
    <c:showDLblsOverMax val="0"/>
  </c:chart>
  <c:txPr>
    <a:bodyPr/>
    <a:lstStyle/>
    <a:p>
      <a:pPr>
        <a:defRPr sz="1800"/>
      </a:pPr>
      <a:endParaRPr lang="lt-LT"/>
    </a:p>
  </c:txPr>
  <c:externalData r:id="rId1">
    <c:autoUpdate val="0"/>
  </c:externalData>
</c:chartSpace>
</file>

<file path=ppt/charts/chart30.xml><?xml version="1.0" encoding="utf-8"?>
<c:chartSpace xmlns:c="http://schemas.openxmlformats.org/drawingml/2006/chart" xmlns:a="http://schemas.openxmlformats.org/drawingml/2006/main" xmlns:r="http://schemas.openxmlformats.org/officeDocument/2006/relationships">
  <c:date1904 val="0"/>
  <c:lang val="lt-LT"/>
  <c:roundedCorners val="0"/>
  <mc:AlternateContent xmlns:mc="http://schemas.openxmlformats.org/markup-compatibility/2006">
    <mc:Choice xmlns:c14="http://schemas.microsoft.com/office/drawing/2007/8/2/chart" Requires="c14">
      <c14:style val="102"/>
    </mc:Choice>
    <mc:Fallback>
      <c:style val="2"/>
    </mc:Fallback>
  </mc:AlternateContent>
  <c:chart>
    <c:title>
      <c:overlay val="0"/>
      <c:txPr>
        <a:bodyPr/>
        <a:lstStyle/>
        <a:p>
          <a:pPr>
            <a:defRPr lang="lt-LT" sz="2400" u="sng">
              <a:latin typeface="Times New Roman" pitchFamily="18" charset="0"/>
              <a:cs typeface="Times New Roman" pitchFamily="18" charset="0"/>
            </a:defRPr>
          </a:pPr>
          <a:endParaRPr lang="lt-LT"/>
        </a:p>
      </c:txPr>
    </c:title>
    <c:autoTitleDeleted val="0"/>
    <c:plotArea>
      <c:layout>
        <c:manualLayout>
          <c:layoutTarget val="inner"/>
          <c:xMode val="edge"/>
          <c:yMode val="edge"/>
          <c:x val="8.009433608236502E-2"/>
          <c:y val="0.377324798148299"/>
          <c:w val="0.75570712879242752"/>
          <c:h val="0.61905656368387274"/>
        </c:manualLayout>
      </c:layout>
      <c:pieChart>
        <c:varyColors val="1"/>
        <c:ser>
          <c:idx val="0"/>
          <c:order val="0"/>
          <c:tx>
            <c:strRef>
              <c:f>Lapas1!$B$1</c:f>
              <c:strCache>
                <c:ptCount val="1"/>
                <c:pt idx="0">
                  <c:v>Mokytojų atsakymai</c:v>
                </c:pt>
              </c:strCache>
            </c:strRef>
          </c:tx>
          <c:dLbls>
            <c:txPr>
              <a:bodyPr/>
              <a:lstStyle/>
              <a:p>
                <a:pPr>
                  <a:defRPr lang="lt-LT" b="1">
                    <a:latin typeface="Times New Roman" pitchFamily="18" charset="0"/>
                    <a:cs typeface="Times New Roman" pitchFamily="18" charset="0"/>
                  </a:defRPr>
                </a:pPr>
                <a:endParaRPr lang="lt-LT"/>
              </a:p>
            </c:txPr>
            <c:showLegendKey val="0"/>
            <c:showVal val="0"/>
            <c:showCatName val="0"/>
            <c:showSerName val="0"/>
            <c:showPercent val="1"/>
            <c:showBubbleSize val="0"/>
            <c:showLeaderLines val="1"/>
          </c:dLbls>
          <c:cat>
            <c:strRef>
              <c:f>Lapas1!$A$2:$A$5</c:f>
              <c:strCache>
                <c:ptCount val="4"/>
                <c:pt idx="0">
                  <c:v>Per daug</c:v>
                </c:pt>
                <c:pt idx="1">
                  <c:v>Pakankamai</c:v>
                </c:pt>
                <c:pt idx="2">
                  <c:v>Nepakankamai</c:v>
                </c:pt>
                <c:pt idx="3">
                  <c:v>Nežinau</c:v>
                </c:pt>
              </c:strCache>
            </c:strRef>
          </c:cat>
          <c:val>
            <c:numRef>
              <c:f>Lapas1!$B$2:$B$5</c:f>
              <c:numCache>
                <c:formatCode>0%</c:formatCode>
                <c:ptCount val="4"/>
                <c:pt idx="0">
                  <c:v>0</c:v>
                </c:pt>
                <c:pt idx="1">
                  <c:v>0.91</c:v>
                </c:pt>
                <c:pt idx="2">
                  <c:v>0</c:v>
                </c:pt>
                <c:pt idx="3">
                  <c:v>9.0000000000000011E-2</c:v>
                </c:pt>
              </c:numCache>
            </c:numRef>
          </c:val>
        </c:ser>
        <c:dLbls>
          <c:showLegendKey val="0"/>
          <c:showVal val="0"/>
          <c:showCatName val="0"/>
          <c:showSerName val="0"/>
          <c:showPercent val="1"/>
          <c:showBubbleSize val="0"/>
          <c:showLeaderLines val="1"/>
        </c:dLbls>
        <c:firstSliceAng val="0"/>
      </c:pieChart>
    </c:plotArea>
    <c:legend>
      <c:legendPos val="t"/>
      <c:layout>
        <c:manualLayout>
          <c:xMode val="edge"/>
          <c:yMode val="edge"/>
          <c:x val="3.3789414314978984E-2"/>
          <c:y val="0.12801805589461218"/>
          <c:w val="0.95371515466762913"/>
          <c:h val="0.17063995804739562"/>
        </c:manualLayout>
      </c:layout>
      <c:overlay val="0"/>
      <c:txPr>
        <a:bodyPr/>
        <a:lstStyle/>
        <a:p>
          <a:pPr>
            <a:defRPr lang="lt-LT" sz="1600" b="1">
              <a:latin typeface="Times New Roman" pitchFamily="18" charset="0"/>
              <a:cs typeface="Times New Roman" pitchFamily="18" charset="0"/>
            </a:defRPr>
          </a:pPr>
          <a:endParaRPr lang="lt-LT"/>
        </a:p>
      </c:txPr>
    </c:legend>
    <c:plotVisOnly val="1"/>
    <c:dispBlanksAs val="zero"/>
    <c:showDLblsOverMax val="0"/>
  </c:chart>
  <c:txPr>
    <a:bodyPr/>
    <a:lstStyle/>
    <a:p>
      <a:pPr>
        <a:defRPr sz="1800"/>
      </a:pPr>
      <a:endParaRPr lang="lt-LT"/>
    </a:p>
  </c:txPr>
  <c:externalData r:id="rId1">
    <c:autoUpdate val="0"/>
  </c:externalData>
</c:chartSpace>
</file>

<file path=ppt/charts/chart31.xml><?xml version="1.0" encoding="utf-8"?>
<c:chartSpace xmlns:c="http://schemas.openxmlformats.org/drawingml/2006/chart" xmlns:a="http://schemas.openxmlformats.org/drawingml/2006/main" xmlns:r="http://schemas.openxmlformats.org/officeDocument/2006/relationships">
  <c:date1904 val="0"/>
  <c:lang val="lt-LT"/>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lgn="l">
              <a:defRPr lang="lt-LT" sz="2400" u="sng">
                <a:latin typeface="Times New Roman" pitchFamily="18" charset="0"/>
                <a:cs typeface="Times New Roman" pitchFamily="18" charset="0"/>
              </a:defRPr>
            </a:pPr>
            <a:r>
              <a:rPr lang="lt-LT" sz="2400" u="sng" dirty="0" smtClean="0">
                <a:latin typeface="Times New Roman" pitchFamily="18" charset="0"/>
                <a:cs typeface="Times New Roman" pitchFamily="18" charset="0"/>
              </a:rPr>
              <a:t>Mokinių</a:t>
            </a:r>
            <a:r>
              <a:rPr lang="lt-LT" sz="2400" u="sng" baseline="0" dirty="0" smtClean="0">
                <a:latin typeface="Times New Roman" pitchFamily="18" charset="0"/>
                <a:cs typeface="Times New Roman" pitchFamily="18" charset="0"/>
              </a:rPr>
              <a:t> atsakymai</a:t>
            </a:r>
            <a:endParaRPr lang="en-US" sz="2400" u="sng" dirty="0">
              <a:latin typeface="Times New Roman" pitchFamily="18" charset="0"/>
              <a:cs typeface="Times New Roman" pitchFamily="18" charset="0"/>
            </a:endParaRPr>
          </a:p>
        </c:rich>
      </c:tx>
      <c:layout>
        <c:manualLayout>
          <c:xMode val="edge"/>
          <c:yMode val="edge"/>
          <c:x val="0.18806442141349375"/>
          <c:y val="0"/>
        </c:manualLayout>
      </c:layout>
      <c:overlay val="0"/>
    </c:title>
    <c:autoTitleDeleted val="0"/>
    <c:plotArea>
      <c:layout>
        <c:manualLayout>
          <c:layoutTarget val="inner"/>
          <c:xMode val="edge"/>
          <c:yMode val="edge"/>
          <c:x val="7.3527586769318781E-2"/>
          <c:y val="0.343610134471244"/>
          <c:w val="0.82319281309168979"/>
          <c:h val="0.63424541024793468"/>
        </c:manualLayout>
      </c:layout>
      <c:pieChart>
        <c:varyColors val="1"/>
        <c:ser>
          <c:idx val="0"/>
          <c:order val="0"/>
          <c:tx>
            <c:strRef>
              <c:f>Lapas1!$B$1</c:f>
              <c:strCache>
                <c:ptCount val="1"/>
                <c:pt idx="0">
                  <c:v>Pardavimas</c:v>
                </c:pt>
              </c:strCache>
            </c:strRef>
          </c:tx>
          <c:dLbls>
            <c:txPr>
              <a:bodyPr/>
              <a:lstStyle/>
              <a:p>
                <a:pPr>
                  <a:defRPr lang="lt-LT" sz="2000" b="1">
                    <a:latin typeface="Times New Roman" pitchFamily="18" charset="0"/>
                    <a:cs typeface="Times New Roman" pitchFamily="18" charset="0"/>
                  </a:defRPr>
                </a:pPr>
                <a:endParaRPr lang="lt-LT"/>
              </a:p>
            </c:txPr>
            <c:showLegendKey val="0"/>
            <c:showVal val="0"/>
            <c:showCatName val="0"/>
            <c:showSerName val="0"/>
            <c:showPercent val="1"/>
            <c:showBubbleSize val="0"/>
            <c:showLeaderLines val="1"/>
          </c:dLbls>
          <c:cat>
            <c:strRef>
              <c:f>Lapas1!$A$2:$A$5</c:f>
              <c:strCache>
                <c:ptCount val="4"/>
                <c:pt idx="0">
                  <c:v>Visada</c:v>
                </c:pt>
                <c:pt idx="1">
                  <c:v>Kartais</c:v>
                </c:pt>
                <c:pt idx="2">
                  <c:v>Retai </c:v>
                </c:pt>
                <c:pt idx="3">
                  <c:v>Niekada</c:v>
                </c:pt>
              </c:strCache>
            </c:strRef>
          </c:cat>
          <c:val>
            <c:numRef>
              <c:f>Lapas1!$B$2:$B$5</c:f>
              <c:numCache>
                <c:formatCode>0%</c:formatCode>
                <c:ptCount val="4"/>
                <c:pt idx="0">
                  <c:v>0.38000000000000006</c:v>
                </c:pt>
                <c:pt idx="1">
                  <c:v>0.43000000000000005</c:v>
                </c:pt>
                <c:pt idx="2">
                  <c:v>0.12000000000000001</c:v>
                </c:pt>
                <c:pt idx="3">
                  <c:v>7.0000000000000021E-2</c:v>
                </c:pt>
              </c:numCache>
            </c:numRef>
          </c:val>
        </c:ser>
        <c:dLbls>
          <c:showLegendKey val="0"/>
          <c:showVal val="0"/>
          <c:showCatName val="0"/>
          <c:showSerName val="0"/>
          <c:showPercent val="1"/>
          <c:showBubbleSize val="0"/>
          <c:showLeaderLines val="1"/>
        </c:dLbls>
        <c:firstSliceAng val="0"/>
      </c:pieChart>
    </c:plotArea>
    <c:legend>
      <c:legendPos val="t"/>
      <c:layout>
        <c:manualLayout>
          <c:xMode val="edge"/>
          <c:yMode val="edge"/>
          <c:x val="5.6991599042186807E-2"/>
          <c:y val="0.11447790062040535"/>
          <c:w val="0.75092542908943949"/>
          <c:h val="0.15712883359604723"/>
        </c:manualLayout>
      </c:layout>
      <c:overlay val="0"/>
      <c:txPr>
        <a:bodyPr/>
        <a:lstStyle/>
        <a:p>
          <a:pPr>
            <a:defRPr lang="lt-LT" sz="2000" b="1">
              <a:latin typeface="Times New Roman" pitchFamily="18" charset="0"/>
              <a:cs typeface="Times New Roman" pitchFamily="18" charset="0"/>
            </a:defRPr>
          </a:pPr>
          <a:endParaRPr lang="lt-LT"/>
        </a:p>
      </c:txPr>
    </c:legend>
    <c:plotVisOnly val="1"/>
    <c:dispBlanksAs val="zero"/>
    <c:showDLblsOverMax val="0"/>
  </c:chart>
  <c:txPr>
    <a:bodyPr/>
    <a:lstStyle/>
    <a:p>
      <a:pPr>
        <a:defRPr sz="1800"/>
      </a:pPr>
      <a:endParaRPr lang="lt-LT"/>
    </a:p>
  </c:txPr>
  <c:externalData r:id="rId1">
    <c:autoUpdate val="0"/>
  </c:externalData>
</c:chartSpace>
</file>

<file path=ppt/charts/chart32.xml><?xml version="1.0" encoding="utf-8"?>
<c:chartSpace xmlns:c="http://schemas.openxmlformats.org/drawingml/2006/chart" xmlns:a="http://schemas.openxmlformats.org/drawingml/2006/main" xmlns:r="http://schemas.openxmlformats.org/officeDocument/2006/relationships">
  <c:date1904 val="0"/>
  <c:lang val="lt-LT"/>
  <c:roundedCorners val="0"/>
  <mc:AlternateContent xmlns:mc="http://schemas.openxmlformats.org/markup-compatibility/2006">
    <mc:Choice xmlns:c14="http://schemas.microsoft.com/office/drawing/2007/8/2/chart" Requires="c14">
      <c14:style val="102"/>
    </mc:Choice>
    <mc:Fallback>
      <c:style val="2"/>
    </mc:Fallback>
  </mc:AlternateContent>
  <c:chart>
    <c:title>
      <c:layout>
        <c:manualLayout>
          <c:xMode val="edge"/>
          <c:yMode val="edge"/>
          <c:x val="0.25296414714604365"/>
          <c:y val="1.8108296166174272E-2"/>
        </c:manualLayout>
      </c:layout>
      <c:overlay val="0"/>
      <c:txPr>
        <a:bodyPr/>
        <a:lstStyle/>
        <a:p>
          <a:pPr>
            <a:defRPr lang="lt-LT" sz="2400" u="sng">
              <a:latin typeface="Times New Roman" pitchFamily="18" charset="0"/>
              <a:cs typeface="Times New Roman" pitchFamily="18" charset="0"/>
            </a:defRPr>
          </a:pPr>
          <a:endParaRPr lang="lt-LT"/>
        </a:p>
      </c:txPr>
    </c:title>
    <c:autoTitleDeleted val="0"/>
    <c:plotArea>
      <c:layout>
        <c:manualLayout>
          <c:layoutTarget val="inner"/>
          <c:xMode val="edge"/>
          <c:yMode val="edge"/>
          <c:x val="0.18579574020965656"/>
          <c:y val="0.34823886411210048"/>
          <c:w val="0.68520541032164051"/>
          <c:h val="0.64170030490439345"/>
        </c:manualLayout>
      </c:layout>
      <c:pieChart>
        <c:varyColors val="1"/>
        <c:ser>
          <c:idx val="0"/>
          <c:order val="0"/>
          <c:tx>
            <c:strRef>
              <c:f>Lapas1!$B$1</c:f>
              <c:strCache>
                <c:ptCount val="1"/>
                <c:pt idx="0">
                  <c:v>Tėvų atsakymai</c:v>
                </c:pt>
              </c:strCache>
            </c:strRef>
          </c:tx>
          <c:dLbls>
            <c:txPr>
              <a:bodyPr/>
              <a:lstStyle/>
              <a:p>
                <a:pPr>
                  <a:defRPr lang="lt-LT" sz="2000" b="1">
                    <a:latin typeface="Times New Roman" pitchFamily="18" charset="0"/>
                    <a:cs typeface="Times New Roman" pitchFamily="18" charset="0"/>
                  </a:defRPr>
                </a:pPr>
                <a:endParaRPr lang="lt-LT"/>
              </a:p>
            </c:txPr>
            <c:showLegendKey val="0"/>
            <c:showVal val="0"/>
            <c:showCatName val="0"/>
            <c:showSerName val="0"/>
            <c:showPercent val="1"/>
            <c:showBubbleSize val="0"/>
            <c:showLeaderLines val="1"/>
          </c:dLbls>
          <c:cat>
            <c:strRef>
              <c:f>Lapas1!$A$2:$A$5</c:f>
              <c:strCache>
                <c:ptCount val="4"/>
                <c:pt idx="0">
                  <c:v>Per daug</c:v>
                </c:pt>
                <c:pt idx="1">
                  <c:v>Pakankamai</c:v>
                </c:pt>
                <c:pt idx="2">
                  <c:v>Nepakankamai</c:v>
                </c:pt>
                <c:pt idx="3">
                  <c:v>Nežinau</c:v>
                </c:pt>
              </c:strCache>
            </c:strRef>
          </c:cat>
          <c:val>
            <c:numRef>
              <c:f>Lapas1!$B$2:$B$5</c:f>
              <c:numCache>
                <c:formatCode>0%</c:formatCode>
                <c:ptCount val="4"/>
                <c:pt idx="0">
                  <c:v>0</c:v>
                </c:pt>
                <c:pt idx="1">
                  <c:v>0.65000000000000013</c:v>
                </c:pt>
                <c:pt idx="2">
                  <c:v>0.17</c:v>
                </c:pt>
                <c:pt idx="3">
                  <c:v>0.12000000000000001</c:v>
                </c:pt>
              </c:numCache>
            </c:numRef>
          </c:val>
        </c:ser>
        <c:dLbls>
          <c:showLegendKey val="0"/>
          <c:showVal val="0"/>
          <c:showCatName val="0"/>
          <c:showSerName val="0"/>
          <c:showPercent val="1"/>
          <c:showBubbleSize val="0"/>
          <c:showLeaderLines val="1"/>
        </c:dLbls>
        <c:firstSliceAng val="0"/>
      </c:pieChart>
    </c:plotArea>
    <c:legend>
      <c:legendPos val="t"/>
      <c:layout>
        <c:manualLayout>
          <c:xMode val="edge"/>
          <c:yMode val="edge"/>
          <c:x val="1.5782850869677387E-2"/>
          <c:y val="0.14256815380301663"/>
          <c:w val="0.86679752155598544"/>
          <c:h val="0.13934289632663768"/>
        </c:manualLayout>
      </c:layout>
      <c:overlay val="0"/>
      <c:txPr>
        <a:bodyPr/>
        <a:lstStyle/>
        <a:p>
          <a:pPr>
            <a:defRPr lang="lt-LT" sz="1800" b="1">
              <a:latin typeface="Times New Roman" pitchFamily="18" charset="0"/>
              <a:cs typeface="Times New Roman" pitchFamily="18" charset="0"/>
            </a:defRPr>
          </a:pPr>
          <a:endParaRPr lang="lt-LT"/>
        </a:p>
      </c:txPr>
    </c:legend>
    <c:plotVisOnly val="1"/>
    <c:dispBlanksAs val="zero"/>
    <c:showDLblsOverMax val="0"/>
  </c:chart>
  <c:txPr>
    <a:bodyPr/>
    <a:lstStyle/>
    <a:p>
      <a:pPr>
        <a:defRPr sz="1800"/>
      </a:pPr>
      <a:endParaRPr lang="lt-LT"/>
    </a:p>
  </c:txPr>
  <c:externalData r:id="rId1">
    <c:autoUpdate val="0"/>
  </c:externalData>
</c:chartSpace>
</file>

<file path=ppt/charts/chart33.xml><?xml version="1.0" encoding="utf-8"?>
<c:chartSpace xmlns:c="http://schemas.openxmlformats.org/drawingml/2006/chart" xmlns:a="http://schemas.openxmlformats.org/drawingml/2006/main" xmlns:r="http://schemas.openxmlformats.org/officeDocument/2006/relationships">
  <c:date1904 val="0"/>
  <c:lang val="lt-LT"/>
  <c:roundedCorners val="0"/>
  <mc:AlternateContent xmlns:mc="http://schemas.openxmlformats.org/markup-compatibility/2006">
    <mc:Choice xmlns:c14="http://schemas.microsoft.com/office/drawing/2007/8/2/chart" Requires="c14">
      <c14:style val="102"/>
    </mc:Choice>
    <mc:Fallback>
      <c:style val="2"/>
    </mc:Fallback>
  </mc:AlternateContent>
  <c:chart>
    <c:title>
      <c:overlay val="0"/>
      <c:txPr>
        <a:bodyPr/>
        <a:lstStyle/>
        <a:p>
          <a:pPr>
            <a:defRPr lang="lt-LT" u="sng">
              <a:latin typeface="Times New Roman" pitchFamily="18" charset="0"/>
              <a:cs typeface="Times New Roman" pitchFamily="18" charset="0"/>
            </a:defRPr>
          </a:pPr>
          <a:endParaRPr lang="lt-LT"/>
        </a:p>
      </c:txPr>
    </c:title>
    <c:autoTitleDeleted val="0"/>
    <c:plotArea>
      <c:layout>
        <c:manualLayout>
          <c:layoutTarget val="inner"/>
          <c:xMode val="edge"/>
          <c:yMode val="edge"/>
          <c:x val="0.14290895782821522"/>
          <c:y val="0.33866683370437617"/>
          <c:w val="0.76259718419086331"/>
          <c:h val="0.57516450476057468"/>
        </c:manualLayout>
      </c:layout>
      <c:pieChart>
        <c:varyColors val="1"/>
        <c:ser>
          <c:idx val="0"/>
          <c:order val="0"/>
          <c:tx>
            <c:strRef>
              <c:f>Lapas1!$B$1</c:f>
              <c:strCache>
                <c:ptCount val="1"/>
                <c:pt idx="0">
                  <c:v>Mokytojų atsakymai</c:v>
                </c:pt>
              </c:strCache>
            </c:strRef>
          </c:tx>
          <c:dLbls>
            <c:txPr>
              <a:bodyPr/>
              <a:lstStyle/>
              <a:p>
                <a:pPr>
                  <a:defRPr lang="lt-LT" b="1">
                    <a:latin typeface="Times New Roman" pitchFamily="18" charset="0"/>
                    <a:cs typeface="Times New Roman" pitchFamily="18" charset="0"/>
                  </a:defRPr>
                </a:pPr>
                <a:endParaRPr lang="lt-LT"/>
              </a:p>
            </c:txPr>
            <c:showLegendKey val="0"/>
            <c:showVal val="0"/>
            <c:showCatName val="0"/>
            <c:showSerName val="0"/>
            <c:showPercent val="1"/>
            <c:showBubbleSize val="0"/>
            <c:showLeaderLines val="1"/>
          </c:dLbls>
          <c:cat>
            <c:strRef>
              <c:f>Lapas1!$A$2:$A$5</c:f>
              <c:strCache>
                <c:ptCount val="4"/>
                <c:pt idx="0">
                  <c:v>Per daug</c:v>
                </c:pt>
                <c:pt idx="1">
                  <c:v>Pakankamai</c:v>
                </c:pt>
                <c:pt idx="2">
                  <c:v>Nepakankamai</c:v>
                </c:pt>
                <c:pt idx="3">
                  <c:v>Nežinau</c:v>
                </c:pt>
              </c:strCache>
            </c:strRef>
          </c:cat>
          <c:val>
            <c:numRef>
              <c:f>Lapas1!$B$2:$B$5</c:f>
              <c:numCache>
                <c:formatCode>0%</c:formatCode>
                <c:ptCount val="4"/>
                <c:pt idx="0">
                  <c:v>3.0000000000000002E-2</c:v>
                </c:pt>
                <c:pt idx="1">
                  <c:v>0.54</c:v>
                </c:pt>
                <c:pt idx="2">
                  <c:v>0.26</c:v>
                </c:pt>
                <c:pt idx="3">
                  <c:v>0.17</c:v>
                </c:pt>
              </c:numCache>
            </c:numRef>
          </c:val>
        </c:ser>
        <c:dLbls>
          <c:showLegendKey val="0"/>
          <c:showVal val="0"/>
          <c:showCatName val="0"/>
          <c:showSerName val="0"/>
          <c:showPercent val="1"/>
          <c:showBubbleSize val="0"/>
          <c:showLeaderLines val="1"/>
        </c:dLbls>
        <c:firstSliceAng val="0"/>
      </c:pieChart>
    </c:plotArea>
    <c:legend>
      <c:legendPos val="t"/>
      <c:layout>
        <c:manualLayout>
          <c:xMode val="edge"/>
          <c:yMode val="edge"/>
          <c:x val="1.7291107088319164E-2"/>
          <c:y val="0.13136475285264809"/>
          <c:w val="0.9439787191401392"/>
          <c:h val="0.13417468310755856"/>
        </c:manualLayout>
      </c:layout>
      <c:overlay val="0"/>
      <c:txPr>
        <a:bodyPr/>
        <a:lstStyle/>
        <a:p>
          <a:pPr>
            <a:defRPr lang="lt-LT" b="1">
              <a:latin typeface="Times New Roman" pitchFamily="18" charset="0"/>
              <a:cs typeface="Times New Roman" pitchFamily="18" charset="0"/>
            </a:defRPr>
          </a:pPr>
          <a:endParaRPr lang="lt-LT"/>
        </a:p>
      </c:txPr>
    </c:legend>
    <c:plotVisOnly val="1"/>
    <c:dispBlanksAs val="zero"/>
    <c:showDLblsOverMax val="0"/>
  </c:chart>
  <c:txPr>
    <a:bodyPr/>
    <a:lstStyle/>
    <a:p>
      <a:pPr>
        <a:defRPr sz="1800"/>
      </a:pPr>
      <a:endParaRPr lang="lt-LT"/>
    </a:p>
  </c:txPr>
  <c:externalData r:id="rId1">
    <c:autoUpdate val="0"/>
  </c:externalData>
</c:chartSpace>
</file>

<file path=ppt/charts/chart34.xml><?xml version="1.0" encoding="utf-8"?>
<c:chartSpace xmlns:c="http://schemas.openxmlformats.org/drawingml/2006/chart" xmlns:a="http://schemas.openxmlformats.org/drawingml/2006/main" xmlns:r="http://schemas.openxmlformats.org/officeDocument/2006/relationships">
  <c:date1904 val="0"/>
  <c:lang val="lt-LT"/>
  <c:roundedCorners val="0"/>
  <mc:AlternateContent xmlns:mc="http://schemas.openxmlformats.org/markup-compatibility/2006">
    <mc:Choice xmlns:c14="http://schemas.microsoft.com/office/drawing/2007/8/2/chart" Requires="c14">
      <c14:style val="102"/>
    </mc:Choice>
    <mc:Fallback>
      <c:style val="2"/>
    </mc:Fallback>
  </mc:AlternateContent>
  <c:chart>
    <c:title>
      <c:overlay val="0"/>
      <c:txPr>
        <a:bodyPr/>
        <a:lstStyle/>
        <a:p>
          <a:pPr>
            <a:defRPr lang="lt-LT" sz="2400" u="sng">
              <a:latin typeface="Times New Roman" pitchFamily="18" charset="0"/>
              <a:cs typeface="Times New Roman" pitchFamily="18" charset="0"/>
            </a:defRPr>
          </a:pPr>
          <a:endParaRPr lang="lt-LT"/>
        </a:p>
      </c:txPr>
    </c:title>
    <c:autoTitleDeleted val="0"/>
    <c:plotArea>
      <c:layout>
        <c:manualLayout>
          <c:layoutTarget val="inner"/>
          <c:xMode val="edge"/>
          <c:yMode val="edge"/>
          <c:x val="0.1341259882465442"/>
          <c:y val="0.3838150728257031"/>
          <c:w val="0.79007954234252042"/>
          <c:h val="0.5782835232360406"/>
        </c:manualLayout>
      </c:layout>
      <c:pieChart>
        <c:varyColors val="1"/>
        <c:ser>
          <c:idx val="0"/>
          <c:order val="0"/>
          <c:tx>
            <c:strRef>
              <c:f>Lapas1!$B$1</c:f>
              <c:strCache>
                <c:ptCount val="1"/>
                <c:pt idx="0">
                  <c:v>Mokinių atsakymai</c:v>
                </c:pt>
              </c:strCache>
            </c:strRef>
          </c:tx>
          <c:dLbls>
            <c:txPr>
              <a:bodyPr/>
              <a:lstStyle/>
              <a:p>
                <a:pPr>
                  <a:defRPr lang="lt-LT" sz="2000" b="1">
                    <a:latin typeface="Times New Roman" pitchFamily="18" charset="0"/>
                    <a:cs typeface="Times New Roman" pitchFamily="18" charset="0"/>
                  </a:defRPr>
                </a:pPr>
                <a:endParaRPr lang="lt-LT"/>
              </a:p>
            </c:txPr>
            <c:showLegendKey val="0"/>
            <c:showVal val="0"/>
            <c:showCatName val="0"/>
            <c:showSerName val="0"/>
            <c:showPercent val="1"/>
            <c:showBubbleSize val="0"/>
            <c:showLeaderLines val="1"/>
          </c:dLbls>
          <c:cat>
            <c:strRef>
              <c:f>Lapas1!$A$2:$A$4</c:f>
              <c:strCache>
                <c:ptCount val="3"/>
                <c:pt idx="0">
                  <c:v>Taip</c:v>
                </c:pt>
                <c:pt idx="1">
                  <c:v>Ne</c:v>
                </c:pt>
                <c:pt idx="2">
                  <c:v>Nežinau</c:v>
                </c:pt>
              </c:strCache>
            </c:strRef>
          </c:cat>
          <c:val>
            <c:numRef>
              <c:f>Lapas1!$B$2:$B$4</c:f>
              <c:numCache>
                <c:formatCode>0%</c:formatCode>
                <c:ptCount val="3"/>
                <c:pt idx="0">
                  <c:v>0.68</c:v>
                </c:pt>
                <c:pt idx="1">
                  <c:v>0.11</c:v>
                </c:pt>
                <c:pt idx="2">
                  <c:v>0.21000000000000002</c:v>
                </c:pt>
              </c:numCache>
            </c:numRef>
          </c:val>
        </c:ser>
        <c:dLbls>
          <c:showLegendKey val="0"/>
          <c:showVal val="0"/>
          <c:showCatName val="0"/>
          <c:showSerName val="0"/>
          <c:showPercent val="1"/>
          <c:showBubbleSize val="0"/>
          <c:showLeaderLines val="1"/>
        </c:dLbls>
        <c:firstSliceAng val="0"/>
      </c:pieChart>
    </c:plotArea>
    <c:legend>
      <c:legendPos val="t"/>
      <c:overlay val="0"/>
      <c:txPr>
        <a:bodyPr/>
        <a:lstStyle/>
        <a:p>
          <a:pPr>
            <a:defRPr lang="lt-LT" sz="2000" b="1">
              <a:latin typeface="Times New Roman" pitchFamily="18" charset="0"/>
              <a:cs typeface="Times New Roman" pitchFamily="18" charset="0"/>
            </a:defRPr>
          </a:pPr>
          <a:endParaRPr lang="lt-LT"/>
        </a:p>
      </c:txPr>
    </c:legend>
    <c:plotVisOnly val="1"/>
    <c:dispBlanksAs val="zero"/>
    <c:showDLblsOverMax val="0"/>
  </c:chart>
  <c:txPr>
    <a:bodyPr/>
    <a:lstStyle/>
    <a:p>
      <a:pPr>
        <a:defRPr sz="1800"/>
      </a:pPr>
      <a:endParaRPr lang="lt-LT"/>
    </a:p>
  </c:txPr>
  <c:externalData r:id="rId1">
    <c:autoUpdate val="0"/>
  </c:externalData>
</c:chartSpace>
</file>

<file path=ppt/charts/chart35.xml><?xml version="1.0" encoding="utf-8"?>
<c:chartSpace xmlns:c="http://schemas.openxmlformats.org/drawingml/2006/chart" xmlns:a="http://schemas.openxmlformats.org/drawingml/2006/main" xmlns:r="http://schemas.openxmlformats.org/officeDocument/2006/relationships">
  <c:date1904 val="0"/>
  <c:lang val="lt-LT"/>
  <c:roundedCorners val="0"/>
  <mc:AlternateContent xmlns:mc="http://schemas.openxmlformats.org/markup-compatibility/2006">
    <mc:Choice xmlns:c14="http://schemas.microsoft.com/office/drawing/2007/8/2/chart" Requires="c14">
      <c14:style val="102"/>
    </mc:Choice>
    <mc:Fallback>
      <c:style val="2"/>
    </mc:Fallback>
  </mc:AlternateContent>
  <c:chart>
    <c:title>
      <c:overlay val="0"/>
      <c:txPr>
        <a:bodyPr/>
        <a:lstStyle/>
        <a:p>
          <a:pPr>
            <a:defRPr lang="lt-LT" sz="2400" u="sng">
              <a:latin typeface="Times New Roman" pitchFamily="18" charset="0"/>
              <a:cs typeface="Times New Roman" pitchFamily="18" charset="0"/>
            </a:defRPr>
          </a:pPr>
          <a:endParaRPr lang="lt-LT"/>
        </a:p>
      </c:txPr>
    </c:title>
    <c:autoTitleDeleted val="0"/>
    <c:plotArea>
      <c:layout>
        <c:manualLayout>
          <c:layoutTarget val="inner"/>
          <c:xMode val="edge"/>
          <c:yMode val="edge"/>
          <c:x val="0.14318994318091641"/>
          <c:y val="0.38798827723878471"/>
          <c:w val="0.6695280385512723"/>
          <c:h val="0.66432997047244102"/>
        </c:manualLayout>
      </c:layout>
      <c:pieChart>
        <c:varyColors val="1"/>
        <c:ser>
          <c:idx val="0"/>
          <c:order val="0"/>
          <c:tx>
            <c:strRef>
              <c:f>Lapas1!$B$1</c:f>
              <c:strCache>
                <c:ptCount val="1"/>
                <c:pt idx="0">
                  <c:v>Tėvų atsakymai</c:v>
                </c:pt>
              </c:strCache>
            </c:strRef>
          </c:tx>
          <c:dLbls>
            <c:dLbl>
              <c:idx val="0"/>
              <c:spPr/>
              <c:txPr>
                <a:bodyPr/>
                <a:lstStyle/>
                <a:p>
                  <a:pPr>
                    <a:defRPr lang="lt-LT" sz="2000" b="1">
                      <a:latin typeface="Times New Roman" pitchFamily="18" charset="0"/>
                      <a:cs typeface="Times New Roman" pitchFamily="18" charset="0"/>
                    </a:defRPr>
                  </a:pPr>
                  <a:endParaRPr lang="lt-LT"/>
                </a:p>
              </c:txPr>
              <c:showLegendKey val="0"/>
              <c:showVal val="0"/>
              <c:showCatName val="0"/>
              <c:showSerName val="0"/>
              <c:showPercent val="1"/>
              <c:showBubbleSize val="0"/>
            </c:dLbl>
            <c:dLbl>
              <c:idx val="1"/>
              <c:spPr/>
              <c:txPr>
                <a:bodyPr/>
                <a:lstStyle/>
                <a:p>
                  <a:pPr>
                    <a:defRPr lang="lt-LT" sz="2000" b="1">
                      <a:latin typeface="Times New Roman" pitchFamily="18" charset="0"/>
                      <a:cs typeface="Times New Roman" pitchFamily="18" charset="0"/>
                    </a:defRPr>
                  </a:pPr>
                  <a:endParaRPr lang="lt-LT"/>
                </a:p>
              </c:txPr>
              <c:showLegendKey val="0"/>
              <c:showVal val="0"/>
              <c:showCatName val="0"/>
              <c:showSerName val="0"/>
              <c:showPercent val="1"/>
              <c:showBubbleSize val="0"/>
            </c:dLbl>
            <c:dLbl>
              <c:idx val="2"/>
              <c:spPr/>
              <c:txPr>
                <a:bodyPr/>
                <a:lstStyle/>
                <a:p>
                  <a:pPr>
                    <a:defRPr lang="lt-LT" sz="2000" b="1">
                      <a:latin typeface="Times New Roman" pitchFamily="18" charset="0"/>
                      <a:cs typeface="Times New Roman" pitchFamily="18" charset="0"/>
                    </a:defRPr>
                  </a:pPr>
                  <a:endParaRPr lang="lt-LT"/>
                </a:p>
              </c:txPr>
              <c:showLegendKey val="0"/>
              <c:showVal val="0"/>
              <c:showCatName val="0"/>
              <c:showSerName val="0"/>
              <c:showPercent val="1"/>
              <c:showBubbleSize val="0"/>
            </c:dLbl>
            <c:dLbl>
              <c:idx val="3"/>
              <c:spPr/>
              <c:txPr>
                <a:bodyPr/>
                <a:lstStyle/>
                <a:p>
                  <a:pPr>
                    <a:defRPr lang="lt-LT" sz="2000" b="1">
                      <a:latin typeface="Times New Roman" pitchFamily="18" charset="0"/>
                      <a:cs typeface="Times New Roman" pitchFamily="18" charset="0"/>
                    </a:defRPr>
                  </a:pPr>
                  <a:endParaRPr lang="lt-LT"/>
                </a:p>
              </c:txPr>
              <c:showLegendKey val="0"/>
              <c:showVal val="0"/>
              <c:showCatName val="0"/>
              <c:showSerName val="0"/>
              <c:showPercent val="1"/>
              <c:showBubbleSize val="0"/>
            </c:dLbl>
            <c:txPr>
              <a:bodyPr/>
              <a:lstStyle/>
              <a:p>
                <a:pPr>
                  <a:defRPr lang="lt-LT" sz="2000">
                    <a:latin typeface="Times New Roman" pitchFamily="18" charset="0"/>
                    <a:cs typeface="Times New Roman" pitchFamily="18" charset="0"/>
                  </a:defRPr>
                </a:pPr>
                <a:endParaRPr lang="lt-LT"/>
              </a:p>
            </c:txPr>
            <c:showLegendKey val="0"/>
            <c:showVal val="0"/>
            <c:showCatName val="0"/>
            <c:showSerName val="0"/>
            <c:showPercent val="1"/>
            <c:showBubbleSize val="0"/>
            <c:showLeaderLines val="1"/>
          </c:dLbls>
          <c:cat>
            <c:strRef>
              <c:f>Lapas1!$A$2:$A$5</c:f>
              <c:strCache>
                <c:ptCount val="4"/>
                <c:pt idx="0">
                  <c:v>Per daug</c:v>
                </c:pt>
                <c:pt idx="1">
                  <c:v>Pakankamai</c:v>
                </c:pt>
                <c:pt idx="2">
                  <c:v>Nepakankamai</c:v>
                </c:pt>
                <c:pt idx="3">
                  <c:v>Nežinau</c:v>
                </c:pt>
              </c:strCache>
            </c:strRef>
          </c:cat>
          <c:val>
            <c:numRef>
              <c:f>Lapas1!$B$2:$B$5</c:f>
              <c:numCache>
                <c:formatCode>0%</c:formatCode>
                <c:ptCount val="4"/>
                <c:pt idx="0">
                  <c:v>3.0000000000000002E-2</c:v>
                </c:pt>
                <c:pt idx="1">
                  <c:v>0.65000000000000013</c:v>
                </c:pt>
                <c:pt idx="2">
                  <c:v>0.25</c:v>
                </c:pt>
                <c:pt idx="3">
                  <c:v>8.0000000000000016E-2</c:v>
                </c:pt>
              </c:numCache>
            </c:numRef>
          </c:val>
        </c:ser>
        <c:dLbls>
          <c:showLegendKey val="0"/>
          <c:showVal val="0"/>
          <c:showCatName val="0"/>
          <c:showSerName val="0"/>
          <c:showPercent val="1"/>
          <c:showBubbleSize val="0"/>
          <c:showLeaderLines val="1"/>
        </c:dLbls>
        <c:firstSliceAng val="0"/>
      </c:pieChart>
    </c:plotArea>
    <c:legend>
      <c:legendPos val="t"/>
      <c:layout>
        <c:manualLayout>
          <c:xMode val="edge"/>
          <c:yMode val="edge"/>
          <c:x val="1.2597806592918247E-2"/>
          <c:y val="0.1164751209654232"/>
          <c:w val="0.91323310306791283"/>
          <c:h val="0.14063821221902781"/>
        </c:manualLayout>
      </c:layout>
      <c:overlay val="0"/>
      <c:txPr>
        <a:bodyPr/>
        <a:lstStyle/>
        <a:p>
          <a:pPr>
            <a:defRPr lang="lt-LT" sz="1800" b="1">
              <a:latin typeface="Times New Roman" pitchFamily="18" charset="0"/>
              <a:cs typeface="Times New Roman" pitchFamily="18" charset="0"/>
            </a:defRPr>
          </a:pPr>
          <a:endParaRPr lang="lt-LT"/>
        </a:p>
      </c:txPr>
    </c:legend>
    <c:plotVisOnly val="1"/>
    <c:dispBlanksAs val="zero"/>
    <c:showDLblsOverMax val="0"/>
  </c:chart>
  <c:txPr>
    <a:bodyPr/>
    <a:lstStyle/>
    <a:p>
      <a:pPr>
        <a:defRPr sz="1800"/>
      </a:pPr>
      <a:endParaRPr lang="lt-LT"/>
    </a:p>
  </c:txPr>
  <c:externalData r:id="rId1">
    <c:autoUpdate val="0"/>
  </c:externalData>
</c:chartSpace>
</file>

<file path=ppt/charts/chart36.xml><?xml version="1.0" encoding="utf-8"?>
<c:chartSpace xmlns:c="http://schemas.openxmlformats.org/drawingml/2006/chart" xmlns:a="http://schemas.openxmlformats.org/drawingml/2006/main" xmlns:r="http://schemas.openxmlformats.org/officeDocument/2006/relationships">
  <c:date1904 val="0"/>
  <c:lang val="lt-LT"/>
  <c:roundedCorners val="0"/>
  <mc:AlternateContent xmlns:mc="http://schemas.openxmlformats.org/markup-compatibility/2006">
    <mc:Choice xmlns:c14="http://schemas.microsoft.com/office/drawing/2007/8/2/chart" Requires="c14">
      <c14:style val="102"/>
    </mc:Choice>
    <mc:Fallback>
      <c:style val="2"/>
    </mc:Fallback>
  </mc:AlternateContent>
  <c:chart>
    <c:title>
      <c:overlay val="0"/>
      <c:txPr>
        <a:bodyPr/>
        <a:lstStyle/>
        <a:p>
          <a:pPr>
            <a:defRPr lang="lt-LT" sz="2400" u="sng">
              <a:latin typeface="Times New Roman" pitchFamily="18" charset="0"/>
              <a:cs typeface="Times New Roman" pitchFamily="18" charset="0"/>
            </a:defRPr>
          </a:pPr>
          <a:endParaRPr lang="lt-LT"/>
        </a:p>
      </c:txPr>
    </c:title>
    <c:autoTitleDeleted val="0"/>
    <c:plotArea>
      <c:layout>
        <c:manualLayout>
          <c:layoutTarget val="inner"/>
          <c:xMode val="edge"/>
          <c:yMode val="edge"/>
          <c:x val="0.10147568637498329"/>
          <c:y val="0.39905589465123348"/>
          <c:w val="0.79704891066525485"/>
          <c:h val="0.57757416063551004"/>
        </c:manualLayout>
      </c:layout>
      <c:pieChart>
        <c:varyColors val="1"/>
        <c:ser>
          <c:idx val="0"/>
          <c:order val="0"/>
          <c:tx>
            <c:strRef>
              <c:f>Lapas1!$B$1</c:f>
              <c:strCache>
                <c:ptCount val="1"/>
                <c:pt idx="0">
                  <c:v>Mokytojų atsakymai</c:v>
                </c:pt>
              </c:strCache>
            </c:strRef>
          </c:tx>
          <c:dLbls>
            <c:txPr>
              <a:bodyPr/>
              <a:lstStyle/>
              <a:p>
                <a:pPr>
                  <a:defRPr lang="lt-LT" b="1">
                    <a:latin typeface="Times New Roman" pitchFamily="18" charset="0"/>
                    <a:cs typeface="Times New Roman" pitchFamily="18" charset="0"/>
                  </a:defRPr>
                </a:pPr>
                <a:endParaRPr lang="lt-LT"/>
              </a:p>
            </c:txPr>
            <c:showLegendKey val="0"/>
            <c:showVal val="0"/>
            <c:showCatName val="0"/>
            <c:showSerName val="0"/>
            <c:showPercent val="1"/>
            <c:showBubbleSize val="0"/>
            <c:showLeaderLines val="1"/>
          </c:dLbls>
          <c:cat>
            <c:strRef>
              <c:f>Lapas1!$A$2:$A$5</c:f>
              <c:strCache>
                <c:ptCount val="4"/>
                <c:pt idx="0">
                  <c:v>Labai veiksminga</c:v>
                </c:pt>
                <c:pt idx="1">
                  <c:v>Pakankamai veiksminga</c:v>
                </c:pt>
                <c:pt idx="2">
                  <c:v>Neveiksminga</c:v>
                </c:pt>
                <c:pt idx="3">
                  <c:v>Nežinau</c:v>
                </c:pt>
              </c:strCache>
            </c:strRef>
          </c:cat>
          <c:val>
            <c:numRef>
              <c:f>Lapas1!$B$2:$B$5</c:f>
              <c:numCache>
                <c:formatCode>0%</c:formatCode>
                <c:ptCount val="4"/>
                <c:pt idx="0">
                  <c:v>9.0000000000000011E-2</c:v>
                </c:pt>
                <c:pt idx="1">
                  <c:v>0.7400000000000001</c:v>
                </c:pt>
                <c:pt idx="2">
                  <c:v>0.14000000000000001</c:v>
                </c:pt>
                <c:pt idx="3">
                  <c:v>3.0000000000000002E-2</c:v>
                </c:pt>
              </c:numCache>
            </c:numRef>
          </c:val>
        </c:ser>
        <c:dLbls>
          <c:showLegendKey val="0"/>
          <c:showVal val="0"/>
          <c:showCatName val="0"/>
          <c:showSerName val="0"/>
          <c:showPercent val="1"/>
          <c:showBubbleSize val="0"/>
          <c:showLeaderLines val="1"/>
        </c:dLbls>
        <c:firstSliceAng val="0"/>
      </c:pieChart>
    </c:plotArea>
    <c:legend>
      <c:legendPos val="t"/>
      <c:overlay val="0"/>
      <c:txPr>
        <a:bodyPr/>
        <a:lstStyle/>
        <a:p>
          <a:pPr>
            <a:defRPr lang="lt-LT" b="1">
              <a:latin typeface="Times New Roman" pitchFamily="18" charset="0"/>
              <a:cs typeface="Times New Roman" pitchFamily="18" charset="0"/>
            </a:defRPr>
          </a:pPr>
          <a:endParaRPr lang="lt-LT"/>
        </a:p>
      </c:txPr>
    </c:legend>
    <c:plotVisOnly val="1"/>
    <c:dispBlanksAs val="zero"/>
    <c:showDLblsOverMax val="0"/>
  </c:chart>
  <c:txPr>
    <a:bodyPr/>
    <a:lstStyle/>
    <a:p>
      <a:pPr>
        <a:defRPr sz="1800"/>
      </a:pPr>
      <a:endParaRPr lang="lt-LT"/>
    </a:p>
  </c:txPr>
  <c:externalData r:id="rId1">
    <c:autoUpdate val="0"/>
  </c:externalData>
</c:chartSpace>
</file>

<file path=ppt/charts/chart37.xml><?xml version="1.0" encoding="utf-8"?>
<c:chartSpace xmlns:c="http://schemas.openxmlformats.org/drawingml/2006/chart" xmlns:a="http://schemas.openxmlformats.org/drawingml/2006/main" xmlns:r="http://schemas.openxmlformats.org/officeDocument/2006/relationships">
  <c:date1904 val="0"/>
  <c:lang val="lt-LT"/>
  <c:roundedCorners val="0"/>
  <mc:AlternateContent xmlns:mc="http://schemas.openxmlformats.org/markup-compatibility/2006">
    <mc:Choice xmlns:c14="http://schemas.microsoft.com/office/drawing/2007/8/2/chart" Requires="c14">
      <c14:style val="102"/>
    </mc:Choice>
    <mc:Fallback>
      <c:style val="2"/>
    </mc:Fallback>
  </mc:AlternateContent>
  <c:chart>
    <c:title>
      <c:layout>
        <c:manualLayout>
          <c:xMode val="edge"/>
          <c:yMode val="edge"/>
          <c:x val="0.10751074894031123"/>
          <c:y val="1.6836195965366927E-2"/>
        </c:manualLayout>
      </c:layout>
      <c:overlay val="0"/>
      <c:txPr>
        <a:bodyPr/>
        <a:lstStyle/>
        <a:p>
          <a:pPr>
            <a:defRPr lang="lt-LT" sz="2400" u="sng">
              <a:latin typeface="Times New Roman" pitchFamily="18" charset="0"/>
              <a:cs typeface="Times New Roman" pitchFamily="18" charset="0"/>
            </a:defRPr>
          </a:pPr>
          <a:endParaRPr lang="lt-LT"/>
        </a:p>
      </c:txPr>
    </c:title>
    <c:autoTitleDeleted val="0"/>
    <c:plotArea>
      <c:layout>
        <c:manualLayout>
          <c:layoutTarget val="inner"/>
          <c:xMode val="edge"/>
          <c:yMode val="edge"/>
          <c:x val="7.1676295226456313E-2"/>
          <c:y val="0.2924568210369789"/>
          <c:w val="0.76650511054327319"/>
          <c:h val="0.70754317896302121"/>
        </c:manualLayout>
      </c:layout>
      <c:pieChart>
        <c:varyColors val="1"/>
        <c:ser>
          <c:idx val="0"/>
          <c:order val="0"/>
          <c:tx>
            <c:strRef>
              <c:f>Lapas1!$B$1</c:f>
              <c:strCache>
                <c:ptCount val="1"/>
                <c:pt idx="0">
                  <c:v>Mokinių atsakymai</c:v>
                </c:pt>
              </c:strCache>
            </c:strRef>
          </c:tx>
          <c:dLbls>
            <c:txPr>
              <a:bodyPr/>
              <a:lstStyle/>
              <a:p>
                <a:pPr>
                  <a:defRPr lang="lt-LT" sz="2400" b="1">
                    <a:latin typeface="Times New Roman" pitchFamily="18" charset="0"/>
                    <a:cs typeface="Times New Roman" pitchFamily="18" charset="0"/>
                  </a:defRPr>
                </a:pPr>
                <a:endParaRPr lang="lt-LT"/>
              </a:p>
            </c:txPr>
            <c:showLegendKey val="0"/>
            <c:showVal val="0"/>
            <c:showCatName val="0"/>
            <c:showSerName val="0"/>
            <c:showPercent val="1"/>
            <c:showBubbleSize val="0"/>
            <c:showLeaderLines val="1"/>
          </c:dLbls>
          <c:cat>
            <c:strRef>
              <c:f>Lapas1!$A$2:$A$5</c:f>
              <c:strCache>
                <c:ptCount val="4"/>
                <c:pt idx="0">
                  <c:v>Visada</c:v>
                </c:pt>
                <c:pt idx="1">
                  <c:v>Kartais</c:v>
                </c:pt>
                <c:pt idx="2">
                  <c:v>Retai</c:v>
                </c:pt>
                <c:pt idx="3">
                  <c:v>Niekada</c:v>
                </c:pt>
              </c:strCache>
            </c:strRef>
          </c:cat>
          <c:val>
            <c:numRef>
              <c:f>Lapas1!$B$2:$B$5</c:f>
              <c:numCache>
                <c:formatCode>0%</c:formatCode>
                <c:ptCount val="4"/>
                <c:pt idx="0">
                  <c:v>0.8</c:v>
                </c:pt>
                <c:pt idx="1">
                  <c:v>0.12000000000000001</c:v>
                </c:pt>
                <c:pt idx="2">
                  <c:v>2.0000000000000004E-2</c:v>
                </c:pt>
                <c:pt idx="3">
                  <c:v>6.0000000000000005E-2</c:v>
                </c:pt>
              </c:numCache>
            </c:numRef>
          </c:val>
        </c:ser>
        <c:dLbls>
          <c:showLegendKey val="0"/>
          <c:showVal val="0"/>
          <c:showCatName val="0"/>
          <c:showSerName val="0"/>
          <c:showPercent val="1"/>
          <c:showBubbleSize val="0"/>
          <c:showLeaderLines val="1"/>
        </c:dLbls>
        <c:firstSliceAng val="0"/>
      </c:pieChart>
    </c:plotArea>
    <c:legend>
      <c:legendPos val="t"/>
      <c:layout>
        <c:manualLayout>
          <c:xMode val="edge"/>
          <c:yMode val="edge"/>
          <c:x val="0"/>
          <c:y val="0.1123717411422322"/>
          <c:w val="1"/>
          <c:h val="0.14337488925518202"/>
        </c:manualLayout>
      </c:layout>
      <c:overlay val="0"/>
      <c:txPr>
        <a:bodyPr/>
        <a:lstStyle/>
        <a:p>
          <a:pPr>
            <a:defRPr lang="lt-LT" sz="2000" b="1">
              <a:latin typeface="Times New Roman" pitchFamily="18" charset="0"/>
              <a:cs typeface="Times New Roman" pitchFamily="18" charset="0"/>
            </a:defRPr>
          </a:pPr>
          <a:endParaRPr lang="lt-LT"/>
        </a:p>
      </c:txPr>
    </c:legend>
    <c:plotVisOnly val="1"/>
    <c:dispBlanksAs val="zero"/>
    <c:showDLblsOverMax val="0"/>
  </c:chart>
  <c:txPr>
    <a:bodyPr/>
    <a:lstStyle/>
    <a:p>
      <a:pPr>
        <a:defRPr sz="1800"/>
      </a:pPr>
      <a:endParaRPr lang="lt-LT"/>
    </a:p>
  </c:txPr>
  <c:externalData r:id="rId1">
    <c:autoUpdate val="0"/>
  </c:externalData>
</c:chartSpace>
</file>

<file path=ppt/charts/chart38.xml><?xml version="1.0" encoding="utf-8"?>
<c:chartSpace xmlns:c="http://schemas.openxmlformats.org/drawingml/2006/chart" xmlns:a="http://schemas.openxmlformats.org/drawingml/2006/main" xmlns:r="http://schemas.openxmlformats.org/officeDocument/2006/relationships">
  <c:date1904 val="0"/>
  <c:lang val="lt-LT"/>
  <c:roundedCorners val="0"/>
  <mc:AlternateContent xmlns:mc="http://schemas.openxmlformats.org/markup-compatibility/2006">
    <mc:Choice xmlns:c14="http://schemas.microsoft.com/office/drawing/2007/8/2/chart" Requires="c14">
      <c14:style val="102"/>
    </mc:Choice>
    <mc:Fallback>
      <c:style val="2"/>
    </mc:Fallback>
  </mc:AlternateContent>
  <c:chart>
    <c:title>
      <c:layout>
        <c:manualLayout>
          <c:xMode val="edge"/>
          <c:yMode val="edge"/>
          <c:x val="0.38507193545251295"/>
          <c:y val="8.9351150241396161E-3"/>
        </c:manualLayout>
      </c:layout>
      <c:overlay val="0"/>
      <c:txPr>
        <a:bodyPr/>
        <a:lstStyle/>
        <a:p>
          <a:pPr>
            <a:defRPr lang="lt-LT" sz="2400" u="sng">
              <a:latin typeface="Times New Roman" pitchFamily="18" charset="0"/>
              <a:cs typeface="Times New Roman" pitchFamily="18" charset="0"/>
            </a:defRPr>
          </a:pPr>
          <a:endParaRPr lang="lt-LT"/>
        </a:p>
      </c:txPr>
    </c:title>
    <c:autoTitleDeleted val="0"/>
    <c:plotArea>
      <c:layout>
        <c:manualLayout>
          <c:layoutTarget val="inner"/>
          <c:xMode val="edge"/>
          <c:yMode val="edge"/>
          <c:x val="0.27691075932960219"/>
          <c:y val="0.22652230971128609"/>
          <c:w val="0.45952289964980231"/>
          <c:h val="0.73093594278975993"/>
        </c:manualLayout>
      </c:layout>
      <c:pieChart>
        <c:varyColors val="1"/>
        <c:ser>
          <c:idx val="0"/>
          <c:order val="0"/>
          <c:tx>
            <c:strRef>
              <c:f>Lapas1!$B$1</c:f>
              <c:strCache>
                <c:ptCount val="1"/>
                <c:pt idx="0">
                  <c:v>Tėvų atsakymai</c:v>
                </c:pt>
              </c:strCache>
            </c:strRef>
          </c:tx>
          <c:dLbls>
            <c:txPr>
              <a:bodyPr/>
              <a:lstStyle/>
              <a:p>
                <a:pPr>
                  <a:defRPr lang="lt-LT" sz="2400" b="1">
                    <a:latin typeface="Times New Roman" pitchFamily="18" charset="0"/>
                    <a:cs typeface="Times New Roman" pitchFamily="18" charset="0"/>
                  </a:defRPr>
                </a:pPr>
                <a:endParaRPr lang="lt-LT"/>
              </a:p>
            </c:txPr>
            <c:showLegendKey val="0"/>
            <c:showVal val="0"/>
            <c:showCatName val="0"/>
            <c:showSerName val="0"/>
            <c:showPercent val="1"/>
            <c:showBubbleSize val="0"/>
            <c:showLeaderLines val="1"/>
          </c:dLbls>
          <c:cat>
            <c:strRef>
              <c:f>Lapas1!$A$2:$A$5</c:f>
              <c:strCache>
                <c:ptCount val="4"/>
                <c:pt idx="0">
                  <c:v>Visada</c:v>
                </c:pt>
                <c:pt idx="1">
                  <c:v>Kartais</c:v>
                </c:pt>
                <c:pt idx="2">
                  <c:v>Retai</c:v>
                </c:pt>
                <c:pt idx="3">
                  <c:v>Niekada</c:v>
                </c:pt>
              </c:strCache>
            </c:strRef>
          </c:cat>
          <c:val>
            <c:numRef>
              <c:f>Lapas1!$B$2:$B$5</c:f>
              <c:numCache>
                <c:formatCode>0%</c:formatCode>
                <c:ptCount val="4"/>
                <c:pt idx="0">
                  <c:v>0.68</c:v>
                </c:pt>
                <c:pt idx="1">
                  <c:v>0.28000000000000008</c:v>
                </c:pt>
                <c:pt idx="2">
                  <c:v>0.05</c:v>
                </c:pt>
                <c:pt idx="3">
                  <c:v>0</c:v>
                </c:pt>
              </c:numCache>
            </c:numRef>
          </c:val>
        </c:ser>
        <c:dLbls>
          <c:showLegendKey val="0"/>
          <c:showVal val="0"/>
          <c:showCatName val="0"/>
          <c:showSerName val="0"/>
          <c:showPercent val="1"/>
          <c:showBubbleSize val="0"/>
          <c:showLeaderLines val="1"/>
        </c:dLbls>
        <c:firstSliceAng val="0"/>
      </c:pieChart>
    </c:plotArea>
    <c:legend>
      <c:legendPos val="t"/>
      <c:overlay val="0"/>
      <c:txPr>
        <a:bodyPr/>
        <a:lstStyle/>
        <a:p>
          <a:pPr>
            <a:defRPr lang="lt-LT" sz="2000" b="1">
              <a:latin typeface="Times New Roman" pitchFamily="18" charset="0"/>
              <a:cs typeface="Times New Roman" pitchFamily="18" charset="0"/>
            </a:defRPr>
          </a:pPr>
          <a:endParaRPr lang="lt-LT"/>
        </a:p>
      </c:txPr>
    </c:legend>
    <c:plotVisOnly val="1"/>
    <c:dispBlanksAs val="zero"/>
    <c:showDLblsOverMax val="0"/>
  </c:chart>
  <c:txPr>
    <a:bodyPr/>
    <a:lstStyle/>
    <a:p>
      <a:pPr>
        <a:defRPr sz="1800"/>
      </a:pPr>
      <a:endParaRPr lang="lt-LT"/>
    </a:p>
  </c:txPr>
  <c:externalData r:id="rId1">
    <c:autoUpdate val="0"/>
  </c:externalData>
</c:chartSpace>
</file>

<file path=ppt/charts/chart39.xml><?xml version="1.0" encoding="utf-8"?>
<c:chartSpace xmlns:c="http://schemas.openxmlformats.org/drawingml/2006/chart" xmlns:a="http://schemas.openxmlformats.org/drawingml/2006/main" xmlns:r="http://schemas.openxmlformats.org/officeDocument/2006/relationships">
  <c:date1904 val="0"/>
  <c:lang val="lt-LT"/>
  <c:roundedCorners val="0"/>
  <mc:AlternateContent xmlns:mc="http://schemas.openxmlformats.org/markup-compatibility/2006">
    <mc:Choice xmlns:c14="http://schemas.microsoft.com/office/drawing/2007/8/2/chart" Requires="c14">
      <c14:style val="102"/>
    </mc:Choice>
    <mc:Fallback>
      <c:style val="2"/>
    </mc:Fallback>
  </mc:AlternateContent>
  <c:chart>
    <c:title>
      <c:overlay val="0"/>
      <c:txPr>
        <a:bodyPr/>
        <a:lstStyle/>
        <a:p>
          <a:pPr>
            <a:defRPr lang="lt-LT" sz="2400" u="sng">
              <a:latin typeface="Times New Roman" pitchFamily="18" charset="0"/>
              <a:cs typeface="Times New Roman" pitchFamily="18" charset="0"/>
            </a:defRPr>
          </a:pPr>
          <a:endParaRPr lang="lt-LT"/>
        </a:p>
      </c:txPr>
    </c:title>
    <c:autoTitleDeleted val="0"/>
    <c:plotArea>
      <c:layout>
        <c:manualLayout>
          <c:layoutTarget val="inner"/>
          <c:xMode val="edge"/>
          <c:yMode val="edge"/>
          <c:x val="0.2852568722850814"/>
          <c:y val="0.2625733896747886"/>
          <c:w val="0.42948637020129088"/>
          <c:h val="0.73588310668797841"/>
        </c:manualLayout>
      </c:layout>
      <c:pieChart>
        <c:varyColors val="1"/>
        <c:ser>
          <c:idx val="0"/>
          <c:order val="0"/>
          <c:tx>
            <c:strRef>
              <c:f>Lapas1!$B$1</c:f>
              <c:strCache>
                <c:ptCount val="1"/>
                <c:pt idx="0">
                  <c:v>Mokytojų atsakymai</c:v>
                </c:pt>
              </c:strCache>
            </c:strRef>
          </c:tx>
          <c:dLbls>
            <c:txPr>
              <a:bodyPr/>
              <a:lstStyle/>
              <a:p>
                <a:pPr>
                  <a:defRPr lang="lt-LT" sz="2800" b="1">
                    <a:latin typeface="Times New Roman" pitchFamily="18" charset="0"/>
                    <a:cs typeface="Times New Roman" pitchFamily="18" charset="0"/>
                  </a:defRPr>
                </a:pPr>
                <a:endParaRPr lang="lt-LT"/>
              </a:p>
            </c:txPr>
            <c:showLegendKey val="0"/>
            <c:showVal val="0"/>
            <c:showCatName val="0"/>
            <c:showSerName val="0"/>
            <c:showPercent val="1"/>
            <c:showBubbleSize val="0"/>
            <c:showLeaderLines val="1"/>
          </c:dLbls>
          <c:cat>
            <c:strRef>
              <c:f>Lapas1!$A$2:$A$5</c:f>
              <c:strCache>
                <c:ptCount val="4"/>
                <c:pt idx="0">
                  <c:v>Taip</c:v>
                </c:pt>
                <c:pt idx="1">
                  <c:v>Ne</c:v>
                </c:pt>
                <c:pt idx="2">
                  <c:v>Kartais</c:v>
                </c:pt>
                <c:pt idx="3">
                  <c:v>Nežinau</c:v>
                </c:pt>
              </c:strCache>
            </c:strRef>
          </c:cat>
          <c:val>
            <c:numRef>
              <c:f>Lapas1!$B$2:$B$5</c:f>
              <c:numCache>
                <c:formatCode>0%</c:formatCode>
                <c:ptCount val="4"/>
                <c:pt idx="0">
                  <c:v>0.83000000000000007</c:v>
                </c:pt>
                <c:pt idx="1">
                  <c:v>3.0000000000000002E-2</c:v>
                </c:pt>
                <c:pt idx="2">
                  <c:v>0.14000000000000001</c:v>
                </c:pt>
                <c:pt idx="3">
                  <c:v>0</c:v>
                </c:pt>
              </c:numCache>
            </c:numRef>
          </c:val>
        </c:ser>
        <c:dLbls>
          <c:showLegendKey val="0"/>
          <c:showVal val="0"/>
          <c:showCatName val="0"/>
          <c:showSerName val="0"/>
          <c:showPercent val="1"/>
          <c:showBubbleSize val="0"/>
          <c:showLeaderLines val="1"/>
        </c:dLbls>
        <c:firstSliceAng val="0"/>
      </c:pieChart>
    </c:plotArea>
    <c:legend>
      <c:legendPos val="t"/>
      <c:overlay val="0"/>
      <c:txPr>
        <a:bodyPr/>
        <a:lstStyle/>
        <a:p>
          <a:pPr>
            <a:defRPr lang="lt-LT" sz="2000" b="1">
              <a:latin typeface="Times New Roman" pitchFamily="18" charset="0"/>
              <a:cs typeface="Times New Roman" pitchFamily="18" charset="0"/>
            </a:defRPr>
          </a:pPr>
          <a:endParaRPr lang="lt-LT"/>
        </a:p>
      </c:txPr>
    </c:legend>
    <c:plotVisOnly val="1"/>
    <c:dispBlanksAs val="zero"/>
    <c:showDLblsOverMax val="0"/>
  </c:chart>
  <c:txPr>
    <a:bodyPr/>
    <a:lstStyle/>
    <a:p>
      <a:pPr>
        <a:defRPr sz="1800"/>
      </a:pPr>
      <a:endParaRPr lang="lt-LT"/>
    </a:p>
  </c:txPr>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c:date1904 val="0"/>
  <c:lang val="lt-LT"/>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0744761435948412"/>
          <c:y val="0.4008052524078522"/>
          <c:w val="0.83771114955685178"/>
          <c:h val="0.59919474759214786"/>
        </c:manualLayout>
      </c:layout>
      <c:pieChart>
        <c:varyColors val="1"/>
        <c:ser>
          <c:idx val="0"/>
          <c:order val="0"/>
          <c:tx>
            <c:strRef>
              <c:f>Sheet1!$B$1</c:f>
              <c:strCache>
                <c:ptCount val="1"/>
                <c:pt idx="0">
                  <c:v>Column1</c:v>
                </c:pt>
              </c:strCache>
            </c:strRef>
          </c:tx>
          <c:dLbls>
            <c:dLbl>
              <c:idx val="0"/>
              <c:layout/>
              <c:tx>
                <c:rich>
                  <a:bodyPr/>
                  <a:lstStyle/>
                  <a:p>
                    <a:r>
                      <a:rPr lang="en-US" sz="2000" b="1" dirty="0" smtClean="0">
                        <a:latin typeface="Times New Roman" pitchFamily="18" charset="0"/>
                        <a:cs typeface="Times New Roman" pitchFamily="18" charset="0"/>
                      </a:rPr>
                      <a:t>14%</a:t>
                    </a:r>
                    <a:endParaRPr lang="en-US" dirty="0"/>
                  </a:p>
                </c:rich>
              </c:tx>
              <c:showLegendKey val="0"/>
              <c:showVal val="0"/>
              <c:showCatName val="0"/>
              <c:showSerName val="0"/>
              <c:showPercent val="1"/>
              <c:showBubbleSize val="0"/>
            </c:dLbl>
            <c:dLbl>
              <c:idx val="1"/>
              <c:layout/>
              <c:tx>
                <c:rich>
                  <a:bodyPr/>
                  <a:lstStyle/>
                  <a:p>
                    <a:r>
                      <a:rPr lang="lt-LT" sz="2000" b="1" dirty="0" smtClean="0">
                        <a:latin typeface="Times New Roman" pitchFamily="18" charset="0"/>
                        <a:cs typeface="Times New Roman" pitchFamily="18" charset="0"/>
                      </a:rPr>
                      <a:t>8</a:t>
                    </a:r>
                    <a:r>
                      <a:rPr lang="en-US" sz="2000" b="1" dirty="0" smtClean="0">
                        <a:latin typeface="Times New Roman" pitchFamily="18" charset="0"/>
                        <a:cs typeface="Times New Roman" pitchFamily="18" charset="0"/>
                      </a:rPr>
                      <a:t>6%</a:t>
                    </a:r>
                    <a:endParaRPr lang="en-US" dirty="0"/>
                  </a:p>
                </c:rich>
              </c:tx>
              <c:showLegendKey val="0"/>
              <c:showVal val="0"/>
              <c:showCatName val="0"/>
              <c:showSerName val="0"/>
              <c:showPercent val="1"/>
              <c:showBubbleSize val="0"/>
            </c:dLbl>
            <c:dLbl>
              <c:idx val="2"/>
              <c:layout/>
              <c:tx>
                <c:rich>
                  <a:bodyPr/>
                  <a:lstStyle/>
                  <a:p>
                    <a:r>
                      <a:rPr lang="en-US" sz="2000" b="1" dirty="0" smtClean="0">
                        <a:latin typeface="Times New Roman" pitchFamily="18" charset="0"/>
                        <a:cs typeface="Times New Roman" pitchFamily="18" charset="0"/>
                      </a:rPr>
                      <a:t>0%</a:t>
                    </a:r>
                    <a:endParaRPr lang="en-US" dirty="0"/>
                  </a:p>
                </c:rich>
              </c:tx>
              <c:showLegendKey val="0"/>
              <c:showVal val="0"/>
              <c:showCatName val="0"/>
              <c:showSerName val="0"/>
              <c:showPercent val="1"/>
              <c:showBubbleSize val="0"/>
            </c:dLbl>
            <c:txPr>
              <a:bodyPr/>
              <a:lstStyle/>
              <a:p>
                <a:pPr>
                  <a:defRPr lang="lt-LT" sz="2000" b="1">
                    <a:latin typeface="Times New Roman" pitchFamily="18" charset="0"/>
                    <a:cs typeface="Times New Roman" pitchFamily="18" charset="0"/>
                  </a:defRPr>
                </a:pPr>
                <a:endParaRPr lang="lt-LT"/>
              </a:p>
            </c:txPr>
            <c:showLegendKey val="0"/>
            <c:showVal val="0"/>
            <c:showCatName val="0"/>
            <c:showSerName val="0"/>
            <c:showPercent val="1"/>
            <c:showBubbleSize val="0"/>
            <c:showLeaderLines val="1"/>
          </c:dLbls>
          <c:cat>
            <c:strRef>
              <c:f>Sheet1!$A$2:$A$5</c:f>
              <c:strCache>
                <c:ptCount val="4"/>
                <c:pt idx="0">
                  <c:v>Per daug</c:v>
                </c:pt>
                <c:pt idx="1">
                  <c:v>Pakankamai</c:v>
                </c:pt>
                <c:pt idx="2">
                  <c:v>Nepakankamai</c:v>
                </c:pt>
                <c:pt idx="3">
                  <c:v>Nežinau</c:v>
                </c:pt>
              </c:strCache>
            </c:strRef>
          </c:cat>
          <c:val>
            <c:numRef>
              <c:f>Sheet1!$B$2:$B$5</c:f>
              <c:numCache>
                <c:formatCode>0%</c:formatCode>
                <c:ptCount val="4"/>
                <c:pt idx="0">
                  <c:v>0.14000000000000001</c:v>
                </c:pt>
                <c:pt idx="1">
                  <c:v>0.8600000000000001</c:v>
                </c:pt>
                <c:pt idx="2">
                  <c:v>0</c:v>
                </c:pt>
                <c:pt idx="3">
                  <c:v>0</c:v>
                </c:pt>
              </c:numCache>
            </c:numRef>
          </c:val>
        </c:ser>
        <c:dLbls>
          <c:showLegendKey val="0"/>
          <c:showVal val="0"/>
          <c:showCatName val="0"/>
          <c:showSerName val="0"/>
          <c:showPercent val="1"/>
          <c:showBubbleSize val="0"/>
          <c:showLeaderLines val="1"/>
        </c:dLbls>
        <c:firstSliceAng val="0"/>
      </c:pieChart>
    </c:plotArea>
    <c:legend>
      <c:legendPos val="t"/>
      <c:layout/>
      <c:overlay val="0"/>
      <c:txPr>
        <a:bodyPr/>
        <a:lstStyle/>
        <a:p>
          <a:pPr>
            <a:defRPr lang="lt-LT" sz="2000" b="1">
              <a:latin typeface="Times New Roman" pitchFamily="18" charset="0"/>
              <a:cs typeface="Times New Roman" pitchFamily="18" charset="0"/>
            </a:defRPr>
          </a:pPr>
          <a:endParaRPr lang="lt-LT"/>
        </a:p>
      </c:txPr>
    </c:legend>
    <c:plotVisOnly val="1"/>
    <c:dispBlanksAs val="zero"/>
    <c:showDLblsOverMax val="0"/>
  </c:chart>
  <c:txPr>
    <a:bodyPr/>
    <a:lstStyle/>
    <a:p>
      <a:pPr>
        <a:defRPr sz="1800"/>
      </a:pPr>
      <a:endParaRPr lang="lt-LT"/>
    </a:p>
  </c:txPr>
  <c:externalData r:id="rId1">
    <c:autoUpdate val="0"/>
  </c:externalData>
</c:chartSpace>
</file>

<file path=ppt/charts/chart40.xml><?xml version="1.0" encoding="utf-8"?>
<c:chartSpace xmlns:c="http://schemas.openxmlformats.org/drawingml/2006/chart" xmlns:a="http://schemas.openxmlformats.org/drawingml/2006/main" xmlns:r="http://schemas.openxmlformats.org/officeDocument/2006/relationships">
  <c:date1904 val="0"/>
  <c:lang val="lt-LT"/>
  <c:roundedCorners val="0"/>
  <mc:AlternateContent xmlns:mc="http://schemas.openxmlformats.org/markup-compatibility/2006">
    <mc:Choice xmlns:c14="http://schemas.microsoft.com/office/drawing/2007/8/2/chart" Requires="c14">
      <c14:style val="102"/>
    </mc:Choice>
    <mc:Fallback>
      <c:style val="2"/>
    </mc:Fallback>
  </mc:AlternateContent>
  <c:chart>
    <c:title>
      <c:overlay val="0"/>
      <c:txPr>
        <a:bodyPr/>
        <a:lstStyle/>
        <a:p>
          <a:pPr>
            <a:defRPr lang="lt-LT" u="sng"/>
          </a:pPr>
          <a:endParaRPr lang="lt-LT"/>
        </a:p>
      </c:txPr>
    </c:title>
    <c:autoTitleDeleted val="0"/>
    <c:plotArea>
      <c:layout>
        <c:manualLayout>
          <c:layoutTarget val="inner"/>
          <c:xMode val="edge"/>
          <c:yMode val="edge"/>
          <c:x val="0.26258311461067368"/>
          <c:y val="0.25784732074038486"/>
          <c:w val="0.43934006513074769"/>
          <c:h val="0.72121804620464169"/>
        </c:manualLayout>
      </c:layout>
      <c:pieChart>
        <c:varyColors val="1"/>
        <c:ser>
          <c:idx val="0"/>
          <c:order val="0"/>
          <c:tx>
            <c:strRef>
              <c:f>Lapas1!$B$1</c:f>
              <c:strCache>
                <c:ptCount val="1"/>
                <c:pt idx="0">
                  <c:v>Mokytojų atsakymai</c:v>
                </c:pt>
              </c:strCache>
            </c:strRef>
          </c:tx>
          <c:dLbls>
            <c:txPr>
              <a:bodyPr/>
              <a:lstStyle/>
              <a:p>
                <a:pPr>
                  <a:defRPr lang="lt-LT" sz="2400"/>
                </a:pPr>
                <a:endParaRPr lang="lt-LT"/>
              </a:p>
            </c:txPr>
            <c:showLegendKey val="0"/>
            <c:showVal val="0"/>
            <c:showCatName val="0"/>
            <c:showSerName val="0"/>
            <c:showPercent val="1"/>
            <c:showBubbleSize val="0"/>
            <c:showLeaderLines val="1"/>
          </c:dLbls>
          <c:cat>
            <c:strRef>
              <c:f>Lapas1!$A$2:$A$5</c:f>
              <c:strCache>
                <c:ptCount val="4"/>
                <c:pt idx="0">
                  <c:v>Taip</c:v>
                </c:pt>
                <c:pt idx="1">
                  <c:v>Ne</c:v>
                </c:pt>
                <c:pt idx="2">
                  <c:v>Kartais</c:v>
                </c:pt>
                <c:pt idx="3">
                  <c:v>Nežinau</c:v>
                </c:pt>
              </c:strCache>
            </c:strRef>
          </c:cat>
          <c:val>
            <c:numRef>
              <c:f>Lapas1!$B$2:$B$5</c:f>
              <c:numCache>
                <c:formatCode>0%</c:formatCode>
                <c:ptCount val="4"/>
                <c:pt idx="0">
                  <c:v>0.60000000000000009</c:v>
                </c:pt>
                <c:pt idx="1">
                  <c:v>3.0000000000000002E-2</c:v>
                </c:pt>
                <c:pt idx="2">
                  <c:v>0.34</c:v>
                </c:pt>
                <c:pt idx="3">
                  <c:v>3.0000000000000002E-2</c:v>
                </c:pt>
              </c:numCache>
            </c:numRef>
          </c:val>
        </c:ser>
        <c:dLbls>
          <c:showLegendKey val="0"/>
          <c:showVal val="0"/>
          <c:showCatName val="0"/>
          <c:showSerName val="0"/>
          <c:showPercent val="1"/>
          <c:showBubbleSize val="0"/>
          <c:showLeaderLines val="1"/>
        </c:dLbls>
        <c:firstSliceAng val="0"/>
      </c:pieChart>
    </c:plotArea>
    <c:legend>
      <c:legendPos val="t"/>
      <c:overlay val="0"/>
      <c:txPr>
        <a:bodyPr/>
        <a:lstStyle/>
        <a:p>
          <a:pPr>
            <a:defRPr lang="lt-LT"/>
          </a:pPr>
          <a:endParaRPr lang="lt-LT"/>
        </a:p>
      </c:txPr>
    </c:legend>
    <c:plotVisOnly val="1"/>
    <c:dispBlanksAs val="zero"/>
    <c:showDLblsOverMax val="0"/>
  </c:chart>
  <c:txPr>
    <a:bodyPr/>
    <a:lstStyle/>
    <a:p>
      <a:pPr>
        <a:defRPr sz="2000" b="1">
          <a:latin typeface="Times New Roman" pitchFamily="18" charset="0"/>
          <a:cs typeface="Times New Roman" pitchFamily="18" charset="0"/>
        </a:defRPr>
      </a:pPr>
      <a:endParaRPr lang="lt-LT"/>
    </a:p>
  </c:txPr>
  <c:externalData r:id="rId1">
    <c:autoUpdate val="0"/>
  </c:externalData>
</c:chartSpace>
</file>

<file path=ppt/charts/chart41.xml><?xml version="1.0" encoding="utf-8"?>
<c:chartSpace xmlns:c="http://schemas.openxmlformats.org/drawingml/2006/chart" xmlns:a="http://schemas.openxmlformats.org/drawingml/2006/main" xmlns:r="http://schemas.openxmlformats.org/officeDocument/2006/relationships">
  <c:date1904 val="0"/>
  <c:lang val="lt-LT"/>
  <c:roundedCorners val="0"/>
  <mc:AlternateContent xmlns:mc="http://schemas.openxmlformats.org/markup-compatibility/2006">
    <mc:Choice xmlns:c14="http://schemas.microsoft.com/office/drawing/2007/8/2/chart" Requires="c14">
      <c14:style val="102"/>
    </mc:Choice>
    <mc:Fallback>
      <c:style val="2"/>
    </mc:Fallback>
  </mc:AlternateContent>
  <c:chart>
    <c:title>
      <c:overlay val="0"/>
      <c:txPr>
        <a:bodyPr/>
        <a:lstStyle/>
        <a:p>
          <a:pPr>
            <a:defRPr lang="lt-LT" sz="2400" u="sng">
              <a:latin typeface="Times New Roman" pitchFamily="18" charset="0"/>
              <a:cs typeface="Times New Roman" pitchFamily="18" charset="0"/>
            </a:defRPr>
          </a:pPr>
          <a:endParaRPr lang="lt-LT"/>
        </a:p>
      </c:txPr>
    </c:title>
    <c:autoTitleDeleted val="0"/>
    <c:plotArea>
      <c:layout>
        <c:manualLayout>
          <c:layoutTarget val="inner"/>
          <c:xMode val="edge"/>
          <c:yMode val="edge"/>
          <c:x val="0.12571056919601525"/>
          <c:y val="0.39653351121076336"/>
          <c:w val="0.8101455162389366"/>
          <c:h val="0.58943632548476399"/>
        </c:manualLayout>
      </c:layout>
      <c:pieChart>
        <c:varyColors val="1"/>
        <c:ser>
          <c:idx val="0"/>
          <c:order val="0"/>
          <c:tx>
            <c:strRef>
              <c:f>Lapas1!$B$1</c:f>
              <c:strCache>
                <c:ptCount val="1"/>
                <c:pt idx="0">
                  <c:v>Mokinių atsakymai</c:v>
                </c:pt>
              </c:strCache>
            </c:strRef>
          </c:tx>
          <c:dLbls>
            <c:txPr>
              <a:bodyPr/>
              <a:lstStyle/>
              <a:p>
                <a:pPr>
                  <a:defRPr lang="lt-LT" sz="2000" b="1">
                    <a:latin typeface="Times New Roman" pitchFamily="18" charset="0"/>
                    <a:cs typeface="Times New Roman" pitchFamily="18" charset="0"/>
                  </a:defRPr>
                </a:pPr>
                <a:endParaRPr lang="lt-LT"/>
              </a:p>
            </c:txPr>
            <c:showLegendKey val="0"/>
            <c:showVal val="0"/>
            <c:showCatName val="0"/>
            <c:showSerName val="0"/>
            <c:showPercent val="1"/>
            <c:showBubbleSize val="0"/>
            <c:showLeaderLines val="1"/>
          </c:dLbls>
          <c:cat>
            <c:strRef>
              <c:f>Lapas1!$A$2:$A$5</c:f>
              <c:strCache>
                <c:ptCount val="4"/>
                <c:pt idx="0">
                  <c:v>Visada</c:v>
                </c:pt>
                <c:pt idx="1">
                  <c:v>Kartais</c:v>
                </c:pt>
                <c:pt idx="2">
                  <c:v>Retai</c:v>
                </c:pt>
                <c:pt idx="3">
                  <c:v>Niekada</c:v>
                </c:pt>
              </c:strCache>
            </c:strRef>
          </c:cat>
          <c:val>
            <c:numRef>
              <c:f>Lapas1!$B$2:$B$5</c:f>
              <c:numCache>
                <c:formatCode>0%</c:formatCode>
                <c:ptCount val="4"/>
                <c:pt idx="0">
                  <c:v>0.4</c:v>
                </c:pt>
                <c:pt idx="1">
                  <c:v>0.44</c:v>
                </c:pt>
                <c:pt idx="2">
                  <c:v>9.0000000000000011E-2</c:v>
                </c:pt>
                <c:pt idx="3">
                  <c:v>6.0000000000000005E-2</c:v>
                </c:pt>
              </c:numCache>
            </c:numRef>
          </c:val>
        </c:ser>
        <c:dLbls>
          <c:showLegendKey val="0"/>
          <c:showVal val="0"/>
          <c:showCatName val="0"/>
          <c:showSerName val="0"/>
          <c:showPercent val="1"/>
          <c:showBubbleSize val="0"/>
          <c:showLeaderLines val="1"/>
        </c:dLbls>
        <c:firstSliceAng val="0"/>
      </c:pieChart>
    </c:plotArea>
    <c:legend>
      <c:legendPos val="t"/>
      <c:overlay val="0"/>
      <c:txPr>
        <a:bodyPr/>
        <a:lstStyle/>
        <a:p>
          <a:pPr>
            <a:defRPr lang="lt-LT" sz="2000" b="1">
              <a:latin typeface="Times New Roman" pitchFamily="18" charset="0"/>
              <a:cs typeface="Times New Roman" pitchFamily="18" charset="0"/>
            </a:defRPr>
          </a:pPr>
          <a:endParaRPr lang="lt-LT"/>
        </a:p>
      </c:txPr>
    </c:legend>
    <c:plotVisOnly val="1"/>
    <c:dispBlanksAs val="zero"/>
    <c:showDLblsOverMax val="0"/>
  </c:chart>
  <c:txPr>
    <a:bodyPr/>
    <a:lstStyle/>
    <a:p>
      <a:pPr>
        <a:defRPr sz="1800"/>
      </a:pPr>
      <a:endParaRPr lang="lt-LT"/>
    </a:p>
  </c:txPr>
  <c:externalData r:id="rId1">
    <c:autoUpdate val="0"/>
  </c:externalData>
</c:chartSpace>
</file>

<file path=ppt/charts/chart42.xml><?xml version="1.0" encoding="utf-8"?>
<c:chartSpace xmlns:c="http://schemas.openxmlformats.org/drawingml/2006/chart" xmlns:a="http://schemas.openxmlformats.org/drawingml/2006/main" xmlns:r="http://schemas.openxmlformats.org/officeDocument/2006/relationships">
  <c:date1904 val="0"/>
  <c:lang val="lt-LT"/>
  <c:roundedCorners val="0"/>
  <mc:AlternateContent xmlns:mc="http://schemas.openxmlformats.org/markup-compatibility/2006">
    <mc:Choice xmlns:c14="http://schemas.microsoft.com/office/drawing/2007/8/2/chart" Requires="c14">
      <c14:style val="102"/>
    </mc:Choice>
    <mc:Fallback>
      <c:style val="2"/>
    </mc:Fallback>
  </mc:AlternateContent>
  <c:chart>
    <c:title>
      <c:overlay val="0"/>
      <c:txPr>
        <a:bodyPr/>
        <a:lstStyle/>
        <a:p>
          <a:pPr>
            <a:defRPr lang="lt-LT" sz="2400" u="sng">
              <a:latin typeface="Times New Roman" pitchFamily="18" charset="0"/>
              <a:cs typeface="Times New Roman" pitchFamily="18" charset="0"/>
            </a:defRPr>
          </a:pPr>
          <a:endParaRPr lang="lt-LT"/>
        </a:p>
      </c:txPr>
    </c:title>
    <c:autoTitleDeleted val="0"/>
    <c:plotArea>
      <c:layout>
        <c:manualLayout>
          <c:layoutTarget val="inner"/>
          <c:xMode val="edge"/>
          <c:yMode val="edge"/>
          <c:x val="0.1399689250214029"/>
          <c:y val="0.38559092190729016"/>
          <c:w val="0.75118614271616868"/>
          <c:h val="0.5928608147279596"/>
        </c:manualLayout>
      </c:layout>
      <c:pieChart>
        <c:varyColors val="1"/>
        <c:ser>
          <c:idx val="0"/>
          <c:order val="0"/>
          <c:tx>
            <c:strRef>
              <c:f>Lapas1!$B$1</c:f>
              <c:strCache>
                <c:ptCount val="1"/>
                <c:pt idx="0">
                  <c:v>Tėvų atsakymai</c:v>
                </c:pt>
              </c:strCache>
            </c:strRef>
          </c:tx>
          <c:dLbls>
            <c:txPr>
              <a:bodyPr/>
              <a:lstStyle/>
              <a:p>
                <a:pPr>
                  <a:defRPr lang="lt-LT" sz="2000" b="1">
                    <a:latin typeface="Times New Roman" pitchFamily="18" charset="0"/>
                    <a:cs typeface="Times New Roman" pitchFamily="18" charset="0"/>
                  </a:defRPr>
                </a:pPr>
                <a:endParaRPr lang="lt-LT"/>
              </a:p>
            </c:txPr>
            <c:showLegendKey val="0"/>
            <c:showVal val="0"/>
            <c:showCatName val="0"/>
            <c:showSerName val="0"/>
            <c:showPercent val="1"/>
            <c:showBubbleSize val="0"/>
            <c:showLeaderLines val="1"/>
          </c:dLbls>
          <c:cat>
            <c:strRef>
              <c:f>Lapas1!$A$2:$A$5</c:f>
              <c:strCache>
                <c:ptCount val="4"/>
                <c:pt idx="0">
                  <c:v>Visada</c:v>
                </c:pt>
                <c:pt idx="1">
                  <c:v>Kartais</c:v>
                </c:pt>
                <c:pt idx="2">
                  <c:v>Retai</c:v>
                </c:pt>
                <c:pt idx="3">
                  <c:v>Niekada</c:v>
                </c:pt>
              </c:strCache>
            </c:strRef>
          </c:cat>
          <c:val>
            <c:numRef>
              <c:f>Lapas1!$B$2:$B$5</c:f>
              <c:numCache>
                <c:formatCode>0%</c:formatCode>
                <c:ptCount val="4"/>
                <c:pt idx="0">
                  <c:v>0.4</c:v>
                </c:pt>
                <c:pt idx="1">
                  <c:v>0.52</c:v>
                </c:pt>
                <c:pt idx="2">
                  <c:v>8.0000000000000016E-2</c:v>
                </c:pt>
                <c:pt idx="3">
                  <c:v>0</c:v>
                </c:pt>
              </c:numCache>
            </c:numRef>
          </c:val>
        </c:ser>
        <c:dLbls>
          <c:showLegendKey val="0"/>
          <c:showVal val="0"/>
          <c:showCatName val="0"/>
          <c:showSerName val="0"/>
          <c:showPercent val="1"/>
          <c:showBubbleSize val="0"/>
          <c:showLeaderLines val="1"/>
        </c:dLbls>
        <c:firstSliceAng val="0"/>
      </c:pieChart>
    </c:plotArea>
    <c:legend>
      <c:legendPos val="t"/>
      <c:overlay val="0"/>
      <c:txPr>
        <a:bodyPr/>
        <a:lstStyle/>
        <a:p>
          <a:pPr>
            <a:defRPr lang="lt-LT" sz="2000" b="1">
              <a:latin typeface="Times New Roman" pitchFamily="18" charset="0"/>
              <a:cs typeface="Times New Roman" pitchFamily="18" charset="0"/>
            </a:defRPr>
          </a:pPr>
          <a:endParaRPr lang="lt-LT"/>
        </a:p>
      </c:txPr>
    </c:legend>
    <c:plotVisOnly val="1"/>
    <c:dispBlanksAs val="zero"/>
    <c:showDLblsOverMax val="0"/>
  </c:chart>
  <c:txPr>
    <a:bodyPr/>
    <a:lstStyle/>
    <a:p>
      <a:pPr>
        <a:defRPr sz="1800"/>
      </a:pPr>
      <a:endParaRPr lang="lt-LT"/>
    </a:p>
  </c:txPr>
  <c:externalData r:id="rId1">
    <c:autoUpdate val="0"/>
  </c:externalData>
</c:chartSpace>
</file>

<file path=ppt/charts/chart43.xml><?xml version="1.0" encoding="utf-8"?>
<c:chartSpace xmlns:c="http://schemas.openxmlformats.org/drawingml/2006/chart" xmlns:a="http://schemas.openxmlformats.org/drawingml/2006/main" xmlns:r="http://schemas.openxmlformats.org/officeDocument/2006/relationships">
  <c:date1904 val="0"/>
  <c:lang val="lt-LT"/>
  <c:roundedCorners val="0"/>
  <mc:AlternateContent xmlns:mc="http://schemas.openxmlformats.org/markup-compatibility/2006">
    <mc:Choice xmlns:c14="http://schemas.microsoft.com/office/drawing/2007/8/2/chart" Requires="c14">
      <c14:style val="102"/>
    </mc:Choice>
    <mc:Fallback>
      <c:style val="2"/>
    </mc:Fallback>
  </mc:AlternateContent>
  <c:chart>
    <c:title>
      <c:overlay val="0"/>
      <c:txPr>
        <a:bodyPr/>
        <a:lstStyle/>
        <a:p>
          <a:pPr>
            <a:defRPr lang="lt-LT" sz="2400" u="sng">
              <a:latin typeface="Times New Roman" pitchFamily="18" charset="0"/>
              <a:cs typeface="Times New Roman" pitchFamily="18" charset="0"/>
            </a:defRPr>
          </a:pPr>
          <a:endParaRPr lang="lt-LT"/>
        </a:p>
      </c:txPr>
    </c:title>
    <c:autoTitleDeleted val="0"/>
    <c:plotArea>
      <c:layout>
        <c:manualLayout>
          <c:layoutTarget val="inner"/>
          <c:xMode val="edge"/>
          <c:yMode val="edge"/>
          <c:x val="0.19892502806151643"/>
          <c:y val="0.38794546301676985"/>
          <c:w val="0.66909121850232844"/>
          <c:h val="0.57288869270100862"/>
        </c:manualLayout>
      </c:layout>
      <c:pieChart>
        <c:varyColors val="1"/>
        <c:ser>
          <c:idx val="0"/>
          <c:order val="0"/>
          <c:tx>
            <c:strRef>
              <c:f>Lapas1!$B$1</c:f>
              <c:strCache>
                <c:ptCount val="1"/>
                <c:pt idx="0">
                  <c:v>Mokytojų atsakymai</c:v>
                </c:pt>
              </c:strCache>
            </c:strRef>
          </c:tx>
          <c:dLbls>
            <c:txPr>
              <a:bodyPr/>
              <a:lstStyle/>
              <a:p>
                <a:pPr>
                  <a:defRPr lang="lt-LT" b="1">
                    <a:latin typeface="Times New Roman" pitchFamily="18" charset="0"/>
                    <a:cs typeface="Times New Roman" pitchFamily="18" charset="0"/>
                  </a:defRPr>
                </a:pPr>
                <a:endParaRPr lang="lt-LT"/>
              </a:p>
            </c:txPr>
            <c:showLegendKey val="0"/>
            <c:showVal val="0"/>
            <c:showCatName val="0"/>
            <c:showSerName val="0"/>
            <c:showPercent val="1"/>
            <c:showBubbleSize val="0"/>
            <c:showLeaderLines val="1"/>
          </c:dLbls>
          <c:cat>
            <c:strRef>
              <c:f>Lapas1!$A$2:$A$5</c:f>
              <c:strCache>
                <c:ptCount val="4"/>
                <c:pt idx="0">
                  <c:v>Visada</c:v>
                </c:pt>
                <c:pt idx="1">
                  <c:v>Dažniausiai</c:v>
                </c:pt>
                <c:pt idx="2">
                  <c:v>Retai</c:v>
                </c:pt>
                <c:pt idx="3">
                  <c:v>Niekada</c:v>
                </c:pt>
              </c:strCache>
            </c:strRef>
          </c:cat>
          <c:val>
            <c:numRef>
              <c:f>Lapas1!$B$2:$B$5</c:f>
              <c:numCache>
                <c:formatCode>0%</c:formatCode>
                <c:ptCount val="4"/>
                <c:pt idx="0">
                  <c:v>0.17</c:v>
                </c:pt>
                <c:pt idx="1">
                  <c:v>0.7400000000000001</c:v>
                </c:pt>
                <c:pt idx="2">
                  <c:v>3.0000000000000002E-2</c:v>
                </c:pt>
                <c:pt idx="3">
                  <c:v>6.0000000000000005E-2</c:v>
                </c:pt>
              </c:numCache>
            </c:numRef>
          </c:val>
        </c:ser>
        <c:dLbls>
          <c:showLegendKey val="0"/>
          <c:showVal val="0"/>
          <c:showCatName val="0"/>
          <c:showSerName val="0"/>
          <c:showPercent val="1"/>
          <c:showBubbleSize val="0"/>
          <c:showLeaderLines val="1"/>
        </c:dLbls>
        <c:firstSliceAng val="0"/>
      </c:pieChart>
    </c:plotArea>
    <c:legend>
      <c:legendPos val="t"/>
      <c:overlay val="0"/>
      <c:txPr>
        <a:bodyPr/>
        <a:lstStyle/>
        <a:p>
          <a:pPr>
            <a:defRPr lang="lt-LT" sz="2000" b="1">
              <a:latin typeface="Times New Roman" pitchFamily="18" charset="0"/>
              <a:cs typeface="Times New Roman" pitchFamily="18" charset="0"/>
            </a:defRPr>
          </a:pPr>
          <a:endParaRPr lang="lt-LT"/>
        </a:p>
      </c:txPr>
    </c:legend>
    <c:plotVisOnly val="1"/>
    <c:dispBlanksAs val="zero"/>
    <c:showDLblsOverMax val="0"/>
  </c:chart>
  <c:txPr>
    <a:bodyPr/>
    <a:lstStyle/>
    <a:p>
      <a:pPr>
        <a:defRPr sz="1800"/>
      </a:pPr>
      <a:endParaRPr lang="lt-LT"/>
    </a:p>
  </c:txPr>
  <c:externalData r:id="rId1">
    <c:autoUpdate val="0"/>
  </c:externalData>
</c:chartSpace>
</file>

<file path=ppt/charts/chart44.xml><?xml version="1.0" encoding="utf-8"?>
<c:chartSpace xmlns:c="http://schemas.openxmlformats.org/drawingml/2006/chart" xmlns:a="http://schemas.openxmlformats.org/drawingml/2006/main" xmlns:r="http://schemas.openxmlformats.org/officeDocument/2006/relationships">
  <c:date1904 val="0"/>
  <c:lang val="lt-LT"/>
  <c:roundedCorners val="0"/>
  <mc:AlternateContent xmlns:mc="http://schemas.openxmlformats.org/markup-compatibility/2006">
    <mc:Choice xmlns:c14="http://schemas.microsoft.com/office/drawing/2007/8/2/chart" Requires="c14">
      <c14:style val="102"/>
    </mc:Choice>
    <mc:Fallback>
      <c:style val="2"/>
    </mc:Fallback>
  </mc:AlternateContent>
  <c:chart>
    <c:title>
      <c:overlay val="0"/>
      <c:txPr>
        <a:bodyPr/>
        <a:lstStyle/>
        <a:p>
          <a:pPr>
            <a:defRPr lang="lt-LT" sz="2400" u="sng">
              <a:latin typeface="Times New Roman" pitchFamily="18" charset="0"/>
              <a:cs typeface="Times New Roman" pitchFamily="18" charset="0"/>
            </a:defRPr>
          </a:pPr>
          <a:endParaRPr lang="lt-LT"/>
        </a:p>
      </c:txPr>
    </c:title>
    <c:autoTitleDeleted val="0"/>
    <c:plotArea>
      <c:layout>
        <c:manualLayout>
          <c:layoutTarget val="inner"/>
          <c:xMode val="edge"/>
          <c:yMode val="edge"/>
          <c:x val="9.8039996568921817E-2"/>
          <c:y val="0.3929110307556728"/>
          <c:w val="0.78100745034126962"/>
          <c:h val="0.53762842454017712"/>
        </c:manualLayout>
      </c:layout>
      <c:pieChart>
        <c:varyColors val="1"/>
        <c:ser>
          <c:idx val="0"/>
          <c:order val="0"/>
          <c:tx>
            <c:strRef>
              <c:f>Lapas1!$B$1</c:f>
              <c:strCache>
                <c:ptCount val="1"/>
                <c:pt idx="0">
                  <c:v>Mokinių atsakymai</c:v>
                </c:pt>
              </c:strCache>
            </c:strRef>
          </c:tx>
          <c:dLbls>
            <c:txPr>
              <a:bodyPr/>
              <a:lstStyle/>
              <a:p>
                <a:pPr>
                  <a:defRPr lang="lt-LT" sz="2000" b="1">
                    <a:latin typeface="Times New Roman" pitchFamily="18" charset="0"/>
                    <a:cs typeface="Times New Roman" pitchFamily="18" charset="0"/>
                  </a:defRPr>
                </a:pPr>
                <a:endParaRPr lang="lt-LT"/>
              </a:p>
            </c:txPr>
            <c:showLegendKey val="0"/>
            <c:showVal val="0"/>
            <c:showCatName val="0"/>
            <c:showSerName val="0"/>
            <c:showPercent val="1"/>
            <c:showBubbleSize val="0"/>
            <c:showLeaderLines val="1"/>
          </c:dLbls>
          <c:cat>
            <c:strRef>
              <c:f>Lapas1!$A$2:$A$3</c:f>
              <c:strCache>
                <c:ptCount val="2"/>
                <c:pt idx="0">
                  <c:v>Taip</c:v>
                </c:pt>
                <c:pt idx="1">
                  <c:v>Ne</c:v>
                </c:pt>
              </c:strCache>
            </c:strRef>
          </c:cat>
          <c:val>
            <c:numRef>
              <c:f>Lapas1!$B$2:$B$3</c:f>
              <c:numCache>
                <c:formatCode>0%</c:formatCode>
                <c:ptCount val="2"/>
                <c:pt idx="0">
                  <c:v>0.95000000000000007</c:v>
                </c:pt>
                <c:pt idx="1">
                  <c:v>0.05</c:v>
                </c:pt>
              </c:numCache>
            </c:numRef>
          </c:val>
        </c:ser>
        <c:dLbls>
          <c:showLegendKey val="0"/>
          <c:showVal val="0"/>
          <c:showCatName val="0"/>
          <c:showSerName val="0"/>
          <c:showPercent val="1"/>
          <c:showBubbleSize val="0"/>
          <c:showLeaderLines val="1"/>
        </c:dLbls>
        <c:firstSliceAng val="0"/>
      </c:pieChart>
    </c:plotArea>
    <c:legend>
      <c:legendPos val="t"/>
      <c:overlay val="0"/>
      <c:txPr>
        <a:bodyPr/>
        <a:lstStyle/>
        <a:p>
          <a:pPr>
            <a:defRPr lang="lt-LT" sz="2000" b="1">
              <a:latin typeface="Times New Roman" pitchFamily="18" charset="0"/>
              <a:cs typeface="Times New Roman" pitchFamily="18" charset="0"/>
            </a:defRPr>
          </a:pPr>
          <a:endParaRPr lang="lt-LT"/>
        </a:p>
      </c:txPr>
    </c:legend>
    <c:plotVisOnly val="1"/>
    <c:dispBlanksAs val="zero"/>
    <c:showDLblsOverMax val="0"/>
  </c:chart>
  <c:txPr>
    <a:bodyPr/>
    <a:lstStyle/>
    <a:p>
      <a:pPr>
        <a:defRPr sz="1800"/>
      </a:pPr>
      <a:endParaRPr lang="lt-LT"/>
    </a:p>
  </c:txPr>
  <c:externalData r:id="rId1">
    <c:autoUpdate val="0"/>
  </c:externalData>
</c:chartSpace>
</file>

<file path=ppt/charts/chart45.xml><?xml version="1.0" encoding="utf-8"?>
<c:chartSpace xmlns:c="http://schemas.openxmlformats.org/drawingml/2006/chart" xmlns:a="http://schemas.openxmlformats.org/drawingml/2006/main" xmlns:r="http://schemas.openxmlformats.org/officeDocument/2006/relationships">
  <c:date1904 val="0"/>
  <c:lang val="lt-LT"/>
  <c:roundedCorners val="0"/>
  <mc:AlternateContent xmlns:mc="http://schemas.openxmlformats.org/markup-compatibility/2006">
    <mc:Choice xmlns:c14="http://schemas.microsoft.com/office/drawing/2007/8/2/chart" Requires="c14">
      <c14:style val="102"/>
    </mc:Choice>
    <mc:Fallback>
      <c:style val="2"/>
    </mc:Fallback>
  </mc:AlternateContent>
  <c:chart>
    <c:title>
      <c:overlay val="0"/>
      <c:txPr>
        <a:bodyPr/>
        <a:lstStyle/>
        <a:p>
          <a:pPr>
            <a:defRPr lang="lt-LT" sz="2400" u="sng">
              <a:latin typeface="Times New Roman" pitchFamily="18" charset="0"/>
              <a:cs typeface="Times New Roman" pitchFamily="18" charset="0"/>
            </a:defRPr>
          </a:pPr>
          <a:endParaRPr lang="lt-LT"/>
        </a:p>
      </c:txPr>
    </c:title>
    <c:autoTitleDeleted val="0"/>
    <c:plotArea>
      <c:layout>
        <c:manualLayout>
          <c:layoutTarget val="inner"/>
          <c:xMode val="edge"/>
          <c:yMode val="edge"/>
          <c:x val="0.18330513781297034"/>
          <c:y val="0.38414644403863152"/>
          <c:w val="0.63338997687125664"/>
          <c:h val="0.61724975393700798"/>
        </c:manualLayout>
      </c:layout>
      <c:pieChart>
        <c:varyColors val="1"/>
        <c:ser>
          <c:idx val="0"/>
          <c:order val="0"/>
          <c:tx>
            <c:strRef>
              <c:f>Lapas1!$B$1</c:f>
              <c:strCache>
                <c:ptCount val="1"/>
                <c:pt idx="0">
                  <c:v>Tėvų atsakymai</c:v>
                </c:pt>
              </c:strCache>
            </c:strRef>
          </c:tx>
          <c:dLbls>
            <c:txPr>
              <a:bodyPr/>
              <a:lstStyle/>
              <a:p>
                <a:pPr>
                  <a:defRPr lang="lt-LT" sz="2000" b="1">
                    <a:latin typeface="Times New Roman" pitchFamily="18" charset="0"/>
                    <a:cs typeface="Times New Roman" pitchFamily="18" charset="0"/>
                  </a:defRPr>
                </a:pPr>
                <a:endParaRPr lang="lt-LT"/>
              </a:p>
            </c:txPr>
            <c:showLegendKey val="0"/>
            <c:showVal val="0"/>
            <c:showCatName val="0"/>
            <c:showSerName val="0"/>
            <c:showPercent val="1"/>
            <c:showBubbleSize val="0"/>
            <c:showLeaderLines val="1"/>
          </c:dLbls>
          <c:cat>
            <c:strRef>
              <c:f>Lapas1!$A$2:$A$3</c:f>
              <c:strCache>
                <c:ptCount val="2"/>
                <c:pt idx="0">
                  <c:v>Taip</c:v>
                </c:pt>
                <c:pt idx="1">
                  <c:v>Ne</c:v>
                </c:pt>
              </c:strCache>
            </c:strRef>
          </c:cat>
          <c:val>
            <c:numRef>
              <c:f>Lapas1!$B$2:$B$3</c:f>
              <c:numCache>
                <c:formatCode>0%</c:formatCode>
                <c:ptCount val="2"/>
                <c:pt idx="0">
                  <c:v>1</c:v>
                </c:pt>
                <c:pt idx="1">
                  <c:v>0</c:v>
                </c:pt>
              </c:numCache>
            </c:numRef>
          </c:val>
        </c:ser>
        <c:dLbls>
          <c:showLegendKey val="0"/>
          <c:showVal val="0"/>
          <c:showCatName val="0"/>
          <c:showSerName val="0"/>
          <c:showPercent val="1"/>
          <c:showBubbleSize val="0"/>
          <c:showLeaderLines val="1"/>
        </c:dLbls>
        <c:firstSliceAng val="0"/>
      </c:pieChart>
    </c:plotArea>
    <c:legend>
      <c:legendPos val="t"/>
      <c:overlay val="0"/>
      <c:txPr>
        <a:bodyPr/>
        <a:lstStyle/>
        <a:p>
          <a:pPr>
            <a:defRPr lang="lt-LT" sz="2000" b="1">
              <a:latin typeface="Times New Roman" pitchFamily="18" charset="0"/>
              <a:cs typeface="Times New Roman" pitchFamily="18" charset="0"/>
            </a:defRPr>
          </a:pPr>
          <a:endParaRPr lang="lt-LT"/>
        </a:p>
      </c:txPr>
    </c:legend>
    <c:plotVisOnly val="1"/>
    <c:dispBlanksAs val="zero"/>
    <c:showDLblsOverMax val="0"/>
  </c:chart>
  <c:txPr>
    <a:bodyPr/>
    <a:lstStyle/>
    <a:p>
      <a:pPr>
        <a:defRPr sz="1800"/>
      </a:pPr>
      <a:endParaRPr lang="lt-LT"/>
    </a:p>
  </c:txPr>
  <c:externalData r:id="rId1">
    <c:autoUpdate val="0"/>
  </c:externalData>
</c:chartSpace>
</file>

<file path=ppt/charts/chart46.xml><?xml version="1.0" encoding="utf-8"?>
<c:chartSpace xmlns:c="http://schemas.openxmlformats.org/drawingml/2006/chart" xmlns:a="http://schemas.openxmlformats.org/drawingml/2006/main" xmlns:r="http://schemas.openxmlformats.org/officeDocument/2006/relationships">
  <c:date1904 val="0"/>
  <c:lang val="lt-LT"/>
  <c:roundedCorners val="0"/>
  <mc:AlternateContent xmlns:mc="http://schemas.openxmlformats.org/markup-compatibility/2006">
    <mc:Choice xmlns:c14="http://schemas.microsoft.com/office/drawing/2007/8/2/chart" Requires="c14">
      <c14:style val="102"/>
    </mc:Choice>
    <mc:Fallback>
      <c:style val="2"/>
    </mc:Fallback>
  </mc:AlternateContent>
  <c:chart>
    <c:title>
      <c:overlay val="0"/>
      <c:txPr>
        <a:bodyPr/>
        <a:lstStyle/>
        <a:p>
          <a:pPr>
            <a:defRPr lang="lt-LT" sz="2400" u="sng">
              <a:latin typeface="Times New Roman" pitchFamily="18" charset="0"/>
              <a:cs typeface="Times New Roman" pitchFamily="18" charset="0"/>
            </a:defRPr>
          </a:pPr>
          <a:endParaRPr lang="lt-LT"/>
        </a:p>
      </c:txPr>
    </c:title>
    <c:autoTitleDeleted val="0"/>
    <c:plotArea>
      <c:layout>
        <c:manualLayout>
          <c:layoutTarget val="inner"/>
          <c:xMode val="edge"/>
          <c:yMode val="edge"/>
          <c:x val="0.24970219743259159"/>
          <c:y val="0.42002554836136319"/>
          <c:w val="0.64096597142696976"/>
          <c:h val="0.5767598383813618"/>
        </c:manualLayout>
      </c:layout>
      <c:pieChart>
        <c:varyColors val="1"/>
        <c:ser>
          <c:idx val="0"/>
          <c:order val="0"/>
          <c:tx>
            <c:strRef>
              <c:f>Lapas1!$B$1</c:f>
              <c:strCache>
                <c:ptCount val="1"/>
                <c:pt idx="0">
                  <c:v>Mokytojų atsakymai</c:v>
                </c:pt>
              </c:strCache>
            </c:strRef>
          </c:tx>
          <c:dLbls>
            <c:txPr>
              <a:bodyPr/>
              <a:lstStyle/>
              <a:p>
                <a:pPr>
                  <a:defRPr lang="lt-LT" b="1">
                    <a:latin typeface="Times New Roman" pitchFamily="18" charset="0"/>
                    <a:cs typeface="Times New Roman" pitchFamily="18" charset="0"/>
                  </a:defRPr>
                </a:pPr>
                <a:endParaRPr lang="lt-LT"/>
              </a:p>
            </c:txPr>
            <c:showLegendKey val="0"/>
            <c:showVal val="0"/>
            <c:showCatName val="0"/>
            <c:showSerName val="0"/>
            <c:showPercent val="1"/>
            <c:showBubbleSize val="0"/>
            <c:showLeaderLines val="1"/>
          </c:dLbls>
          <c:cat>
            <c:strRef>
              <c:f>Lapas1!$A$2:$A$5</c:f>
              <c:strCache>
                <c:ptCount val="4"/>
                <c:pt idx="0">
                  <c:v>Visi žino</c:v>
                </c:pt>
                <c:pt idx="1">
                  <c:v>Žino beveik visi</c:v>
                </c:pt>
                <c:pt idx="2">
                  <c:v>Dauguma mokinių nežino</c:v>
                </c:pt>
                <c:pt idx="3">
                  <c:v>Nežino</c:v>
                </c:pt>
              </c:strCache>
            </c:strRef>
          </c:cat>
          <c:val>
            <c:numRef>
              <c:f>Lapas1!$B$2:$B$5</c:f>
              <c:numCache>
                <c:formatCode>0%</c:formatCode>
                <c:ptCount val="4"/>
                <c:pt idx="0">
                  <c:v>0.43000000000000005</c:v>
                </c:pt>
                <c:pt idx="1">
                  <c:v>0.46</c:v>
                </c:pt>
                <c:pt idx="2">
                  <c:v>0.11</c:v>
                </c:pt>
                <c:pt idx="3">
                  <c:v>0</c:v>
                </c:pt>
              </c:numCache>
            </c:numRef>
          </c:val>
        </c:ser>
        <c:dLbls>
          <c:showLegendKey val="0"/>
          <c:showVal val="0"/>
          <c:showCatName val="0"/>
          <c:showSerName val="0"/>
          <c:showPercent val="1"/>
          <c:showBubbleSize val="0"/>
          <c:showLeaderLines val="1"/>
        </c:dLbls>
        <c:firstSliceAng val="0"/>
      </c:pieChart>
    </c:plotArea>
    <c:legend>
      <c:legendPos val="t"/>
      <c:overlay val="0"/>
      <c:txPr>
        <a:bodyPr/>
        <a:lstStyle/>
        <a:p>
          <a:pPr>
            <a:defRPr lang="lt-LT" b="1">
              <a:latin typeface="Times New Roman" pitchFamily="18" charset="0"/>
              <a:cs typeface="Times New Roman" pitchFamily="18" charset="0"/>
            </a:defRPr>
          </a:pPr>
          <a:endParaRPr lang="lt-LT"/>
        </a:p>
      </c:txPr>
    </c:legend>
    <c:plotVisOnly val="1"/>
    <c:dispBlanksAs val="zero"/>
    <c:showDLblsOverMax val="0"/>
  </c:chart>
  <c:txPr>
    <a:bodyPr/>
    <a:lstStyle/>
    <a:p>
      <a:pPr>
        <a:defRPr sz="1800"/>
      </a:pPr>
      <a:endParaRPr lang="lt-LT"/>
    </a:p>
  </c:txPr>
  <c:externalData r:id="rId1">
    <c:autoUpdate val="0"/>
  </c:externalData>
</c:chartSpace>
</file>

<file path=ppt/charts/chart47.xml><?xml version="1.0" encoding="utf-8"?>
<c:chartSpace xmlns:c="http://schemas.openxmlformats.org/drawingml/2006/chart" xmlns:a="http://schemas.openxmlformats.org/drawingml/2006/main" xmlns:r="http://schemas.openxmlformats.org/officeDocument/2006/relationships">
  <c:date1904 val="0"/>
  <c:lang val="lt-LT"/>
  <c:roundedCorners val="0"/>
  <mc:AlternateContent xmlns:mc="http://schemas.openxmlformats.org/markup-compatibility/2006">
    <mc:Choice xmlns:c14="http://schemas.microsoft.com/office/drawing/2007/8/2/chart" Requires="c14">
      <c14:style val="102"/>
    </mc:Choice>
    <mc:Fallback>
      <c:style val="2"/>
    </mc:Fallback>
  </mc:AlternateContent>
  <c:chart>
    <c:title>
      <c:overlay val="0"/>
      <c:txPr>
        <a:bodyPr/>
        <a:lstStyle/>
        <a:p>
          <a:pPr>
            <a:defRPr lang="lt-LT" sz="2400" u="sng">
              <a:latin typeface="Times New Roman" pitchFamily="18" charset="0"/>
              <a:cs typeface="Times New Roman" pitchFamily="18" charset="0"/>
            </a:defRPr>
          </a:pPr>
          <a:endParaRPr lang="lt-LT"/>
        </a:p>
      </c:txPr>
    </c:title>
    <c:autoTitleDeleted val="0"/>
    <c:plotArea>
      <c:layout>
        <c:manualLayout>
          <c:layoutTarget val="inner"/>
          <c:xMode val="edge"/>
          <c:yMode val="edge"/>
          <c:x val="0.14031918907158467"/>
          <c:y val="0.38439899775445846"/>
          <c:w val="0.91699268864306083"/>
          <c:h val="0.58354080186376589"/>
        </c:manualLayout>
      </c:layout>
      <c:pieChart>
        <c:varyColors val="1"/>
        <c:ser>
          <c:idx val="0"/>
          <c:order val="0"/>
          <c:tx>
            <c:strRef>
              <c:f>Lapas1!$B$1</c:f>
              <c:strCache>
                <c:ptCount val="1"/>
                <c:pt idx="0">
                  <c:v>Mokinių atsakymai</c:v>
                </c:pt>
              </c:strCache>
            </c:strRef>
          </c:tx>
          <c:dLbls>
            <c:txPr>
              <a:bodyPr/>
              <a:lstStyle/>
              <a:p>
                <a:pPr>
                  <a:defRPr lang="lt-LT" sz="2000" b="1">
                    <a:latin typeface="Times New Roman" pitchFamily="18" charset="0"/>
                    <a:cs typeface="Times New Roman" pitchFamily="18" charset="0"/>
                  </a:defRPr>
                </a:pPr>
                <a:endParaRPr lang="lt-LT"/>
              </a:p>
            </c:txPr>
            <c:showLegendKey val="0"/>
            <c:showVal val="0"/>
            <c:showCatName val="0"/>
            <c:showSerName val="0"/>
            <c:showPercent val="1"/>
            <c:showBubbleSize val="0"/>
            <c:showLeaderLines val="1"/>
          </c:dLbls>
          <c:cat>
            <c:strRef>
              <c:f>Lapas1!$A$2:$A$5</c:f>
              <c:strCache>
                <c:ptCount val="4"/>
                <c:pt idx="0">
                  <c:v>Visada</c:v>
                </c:pt>
                <c:pt idx="1">
                  <c:v>Kartais</c:v>
                </c:pt>
                <c:pt idx="2">
                  <c:v>Retai</c:v>
                </c:pt>
                <c:pt idx="3">
                  <c:v>Niekada</c:v>
                </c:pt>
              </c:strCache>
            </c:strRef>
          </c:cat>
          <c:val>
            <c:numRef>
              <c:f>Lapas1!$B$2:$B$5</c:f>
              <c:numCache>
                <c:formatCode>0%</c:formatCode>
                <c:ptCount val="4"/>
                <c:pt idx="0">
                  <c:v>0.47000000000000003</c:v>
                </c:pt>
                <c:pt idx="1">
                  <c:v>0.36000000000000004</c:v>
                </c:pt>
                <c:pt idx="2">
                  <c:v>0.1</c:v>
                </c:pt>
                <c:pt idx="3">
                  <c:v>7.0000000000000021E-2</c:v>
                </c:pt>
              </c:numCache>
            </c:numRef>
          </c:val>
        </c:ser>
        <c:dLbls>
          <c:showLegendKey val="0"/>
          <c:showVal val="0"/>
          <c:showCatName val="0"/>
          <c:showSerName val="0"/>
          <c:showPercent val="1"/>
          <c:showBubbleSize val="0"/>
          <c:showLeaderLines val="1"/>
        </c:dLbls>
        <c:firstSliceAng val="0"/>
      </c:pieChart>
    </c:plotArea>
    <c:legend>
      <c:legendPos val="t"/>
      <c:overlay val="0"/>
      <c:txPr>
        <a:bodyPr/>
        <a:lstStyle/>
        <a:p>
          <a:pPr>
            <a:defRPr lang="lt-LT" sz="2000" b="1">
              <a:latin typeface="Times New Roman" pitchFamily="18" charset="0"/>
              <a:cs typeface="Times New Roman" pitchFamily="18" charset="0"/>
            </a:defRPr>
          </a:pPr>
          <a:endParaRPr lang="lt-LT"/>
        </a:p>
      </c:txPr>
    </c:legend>
    <c:plotVisOnly val="1"/>
    <c:dispBlanksAs val="zero"/>
    <c:showDLblsOverMax val="0"/>
  </c:chart>
  <c:txPr>
    <a:bodyPr/>
    <a:lstStyle/>
    <a:p>
      <a:pPr>
        <a:defRPr sz="1800"/>
      </a:pPr>
      <a:endParaRPr lang="lt-LT"/>
    </a:p>
  </c:txPr>
  <c:externalData r:id="rId1">
    <c:autoUpdate val="0"/>
  </c:externalData>
</c:chartSpace>
</file>

<file path=ppt/charts/chart48.xml><?xml version="1.0" encoding="utf-8"?>
<c:chartSpace xmlns:c="http://schemas.openxmlformats.org/drawingml/2006/chart" xmlns:a="http://schemas.openxmlformats.org/drawingml/2006/main" xmlns:r="http://schemas.openxmlformats.org/officeDocument/2006/relationships">
  <c:date1904 val="0"/>
  <c:lang val="lt-LT"/>
  <c:roundedCorners val="0"/>
  <mc:AlternateContent xmlns:mc="http://schemas.openxmlformats.org/markup-compatibility/2006">
    <mc:Choice xmlns:c14="http://schemas.microsoft.com/office/drawing/2007/8/2/chart" Requires="c14">
      <c14:style val="102"/>
    </mc:Choice>
    <mc:Fallback>
      <c:style val="2"/>
    </mc:Fallback>
  </mc:AlternateContent>
  <c:chart>
    <c:title>
      <c:overlay val="0"/>
      <c:txPr>
        <a:bodyPr/>
        <a:lstStyle/>
        <a:p>
          <a:pPr>
            <a:defRPr lang="lt-LT" sz="2400" u="sng">
              <a:latin typeface="Times New Roman" pitchFamily="18" charset="0"/>
              <a:cs typeface="Times New Roman" pitchFamily="18" charset="0"/>
            </a:defRPr>
          </a:pPr>
          <a:endParaRPr lang="lt-LT"/>
        </a:p>
      </c:txPr>
    </c:title>
    <c:autoTitleDeleted val="0"/>
    <c:plotArea>
      <c:layout>
        <c:manualLayout>
          <c:layoutTarget val="inner"/>
          <c:xMode val="edge"/>
          <c:yMode val="edge"/>
          <c:x val="0.13484885121696719"/>
          <c:y val="0.35861088294378957"/>
          <c:w val="0.75450984748971273"/>
          <c:h val="0.63081970855697278"/>
        </c:manualLayout>
      </c:layout>
      <c:pieChart>
        <c:varyColors val="1"/>
        <c:ser>
          <c:idx val="0"/>
          <c:order val="0"/>
          <c:tx>
            <c:strRef>
              <c:f>Lapas1!$B$1</c:f>
              <c:strCache>
                <c:ptCount val="1"/>
                <c:pt idx="0">
                  <c:v>Tėvų atsakymai</c:v>
                </c:pt>
              </c:strCache>
            </c:strRef>
          </c:tx>
          <c:dLbls>
            <c:dLbl>
              <c:idx val="0"/>
              <c:spPr/>
              <c:txPr>
                <a:bodyPr/>
                <a:lstStyle/>
                <a:p>
                  <a:pPr>
                    <a:defRPr lang="lt-LT" sz="2000" b="1">
                      <a:latin typeface="Times New Roman" pitchFamily="18" charset="0"/>
                      <a:cs typeface="Times New Roman" pitchFamily="18" charset="0"/>
                    </a:defRPr>
                  </a:pPr>
                  <a:endParaRPr lang="lt-LT"/>
                </a:p>
              </c:txPr>
              <c:showLegendKey val="0"/>
              <c:showVal val="0"/>
              <c:showCatName val="0"/>
              <c:showSerName val="0"/>
              <c:showPercent val="1"/>
              <c:showBubbleSize val="0"/>
            </c:dLbl>
            <c:dLbl>
              <c:idx val="1"/>
              <c:spPr/>
              <c:txPr>
                <a:bodyPr/>
                <a:lstStyle/>
                <a:p>
                  <a:pPr>
                    <a:defRPr lang="lt-LT" sz="2000" b="1">
                      <a:latin typeface="Times New Roman" pitchFamily="18" charset="0"/>
                      <a:cs typeface="Times New Roman" pitchFamily="18" charset="0"/>
                    </a:defRPr>
                  </a:pPr>
                  <a:endParaRPr lang="lt-LT"/>
                </a:p>
              </c:txPr>
              <c:showLegendKey val="0"/>
              <c:showVal val="0"/>
              <c:showCatName val="0"/>
              <c:showSerName val="0"/>
              <c:showPercent val="1"/>
              <c:showBubbleSize val="0"/>
            </c:dLbl>
            <c:dLbl>
              <c:idx val="2"/>
              <c:spPr/>
              <c:txPr>
                <a:bodyPr/>
                <a:lstStyle/>
                <a:p>
                  <a:pPr>
                    <a:defRPr lang="lt-LT" sz="2000" b="1">
                      <a:latin typeface="Times New Roman" pitchFamily="18" charset="0"/>
                      <a:cs typeface="Times New Roman" pitchFamily="18" charset="0"/>
                    </a:defRPr>
                  </a:pPr>
                  <a:endParaRPr lang="lt-LT"/>
                </a:p>
              </c:txPr>
              <c:showLegendKey val="0"/>
              <c:showVal val="0"/>
              <c:showCatName val="0"/>
              <c:showSerName val="0"/>
              <c:showPercent val="1"/>
              <c:showBubbleSize val="0"/>
            </c:dLbl>
            <c:dLbl>
              <c:idx val="3"/>
              <c:spPr/>
              <c:txPr>
                <a:bodyPr/>
                <a:lstStyle/>
                <a:p>
                  <a:pPr>
                    <a:defRPr lang="lt-LT" sz="2000" b="1">
                      <a:latin typeface="Times New Roman" pitchFamily="18" charset="0"/>
                      <a:cs typeface="Times New Roman" pitchFamily="18" charset="0"/>
                    </a:defRPr>
                  </a:pPr>
                  <a:endParaRPr lang="lt-LT"/>
                </a:p>
              </c:txPr>
              <c:showLegendKey val="0"/>
              <c:showVal val="0"/>
              <c:showCatName val="0"/>
              <c:showSerName val="0"/>
              <c:showPercent val="1"/>
              <c:showBubbleSize val="0"/>
            </c:dLbl>
            <c:txPr>
              <a:bodyPr/>
              <a:lstStyle/>
              <a:p>
                <a:pPr>
                  <a:defRPr lang="lt-LT" sz="2000">
                    <a:latin typeface="Times New Roman" pitchFamily="18" charset="0"/>
                    <a:cs typeface="Times New Roman" pitchFamily="18" charset="0"/>
                  </a:defRPr>
                </a:pPr>
                <a:endParaRPr lang="lt-LT"/>
              </a:p>
            </c:txPr>
            <c:showLegendKey val="0"/>
            <c:showVal val="0"/>
            <c:showCatName val="0"/>
            <c:showSerName val="0"/>
            <c:showPercent val="1"/>
            <c:showBubbleSize val="0"/>
            <c:showLeaderLines val="1"/>
          </c:dLbls>
          <c:cat>
            <c:strRef>
              <c:f>Lapas1!$A$2:$A$5</c:f>
              <c:strCache>
                <c:ptCount val="4"/>
                <c:pt idx="0">
                  <c:v>Visada</c:v>
                </c:pt>
                <c:pt idx="1">
                  <c:v>Kartais</c:v>
                </c:pt>
                <c:pt idx="2">
                  <c:v>Retai</c:v>
                </c:pt>
                <c:pt idx="3">
                  <c:v>Niekada</c:v>
                </c:pt>
              </c:strCache>
            </c:strRef>
          </c:cat>
          <c:val>
            <c:numRef>
              <c:f>Lapas1!$B$2:$B$5</c:f>
              <c:numCache>
                <c:formatCode>0%</c:formatCode>
                <c:ptCount val="4"/>
                <c:pt idx="0">
                  <c:v>0.63000000000000012</c:v>
                </c:pt>
                <c:pt idx="1">
                  <c:v>0.26</c:v>
                </c:pt>
                <c:pt idx="2">
                  <c:v>6.0000000000000005E-2</c:v>
                </c:pt>
                <c:pt idx="3">
                  <c:v>0.05</c:v>
                </c:pt>
              </c:numCache>
            </c:numRef>
          </c:val>
        </c:ser>
        <c:dLbls>
          <c:showLegendKey val="0"/>
          <c:showVal val="0"/>
          <c:showCatName val="0"/>
          <c:showSerName val="0"/>
          <c:showPercent val="1"/>
          <c:showBubbleSize val="0"/>
          <c:showLeaderLines val="1"/>
        </c:dLbls>
        <c:firstSliceAng val="0"/>
      </c:pieChart>
    </c:plotArea>
    <c:legend>
      <c:legendPos val="t"/>
      <c:overlay val="0"/>
      <c:txPr>
        <a:bodyPr/>
        <a:lstStyle/>
        <a:p>
          <a:pPr>
            <a:defRPr lang="lt-LT" sz="2000" b="1">
              <a:latin typeface="Times New Roman" pitchFamily="18" charset="0"/>
              <a:cs typeface="Times New Roman" pitchFamily="18" charset="0"/>
            </a:defRPr>
          </a:pPr>
          <a:endParaRPr lang="lt-LT"/>
        </a:p>
      </c:txPr>
    </c:legend>
    <c:plotVisOnly val="1"/>
    <c:dispBlanksAs val="zero"/>
    <c:showDLblsOverMax val="0"/>
  </c:chart>
  <c:txPr>
    <a:bodyPr/>
    <a:lstStyle/>
    <a:p>
      <a:pPr>
        <a:defRPr sz="1800"/>
      </a:pPr>
      <a:endParaRPr lang="lt-LT"/>
    </a:p>
  </c:txPr>
  <c:externalData r:id="rId1">
    <c:autoUpdate val="0"/>
  </c:externalData>
</c:chartSpace>
</file>

<file path=ppt/charts/chart49.xml><?xml version="1.0" encoding="utf-8"?>
<c:chartSpace xmlns:c="http://schemas.openxmlformats.org/drawingml/2006/chart" xmlns:a="http://schemas.openxmlformats.org/drawingml/2006/main" xmlns:r="http://schemas.openxmlformats.org/officeDocument/2006/relationships">
  <c:date1904 val="0"/>
  <c:lang val="lt-LT"/>
  <c:roundedCorners val="0"/>
  <mc:AlternateContent xmlns:mc="http://schemas.openxmlformats.org/markup-compatibility/2006">
    <mc:Choice xmlns:c14="http://schemas.microsoft.com/office/drawing/2007/8/2/chart" Requires="c14">
      <c14:style val="102"/>
    </mc:Choice>
    <mc:Fallback>
      <c:style val="2"/>
    </mc:Fallback>
  </mc:AlternateContent>
  <c:chart>
    <c:title>
      <c:overlay val="0"/>
      <c:txPr>
        <a:bodyPr/>
        <a:lstStyle/>
        <a:p>
          <a:pPr>
            <a:defRPr lang="lt-LT" sz="2400" u="sng">
              <a:latin typeface="Times New Roman" pitchFamily="18" charset="0"/>
              <a:cs typeface="Times New Roman" pitchFamily="18" charset="0"/>
            </a:defRPr>
          </a:pPr>
          <a:endParaRPr lang="lt-LT"/>
        </a:p>
      </c:txPr>
    </c:title>
    <c:autoTitleDeleted val="0"/>
    <c:plotArea>
      <c:layout>
        <c:manualLayout>
          <c:layoutTarget val="inner"/>
          <c:xMode val="edge"/>
          <c:yMode val="edge"/>
          <c:x val="0.1548612654149539"/>
          <c:y val="0.39587491936753688"/>
          <c:w val="0.72080319067112208"/>
          <c:h val="0.56262278118350229"/>
        </c:manualLayout>
      </c:layout>
      <c:pieChart>
        <c:varyColors val="1"/>
        <c:ser>
          <c:idx val="0"/>
          <c:order val="0"/>
          <c:tx>
            <c:strRef>
              <c:f>Lapas1!$B$1</c:f>
              <c:strCache>
                <c:ptCount val="1"/>
                <c:pt idx="0">
                  <c:v>Mokytojų atsakymai</c:v>
                </c:pt>
              </c:strCache>
            </c:strRef>
          </c:tx>
          <c:dLbls>
            <c:txPr>
              <a:bodyPr/>
              <a:lstStyle/>
              <a:p>
                <a:pPr>
                  <a:defRPr lang="lt-LT" b="1">
                    <a:latin typeface="Times New Roman" pitchFamily="18" charset="0"/>
                    <a:cs typeface="Times New Roman" pitchFamily="18" charset="0"/>
                  </a:defRPr>
                </a:pPr>
                <a:endParaRPr lang="lt-LT"/>
              </a:p>
            </c:txPr>
            <c:showLegendKey val="0"/>
            <c:showVal val="0"/>
            <c:showCatName val="0"/>
            <c:showSerName val="0"/>
            <c:showPercent val="1"/>
            <c:showBubbleSize val="0"/>
            <c:showLeaderLines val="1"/>
          </c:dLbls>
          <c:cat>
            <c:strRef>
              <c:f>Lapas1!$A$2:$A$5</c:f>
              <c:strCache>
                <c:ptCount val="4"/>
                <c:pt idx="0">
                  <c:v>Taip, labai.</c:v>
                </c:pt>
                <c:pt idx="1">
                  <c:v>Nelabai</c:v>
                </c:pt>
                <c:pt idx="2">
                  <c:v>Visiškai neskatina</c:v>
                </c:pt>
                <c:pt idx="3">
                  <c:v>Nežinau</c:v>
                </c:pt>
              </c:strCache>
            </c:strRef>
          </c:cat>
          <c:val>
            <c:numRef>
              <c:f>Lapas1!$B$2:$B$5</c:f>
              <c:numCache>
                <c:formatCode>0%</c:formatCode>
                <c:ptCount val="4"/>
                <c:pt idx="0">
                  <c:v>0.29000000000000004</c:v>
                </c:pt>
                <c:pt idx="1">
                  <c:v>0.54</c:v>
                </c:pt>
                <c:pt idx="2">
                  <c:v>0</c:v>
                </c:pt>
                <c:pt idx="3">
                  <c:v>0.17</c:v>
                </c:pt>
              </c:numCache>
            </c:numRef>
          </c:val>
        </c:ser>
        <c:dLbls>
          <c:showLegendKey val="0"/>
          <c:showVal val="0"/>
          <c:showCatName val="0"/>
          <c:showSerName val="0"/>
          <c:showPercent val="1"/>
          <c:showBubbleSize val="0"/>
          <c:showLeaderLines val="1"/>
        </c:dLbls>
        <c:firstSliceAng val="0"/>
      </c:pieChart>
    </c:plotArea>
    <c:legend>
      <c:legendPos val="t"/>
      <c:overlay val="0"/>
      <c:txPr>
        <a:bodyPr/>
        <a:lstStyle/>
        <a:p>
          <a:pPr>
            <a:defRPr lang="lt-LT" b="1">
              <a:latin typeface="Times New Roman" pitchFamily="18" charset="0"/>
              <a:cs typeface="Times New Roman" pitchFamily="18" charset="0"/>
            </a:defRPr>
          </a:pPr>
          <a:endParaRPr lang="lt-LT"/>
        </a:p>
      </c:txPr>
    </c:legend>
    <c:plotVisOnly val="1"/>
    <c:dispBlanksAs val="zero"/>
    <c:showDLblsOverMax val="0"/>
  </c:chart>
  <c:txPr>
    <a:bodyPr/>
    <a:lstStyle/>
    <a:p>
      <a:pPr>
        <a:defRPr sz="1800"/>
      </a:pPr>
      <a:endParaRPr lang="lt-LT"/>
    </a:p>
  </c:txPr>
  <c:externalData r:id="rId1">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c:date1904 val="0"/>
  <c:lang val="lt-LT"/>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1912281080703618"/>
          <c:y val="0.40574720167299266"/>
          <c:w val="0.81720037175854154"/>
          <c:h val="0.57572096944186879"/>
        </c:manualLayout>
      </c:layout>
      <c:pieChart>
        <c:varyColors val="1"/>
        <c:ser>
          <c:idx val="0"/>
          <c:order val="0"/>
          <c:tx>
            <c:strRef>
              <c:f>Sheet1!$B$1</c:f>
              <c:strCache>
                <c:ptCount val="1"/>
                <c:pt idx="0">
                  <c:v>Column1</c:v>
                </c:pt>
              </c:strCache>
            </c:strRef>
          </c:tx>
          <c:dLbls>
            <c:dLbl>
              <c:idx val="0"/>
              <c:layout/>
              <c:tx>
                <c:rich>
                  <a:bodyPr/>
                  <a:lstStyle/>
                  <a:p>
                    <a:r>
                      <a:rPr lang="en-US" sz="2000" b="1" dirty="0" smtClean="0">
                        <a:latin typeface="Times New Roman" pitchFamily="18" charset="0"/>
                        <a:cs typeface="Times New Roman" pitchFamily="18" charset="0"/>
                      </a:rPr>
                      <a:t>43%</a:t>
                    </a:r>
                    <a:endParaRPr lang="en-US" dirty="0"/>
                  </a:p>
                </c:rich>
              </c:tx>
              <c:showLegendKey val="0"/>
              <c:showVal val="0"/>
              <c:showCatName val="0"/>
              <c:showSerName val="0"/>
              <c:showPercent val="1"/>
              <c:showBubbleSize val="0"/>
            </c:dLbl>
            <c:dLbl>
              <c:idx val="1"/>
              <c:layout/>
              <c:tx>
                <c:rich>
                  <a:bodyPr/>
                  <a:lstStyle/>
                  <a:p>
                    <a:r>
                      <a:rPr lang="en-US" sz="2000" b="1" dirty="0" smtClean="0">
                        <a:latin typeface="Times New Roman" pitchFamily="18" charset="0"/>
                        <a:cs typeface="Times New Roman" pitchFamily="18" charset="0"/>
                      </a:rPr>
                      <a:t>52%</a:t>
                    </a:r>
                    <a:endParaRPr lang="en-US" dirty="0"/>
                  </a:p>
                </c:rich>
              </c:tx>
              <c:showLegendKey val="0"/>
              <c:showVal val="0"/>
              <c:showCatName val="0"/>
              <c:showSerName val="0"/>
              <c:showPercent val="1"/>
              <c:showBubbleSize val="0"/>
            </c:dLbl>
            <c:dLbl>
              <c:idx val="2"/>
              <c:layout/>
              <c:tx>
                <c:rich>
                  <a:bodyPr/>
                  <a:lstStyle/>
                  <a:p>
                    <a:r>
                      <a:rPr lang="en-US" sz="2000" b="1" dirty="0" smtClean="0">
                        <a:latin typeface="Times New Roman" pitchFamily="18" charset="0"/>
                        <a:cs typeface="Times New Roman" pitchFamily="18" charset="0"/>
                      </a:rPr>
                      <a:t>5%</a:t>
                    </a:r>
                    <a:endParaRPr lang="en-US" dirty="0"/>
                  </a:p>
                </c:rich>
              </c:tx>
              <c:showLegendKey val="0"/>
              <c:showVal val="0"/>
              <c:showCatName val="0"/>
              <c:showSerName val="0"/>
              <c:showPercent val="1"/>
              <c:showBubbleSize val="0"/>
            </c:dLbl>
            <c:txPr>
              <a:bodyPr/>
              <a:lstStyle/>
              <a:p>
                <a:pPr>
                  <a:defRPr lang="lt-LT" sz="2000" b="1">
                    <a:latin typeface="Times New Roman" pitchFamily="18" charset="0"/>
                    <a:cs typeface="Times New Roman" pitchFamily="18" charset="0"/>
                  </a:defRPr>
                </a:pPr>
                <a:endParaRPr lang="lt-LT"/>
              </a:p>
            </c:txPr>
            <c:showLegendKey val="0"/>
            <c:showVal val="0"/>
            <c:showCatName val="0"/>
            <c:showSerName val="0"/>
            <c:showPercent val="1"/>
            <c:showBubbleSize val="0"/>
            <c:showLeaderLines val="1"/>
          </c:dLbls>
          <c:cat>
            <c:strRef>
              <c:f>Sheet1!$A$2:$A$5</c:f>
              <c:strCache>
                <c:ptCount val="4"/>
                <c:pt idx="0">
                  <c:v>Per daug</c:v>
                </c:pt>
                <c:pt idx="1">
                  <c:v>Pakankamai</c:v>
                </c:pt>
                <c:pt idx="2">
                  <c:v>Nepakankamai</c:v>
                </c:pt>
                <c:pt idx="3">
                  <c:v>Nežinau</c:v>
                </c:pt>
              </c:strCache>
            </c:strRef>
          </c:cat>
          <c:val>
            <c:numRef>
              <c:f>Sheet1!$B$2:$B$5</c:f>
              <c:numCache>
                <c:formatCode>0%</c:formatCode>
                <c:ptCount val="4"/>
                <c:pt idx="0">
                  <c:v>0.43000000000000005</c:v>
                </c:pt>
                <c:pt idx="1">
                  <c:v>0.52</c:v>
                </c:pt>
                <c:pt idx="2">
                  <c:v>0.05</c:v>
                </c:pt>
                <c:pt idx="3">
                  <c:v>0</c:v>
                </c:pt>
              </c:numCache>
            </c:numRef>
          </c:val>
        </c:ser>
        <c:dLbls>
          <c:showLegendKey val="0"/>
          <c:showVal val="0"/>
          <c:showCatName val="0"/>
          <c:showSerName val="0"/>
          <c:showPercent val="1"/>
          <c:showBubbleSize val="0"/>
          <c:showLeaderLines val="1"/>
        </c:dLbls>
        <c:firstSliceAng val="0"/>
      </c:pieChart>
    </c:plotArea>
    <c:legend>
      <c:legendPos val="t"/>
      <c:layout/>
      <c:overlay val="0"/>
      <c:txPr>
        <a:bodyPr/>
        <a:lstStyle/>
        <a:p>
          <a:pPr>
            <a:defRPr lang="lt-LT" sz="2000" b="1">
              <a:latin typeface="Times New Roman" pitchFamily="18" charset="0"/>
              <a:cs typeface="Times New Roman" pitchFamily="18" charset="0"/>
            </a:defRPr>
          </a:pPr>
          <a:endParaRPr lang="lt-LT"/>
        </a:p>
      </c:txPr>
    </c:legend>
    <c:plotVisOnly val="1"/>
    <c:dispBlanksAs val="zero"/>
    <c:showDLblsOverMax val="0"/>
  </c:chart>
  <c:txPr>
    <a:bodyPr/>
    <a:lstStyle/>
    <a:p>
      <a:pPr>
        <a:defRPr sz="1800"/>
      </a:pPr>
      <a:endParaRPr lang="lt-LT"/>
    </a:p>
  </c:txPr>
  <c:externalData r:id="rId1">
    <c:autoUpdate val="0"/>
  </c:externalData>
</c:chartSpace>
</file>

<file path=ppt/charts/chart50.xml><?xml version="1.0" encoding="utf-8"?>
<c:chartSpace xmlns:c="http://schemas.openxmlformats.org/drawingml/2006/chart" xmlns:a="http://schemas.openxmlformats.org/drawingml/2006/main" xmlns:r="http://schemas.openxmlformats.org/officeDocument/2006/relationships">
  <c:date1904 val="0"/>
  <c:lang val="lt-LT"/>
  <c:roundedCorners val="0"/>
  <mc:AlternateContent xmlns:mc="http://schemas.openxmlformats.org/markup-compatibility/2006">
    <mc:Choice xmlns:c14="http://schemas.microsoft.com/office/drawing/2007/8/2/chart" Requires="c14">
      <c14:style val="102"/>
    </mc:Choice>
    <mc:Fallback>
      <c:style val="2"/>
    </mc:Fallback>
  </mc:AlternateContent>
  <c:chart>
    <c:title>
      <c:overlay val="0"/>
      <c:txPr>
        <a:bodyPr/>
        <a:lstStyle/>
        <a:p>
          <a:pPr>
            <a:defRPr lang="lt-LT" sz="2400" u="sng">
              <a:latin typeface="Times New Roman" pitchFamily="18" charset="0"/>
              <a:cs typeface="Times New Roman" pitchFamily="18" charset="0"/>
            </a:defRPr>
          </a:pPr>
          <a:endParaRPr lang="lt-LT"/>
        </a:p>
      </c:txPr>
    </c:title>
    <c:autoTitleDeleted val="0"/>
    <c:plotArea>
      <c:layout>
        <c:manualLayout>
          <c:layoutTarget val="inner"/>
          <c:xMode val="edge"/>
          <c:yMode val="edge"/>
          <c:x val="2.4706580221245264E-2"/>
          <c:y val="0.32529740079625041"/>
          <c:w val="0.90439488205014262"/>
          <c:h val="0.60433414943957797"/>
        </c:manualLayout>
      </c:layout>
      <c:pieChart>
        <c:varyColors val="1"/>
        <c:ser>
          <c:idx val="0"/>
          <c:order val="0"/>
          <c:tx>
            <c:strRef>
              <c:f>Lapas1!$B$1</c:f>
              <c:strCache>
                <c:ptCount val="1"/>
                <c:pt idx="0">
                  <c:v>Mokinių atsakymai</c:v>
                </c:pt>
              </c:strCache>
            </c:strRef>
          </c:tx>
          <c:dLbls>
            <c:dLbl>
              <c:idx val="0"/>
              <c:spPr/>
              <c:txPr>
                <a:bodyPr/>
                <a:lstStyle/>
                <a:p>
                  <a:pPr>
                    <a:defRPr lang="lt-LT" sz="2000" b="1">
                      <a:latin typeface="Times New Roman" pitchFamily="18" charset="0"/>
                      <a:cs typeface="Times New Roman" pitchFamily="18" charset="0"/>
                    </a:defRPr>
                  </a:pPr>
                  <a:endParaRPr lang="lt-LT"/>
                </a:p>
              </c:txPr>
              <c:showLegendKey val="0"/>
              <c:showVal val="0"/>
              <c:showCatName val="0"/>
              <c:showSerName val="0"/>
              <c:showPercent val="1"/>
              <c:showBubbleSize val="0"/>
            </c:dLbl>
            <c:dLbl>
              <c:idx val="1"/>
              <c:spPr/>
              <c:txPr>
                <a:bodyPr/>
                <a:lstStyle/>
                <a:p>
                  <a:pPr>
                    <a:defRPr lang="lt-LT" sz="2000" b="1">
                      <a:latin typeface="Times New Roman" pitchFamily="18" charset="0"/>
                      <a:cs typeface="Times New Roman" pitchFamily="18" charset="0"/>
                    </a:defRPr>
                  </a:pPr>
                  <a:endParaRPr lang="lt-LT"/>
                </a:p>
              </c:txPr>
              <c:showLegendKey val="0"/>
              <c:showVal val="0"/>
              <c:showCatName val="0"/>
              <c:showSerName val="0"/>
              <c:showPercent val="1"/>
              <c:showBubbleSize val="0"/>
            </c:dLbl>
            <c:dLbl>
              <c:idx val="2"/>
              <c:spPr/>
              <c:txPr>
                <a:bodyPr/>
                <a:lstStyle/>
                <a:p>
                  <a:pPr>
                    <a:defRPr lang="lt-LT" sz="2000" b="1">
                      <a:latin typeface="Times New Roman" pitchFamily="18" charset="0"/>
                      <a:cs typeface="Times New Roman" pitchFamily="18" charset="0"/>
                    </a:defRPr>
                  </a:pPr>
                  <a:endParaRPr lang="lt-LT"/>
                </a:p>
              </c:txPr>
              <c:showLegendKey val="0"/>
              <c:showVal val="0"/>
              <c:showCatName val="0"/>
              <c:showSerName val="0"/>
              <c:showPercent val="1"/>
              <c:showBubbleSize val="0"/>
            </c:dLbl>
            <c:dLbl>
              <c:idx val="3"/>
              <c:spPr/>
              <c:txPr>
                <a:bodyPr/>
                <a:lstStyle/>
                <a:p>
                  <a:pPr>
                    <a:defRPr lang="lt-LT" sz="2000" b="1">
                      <a:latin typeface="Times New Roman" pitchFamily="18" charset="0"/>
                      <a:cs typeface="Times New Roman" pitchFamily="18" charset="0"/>
                    </a:defRPr>
                  </a:pPr>
                  <a:endParaRPr lang="lt-LT"/>
                </a:p>
              </c:txPr>
              <c:showLegendKey val="0"/>
              <c:showVal val="0"/>
              <c:showCatName val="0"/>
              <c:showSerName val="0"/>
              <c:showPercent val="1"/>
              <c:showBubbleSize val="0"/>
            </c:dLbl>
            <c:txPr>
              <a:bodyPr/>
              <a:lstStyle/>
              <a:p>
                <a:pPr>
                  <a:defRPr lang="lt-LT" sz="2000">
                    <a:latin typeface="Times New Roman" pitchFamily="18" charset="0"/>
                    <a:cs typeface="Times New Roman" pitchFamily="18" charset="0"/>
                  </a:defRPr>
                </a:pPr>
                <a:endParaRPr lang="lt-LT"/>
              </a:p>
            </c:txPr>
            <c:showLegendKey val="0"/>
            <c:showVal val="0"/>
            <c:showCatName val="0"/>
            <c:showSerName val="0"/>
            <c:showPercent val="1"/>
            <c:showBubbleSize val="0"/>
            <c:showLeaderLines val="1"/>
          </c:dLbls>
          <c:cat>
            <c:strRef>
              <c:f>Lapas1!$A$2:$A$5</c:f>
              <c:strCache>
                <c:ptCount val="4"/>
                <c:pt idx="0">
                  <c:v>Visada</c:v>
                </c:pt>
                <c:pt idx="1">
                  <c:v>Kartais</c:v>
                </c:pt>
                <c:pt idx="2">
                  <c:v>Retai</c:v>
                </c:pt>
                <c:pt idx="3">
                  <c:v>Niekada</c:v>
                </c:pt>
              </c:strCache>
            </c:strRef>
          </c:cat>
          <c:val>
            <c:numRef>
              <c:f>Lapas1!$B$2:$B$5</c:f>
              <c:numCache>
                <c:formatCode>0%</c:formatCode>
                <c:ptCount val="4"/>
                <c:pt idx="0">
                  <c:v>0.39000000000000007</c:v>
                </c:pt>
                <c:pt idx="1">
                  <c:v>0.38000000000000006</c:v>
                </c:pt>
                <c:pt idx="2">
                  <c:v>0.13</c:v>
                </c:pt>
                <c:pt idx="3">
                  <c:v>0.1</c:v>
                </c:pt>
              </c:numCache>
            </c:numRef>
          </c:val>
        </c:ser>
        <c:dLbls>
          <c:showLegendKey val="0"/>
          <c:showVal val="0"/>
          <c:showCatName val="0"/>
          <c:showSerName val="0"/>
          <c:showPercent val="1"/>
          <c:showBubbleSize val="0"/>
          <c:showLeaderLines val="1"/>
        </c:dLbls>
        <c:firstSliceAng val="0"/>
      </c:pieChart>
    </c:plotArea>
    <c:legend>
      <c:legendPos val="t"/>
      <c:overlay val="0"/>
      <c:txPr>
        <a:bodyPr/>
        <a:lstStyle/>
        <a:p>
          <a:pPr>
            <a:defRPr lang="lt-LT" sz="2000" b="1">
              <a:latin typeface="Times New Roman" pitchFamily="18" charset="0"/>
              <a:cs typeface="Times New Roman" pitchFamily="18" charset="0"/>
            </a:defRPr>
          </a:pPr>
          <a:endParaRPr lang="lt-LT"/>
        </a:p>
      </c:txPr>
    </c:legend>
    <c:plotVisOnly val="1"/>
    <c:dispBlanksAs val="zero"/>
    <c:showDLblsOverMax val="0"/>
  </c:chart>
  <c:txPr>
    <a:bodyPr/>
    <a:lstStyle/>
    <a:p>
      <a:pPr>
        <a:defRPr sz="1800"/>
      </a:pPr>
      <a:endParaRPr lang="lt-LT"/>
    </a:p>
  </c:txPr>
  <c:externalData r:id="rId1">
    <c:autoUpdate val="0"/>
  </c:externalData>
</c:chartSpace>
</file>

<file path=ppt/charts/chart51.xml><?xml version="1.0" encoding="utf-8"?>
<c:chartSpace xmlns:c="http://schemas.openxmlformats.org/drawingml/2006/chart" xmlns:a="http://schemas.openxmlformats.org/drawingml/2006/main" xmlns:r="http://schemas.openxmlformats.org/officeDocument/2006/relationships">
  <c:date1904 val="0"/>
  <c:lang val="lt-LT"/>
  <c:roundedCorners val="0"/>
  <mc:AlternateContent xmlns:mc="http://schemas.openxmlformats.org/markup-compatibility/2006">
    <mc:Choice xmlns:c14="http://schemas.microsoft.com/office/drawing/2007/8/2/chart" Requires="c14">
      <c14:style val="102"/>
    </mc:Choice>
    <mc:Fallback>
      <c:style val="2"/>
    </mc:Fallback>
  </mc:AlternateContent>
  <c:chart>
    <c:title>
      <c:overlay val="0"/>
      <c:txPr>
        <a:bodyPr/>
        <a:lstStyle/>
        <a:p>
          <a:pPr>
            <a:defRPr lang="lt-LT" sz="2400" u="sng">
              <a:latin typeface="Times New Roman" pitchFamily="18" charset="0"/>
              <a:cs typeface="Times New Roman" pitchFamily="18" charset="0"/>
            </a:defRPr>
          </a:pPr>
          <a:endParaRPr lang="lt-LT"/>
        </a:p>
      </c:txPr>
    </c:title>
    <c:autoTitleDeleted val="0"/>
    <c:plotArea>
      <c:layout>
        <c:manualLayout>
          <c:layoutTarget val="inner"/>
          <c:xMode val="edge"/>
          <c:yMode val="edge"/>
          <c:x val="0.12035412731918675"/>
          <c:y val="0.33790600327562187"/>
          <c:w val="0.79103821797578056"/>
          <c:h val="0.6379340467546617"/>
        </c:manualLayout>
      </c:layout>
      <c:pieChart>
        <c:varyColors val="1"/>
        <c:ser>
          <c:idx val="0"/>
          <c:order val="0"/>
          <c:tx>
            <c:strRef>
              <c:f>Lapas1!$B$1</c:f>
              <c:strCache>
                <c:ptCount val="1"/>
                <c:pt idx="0">
                  <c:v>Tėvų atsakymai</c:v>
                </c:pt>
              </c:strCache>
            </c:strRef>
          </c:tx>
          <c:dLbls>
            <c:txPr>
              <a:bodyPr/>
              <a:lstStyle/>
              <a:p>
                <a:pPr>
                  <a:defRPr lang="lt-LT" sz="2000" b="1">
                    <a:latin typeface="Times New Roman" pitchFamily="18" charset="0"/>
                    <a:cs typeface="Times New Roman" pitchFamily="18" charset="0"/>
                  </a:defRPr>
                </a:pPr>
                <a:endParaRPr lang="lt-LT"/>
              </a:p>
            </c:txPr>
            <c:showLegendKey val="0"/>
            <c:showVal val="0"/>
            <c:showCatName val="0"/>
            <c:showSerName val="0"/>
            <c:showPercent val="1"/>
            <c:showBubbleSize val="0"/>
            <c:showLeaderLines val="1"/>
          </c:dLbls>
          <c:cat>
            <c:strRef>
              <c:f>Lapas1!$A$2:$A$5</c:f>
              <c:strCache>
                <c:ptCount val="4"/>
                <c:pt idx="0">
                  <c:v>Visada</c:v>
                </c:pt>
                <c:pt idx="1">
                  <c:v>Kartais</c:v>
                </c:pt>
                <c:pt idx="2">
                  <c:v>Retai</c:v>
                </c:pt>
                <c:pt idx="3">
                  <c:v>Niekada</c:v>
                </c:pt>
              </c:strCache>
            </c:strRef>
          </c:cat>
          <c:val>
            <c:numRef>
              <c:f>Lapas1!$B$2:$B$5</c:f>
              <c:numCache>
                <c:formatCode>0%</c:formatCode>
                <c:ptCount val="4"/>
                <c:pt idx="0">
                  <c:v>0.37000000000000005</c:v>
                </c:pt>
                <c:pt idx="1">
                  <c:v>0.46</c:v>
                </c:pt>
                <c:pt idx="2">
                  <c:v>0.14000000000000001</c:v>
                </c:pt>
                <c:pt idx="3">
                  <c:v>3.0000000000000002E-2</c:v>
                </c:pt>
              </c:numCache>
            </c:numRef>
          </c:val>
        </c:ser>
        <c:dLbls>
          <c:showLegendKey val="0"/>
          <c:showVal val="0"/>
          <c:showCatName val="0"/>
          <c:showSerName val="0"/>
          <c:showPercent val="1"/>
          <c:showBubbleSize val="0"/>
          <c:showLeaderLines val="1"/>
        </c:dLbls>
        <c:firstSliceAng val="0"/>
      </c:pieChart>
    </c:plotArea>
    <c:legend>
      <c:legendPos val="t"/>
      <c:overlay val="0"/>
      <c:txPr>
        <a:bodyPr/>
        <a:lstStyle/>
        <a:p>
          <a:pPr>
            <a:defRPr lang="lt-LT" sz="2000" b="1">
              <a:latin typeface="Times New Roman" pitchFamily="18" charset="0"/>
              <a:cs typeface="Times New Roman" pitchFamily="18" charset="0"/>
            </a:defRPr>
          </a:pPr>
          <a:endParaRPr lang="lt-LT"/>
        </a:p>
      </c:txPr>
    </c:legend>
    <c:plotVisOnly val="1"/>
    <c:dispBlanksAs val="zero"/>
    <c:showDLblsOverMax val="0"/>
  </c:chart>
  <c:txPr>
    <a:bodyPr/>
    <a:lstStyle/>
    <a:p>
      <a:pPr>
        <a:defRPr sz="1800"/>
      </a:pPr>
      <a:endParaRPr lang="lt-LT"/>
    </a:p>
  </c:txPr>
  <c:externalData r:id="rId1">
    <c:autoUpdate val="0"/>
  </c:externalData>
</c:chartSpace>
</file>

<file path=ppt/charts/chart52.xml><?xml version="1.0" encoding="utf-8"?>
<c:chartSpace xmlns:c="http://schemas.openxmlformats.org/drawingml/2006/chart" xmlns:a="http://schemas.openxmlformats.org/drawingml/2006/main" xmlns:r="http://schemas.openxmlformats.org/officeDocument/2006/relationships">
  <c:date1904 val="0"/>
  <c:lang val="lt-LT"/>
  <c:roundedCorners val="0"/>
  <mc:AlternateContent xmlns:mc="http://schemas.openxmlformats.org/markup-compatibility/2006">
    <mc:Choice xmlns:c14="http://schemas.microsoft.com/office/drawing/2007/8/2/chart" Requires="c14">
      <c14:style val="102"/>
    </mc:Choice>
    <mc:Fallback>
      <c:style val="2"/>
    </mc:Fallback>
  </mc:AlternateContent>
  <c:chart>
    <c:title>
      <c:overlay val="0"/>
      <c:txPr>
        <a:bodyPr/>
        <a:lstStyle/>
        <a:p>
          <a:pPr>
            <a:defRPr lang="lt-LT" sz="2400" u="sng">
              <a:latin typeface="Times New Roman" pitchFamily="18" charset="0"/>
              <a:cs typeface="Times New Roman" pitchFamily="18" charset="0"/>
            </a:defRPr>
          </a:pPr>
          <a:endParaRPr lang="lt-LT"/>
        </a:p>
      </c:txPr>
    </c:title>
    <c:autoTitleDeleted val="0"/>
    <c:plotArea>
      <c:layout>
        <c:manualLayout>
          <c:layoutTarget val="inner"/>
          <c:xMode val="edge"/>
          <c:yMode val="edge"/>
          <c:x val="0.13465971442114763"/>
          <c:y val="0.32562844515275746"/>
          <c:w val="0.75129732321231835"/>
          <c:h val="0.57029323332977377"/>
        </c:manualLayout>
      </c:layout>
      <c:pieChart>
        <c:varyColors val="1"/>
        <c:ser>
          <c:idx val="0"/>
          <c:order val="0"/>
          <c:tx>
            <c:strRef>
              <c:f>Lapas1!$B$1</c:f>
              <c:strCache>
                <c:ptCount val="1"/>
                <c:pt idx="0">
                  <c:v>Mokytojų atsakymai</c:v>
                </c:pt>
              </c:strCache>
            </c:strRef>
          </c:tx>
          <c:dLbls>
            <c:txPr>
              <a:bodyPr/>
              <a:lstStyle/>
              <a:p>
                <a:pPr>
                  <a:defRPr lang="lt-LT" b="1">
                    <a:latin typeface="Times New Roman" pitchFamily="18" charset="0"/>
                    <a:cs typeface="Times New Roman" pitchFamily="18" charset="0"/>
                  </a:defRPr>
                </a:pPr>
                <a:endParaRPr lang="lt-LT"/>
              </a:p>
            </c:txPr>
            <c:showLegendKey val="0"/>
            <c:showVal val="0"/>
            <c:showCatName val="0"/>
            <c:showSerName val="0"/>
            <c:showPercent val="1"/>
            <c:showBubbleSize val="0"/>
            <c:showLeaderLines val="1"/>
          </c:dLbls>
          <c:cat>
            <c:strRef>
              <c:f>Lapas1!$A$2:$A$5</c:f>
              <c:strCache>
                <c:ptCount val="4"/>
                <c:pt idx="0">
                  <c:v>Taip, labai.</c:v>
                </c:pt>
                <c:pt idx="1">
                  <c:v>Nelabai</c:v>
                </c:pt>
                <c:pt idx="2">
                  <c:v>Neturi</c:v>
                </c:pt>
                <c:pt idx="3">
                  <c:v>Nežinau</c:v>
                </c:pt>
              </c:strCache>
            </c:strRef>
          </c:cat>
          <c:val>
            <c:numRef>
              <c:f>Lapas1!$B$2:$B$5</c:f>
              <c:numCache>
                <c:formatCode>0%</c:formatCode>
                <c:ptCount val="4"/>
                <c:pt idx="0">
                  <c:v>0.43000000000000005</c:v>
                </c:pt>
                <c:pt idx="1">
                  <c:v>0.46</c:v>
                </c:pt>
                <c:pt idx="2">
                  <c:v>6.0000000000000005E-2</c:v>
                </c:pt>
                <c:pt idx="3">
                  <c:v>6.0000000000000005E-2</c:v>
                </c:pt>
              </c:numCache>
            </c:numRef>
          </c:val>
        </c:ser>
        <c:dLbls>
          <c:showLegendKey val="0"/>
          <c:showVal val="0"/>
          <c:showCatName val="0"/>
          <c:showSerName val="0"/>
          <c:showPercent val="1"/>
          <c:showBubbleSize val="0"/>
          <c:showLeaderLines val="1"/>
        </c:dLbls>
        <c:firstSliceAng val="0"/>
      </c:pieChart>
    </c:plotArea>
    <c:legend>
      <c:legendPos val="t"/>
      <c:overlay val="0"/>
      <c:txPr>
        <a:bodyPr/>
        <a:lstStyle/>
        <a:p>
          <a:pPr>
            <a:defRPr lang="lt-LT" sz="2000" b="1">
              <a:latin typeface="Times New Roman" pitchFamily="18" charset="0"/>
              <a:cs typeface="Times New Roman" pitchFamily="18" charset="0"/>
            </a:defRPr>
          </a:pPr>
          <a:endParaRPr lang="lt-LT"/>
        </a:p>
      </c:txPr>
    </c:legend>
    <c:plotVisOnly val="1"/>
    <c:dispBlanksAs val="zero"/>
    <c:showDLblsOverMax val="0"/>
  </c:chart>
  <c:txPr>
    <a:bodyPr/>
    <a:lstStyle/>
    <a:p>
      <a:pPr>
        <a:defRPr sz="1800"/>
      </a:pPr>
      <a:endParaRPr lang="lt-LT"/>
    </a:p>
  </c:txPr>
  <c:externalData r:id="rId1">
    <c:autoUpdate val="0"/>
  </c:externalData>
</c:chartSpace>
</file>

<file path=ppt/charts/chart53.xml><?xml version="1.0" encoding="utf-8"?>
<c:chartSpace xmlns:c="http://schemas.openxmlformats.org/drawingml/2006/chart" xmlns:a="http://schemas.openxmlformats.org/drawingml/2006/main" xmlns:r="http://schemas.openxmlformats.org/officeDocument/2006/relationships">
  <c:date1904 val="0"/>
  <c:lang val="lt-LT"/>
  <c:roundedCorners val="0"/>
  <mc:AlternateContent xmlns:mc="http://schemas.openxmlformats.org/markup-compatibility/2006">
    <mc:Choice xmlns:c14="http://schemas.microsoft.com/office/drawing/2007/8/2/chart" Requires="c14">
      <c14:style val="102"/>
    </mc:Choice>
    <mc:Fallback>
      <c:style val="2"/>
    </mc:Fallback>
  </mc:AlternateContent>
  <c:chart>
    <c:title>
      <c:overlay val="0"/>
      <c:txPr>
        <a:bodyPr/>
        <a:lstStyle/>
        <a:p>
          <a:pPr>
            <a:defRPr lang="lt-LT" sz="2400" u="sng">
              <a:latin typeface="Times New Roman" pitchFamily="18" charset="0"/>
              <a:cs typeface="Times New Roman" pitchFamily="18" charset="0"/>
            </a:defRPr>
          </a:pPr>
          <a:endParaRPr lang="lt-LT"/>
        </a:p>
      </c:txPr>
    </c:title>
    <c:autoTitleDeleted val="0"/>
    <c:plotArea>
      <c:layout>
        <c:manualLayout>
          <c:layoutTarget val="inner"/>
          <c:xMode val="edge"/>
          <c:yMode val="edge"/>
          <c:x val="7.6101060258122799E-2"/>
          <c:y val="0.4211480700981135"/>
          <c:w val="0.85502356941336954"/>
          <c:h val="0.60050424627863741"/>
        </c:manualLayout>
      </c:layout>
      <c:pieChart>
        <c:varyColors val="1"/>
        <c:ser>
          <c:idx val="0"/>
          <c:order val="0"/>
          <c:tx>
            <c:strRef>
              <c:f>Lapas1!$B$1</c:f>
              <c:strCache>
                <c:ptCount val="1"/>
                <c:pt idx="0">
                  <c:v>Mokinių atsakymai</c:v>
                </c:pt>
              </c:strCache>
            </c:strRef>
          </c:tx>
          <c:dLbls>
            <c:txPr>
              <a:bodyPr/>
              <a:lstStyle/>
              <a:p>
                <a:pPr>
                  <a:defRPr lang="lt-LT" sz="2000" b="1">
                    <a:latin typeface="Times New Roman" pitchFamily="18" charset="0"/>
                    <a:cs typeface="Times New Roman" pitchFamily="18" charset="0"/>
                  </a:defRPr>
                </a:pPr>
                <a:endParaRPr lang="lt-LT"/>
              </a:p>
            </c:txPr>
            <c:showLegendKey val="0"/>
            <c:showVal val="0"/>
            <c:showCatName val="0"/>
            <c:showSerName val="0"/>
            <c:showPercent val="1"/>
            <c:showBubbleSize val="0"/>
            <c:showLeaderLines val="1"/>
          </c:dLbls>
          <c:cat>
            <c:strRef>
              <c:f>Lapas1!$A$2:$A$3</c:f>
              <c:strCache>
                <c:ptCount val="2"/>
                <c:pt idx="0">
                  <c:v>Taip</c:v>
                </c:pt>
                <c:pt idx="1">
                  <c:v>Ne</c:v>
                </c:pt>
              </c:strCache>
            </c:strRef>
          </c:cat>
          <c:val>
            <c:numRef>
              <c:f>Lapas1!$B$2:$B$3</c:f>
              <c:numCache>
                <c:formatCode>0%</c:formatCode>
                <c:ptCount val="2"/>
                <c:pt idx="0">
                  <c:v>0.91</c:v>
                </c:pt>
                <c:pt idx="1">
                  <c:v>9.0000000000000011E-2</c:v>
                </c:pt>
              </c:numCache>
            </c:numRef>
          </c:val>
        </c:ser>
        <c:dLbls>
          <c:showLegendKey val="0"/>
          <c:showVal val="0"/>
          <c:showCatName val="0"/>
          <c:showSerName val="0"/>
          <c:showPercent val="1"/>
          <c:showBubbleSize val="0"/>
          <c:showLeaderLines val="1"/>
        </c:dLbls>
        <c:firstSliceAng val="0"/>
      </c:pieChart>
    </c:plotArea>
    <c:legend>
      <c:legendPos val="t"/>
      <c:overlay val="0"/>
      <c:txPr>
        <a:bodyPr/>
        <a:lstStyle/>
        <a:p>
          <a:pPr>
            <a:defRPr lang="lt-LT" sz="2000" b="1">
              <a:latin typeface="Times New Roman" pitchFamily="18" charset="0"/>
              <a:cs typeface="Times New Roman" pitchFamily="18" charset="0"/>
            </a:defRPr>
          </a:pPr>
          <a:endParaRPr lang="lt-LT"/>
        </a:p>
      </c:txPr>
    </c:legend>
    <c:plotVisOnly val="1"/>
    <c:dispBlanksAs val="zero"/>
    <c:showDLblsOverMax val="0"/>
  </c:chart>
  <c:txPr>
    <a:bodyPr/>
    <a:lstStyle/>
    <a:p>
      <a:pPr>
        <a:defRPr sz="1800"/>
      </a:pPr>
      <a:endParaRPr lang="lt-LT"/>
    </a:p>
  </c:txPr>
  <c:externalData r:id="rId1">
    <c:autoUpdate val="0"/>
  </c:externalData>
</c:chartSpace>
</file>

<file path=ppt/charts/chart54.xml><?xml version="1.0" encoding="utf-8"?>
<c:chartSpace xmlns:c="http://schemas.openxmlformats.org/drawingml/2006/chart" xmlns:a="http://schemas.openxmlformats.org/drawingml/2006/main" xmlns:r="http://schemas.openxmlformats.org/officeDocument/2006/relationships">
  <c:date1904 val="0"/>
  <c:lang val="lt-LT"/>
  <c:roundedCorners val="0"/>
  <mc:AlternateContent xmlns:mc="http://schemas.openxmlformats.org/markup-compatibility/2006">
    <mc:Choice xmlns:c14="http://schemas.microsoft.com/office/drawing/2007/8/2/chart" Requires="c14">
      <c14:style val="102"/>
    </mc:Choice>
    <mc:Fallback>
      <c:style val="2"/>
    </mc:Fallback>
  </mc:AlternateContent>
  <c:chart>
    <c:title>
      <c:overlay val="0"/>
      <c:txPr>
        <a:bodyPr/>
        <a:lstStyle/>
        <a:p>
          <a:pPr>
            <a:defRPr lang="lt-LT" sz="2400" u="sng">
              <a:latin typeface="Times New Roman" pitchFamily="18" charset="0"/>
              <a:cs typeface="Times New Roman" pitchFamily="18" charset="0"/>
            </a:defRPr>
          </a:pPr>
          <a:endParaRPr lang="lt-LT"/>
        </a:p>
      </c:txPr>
    </c:title>
    <c:autoTitleDeleted val="0"/>
    <c:plotArea>
      <c:layout>
        <c:manualLayout>
          <c:layoutTarget val="inner"/>
          <c:xMode val="edge"/>
          <c:yMode val="edge"/>
          <c:x val="6.249985226227818E-2"/>
          <c:y val="0.42260355129559407"/>
          <c:w val="0.85248506667107926"/>
          <c:h val="0.52984597144212997"/>
        </c:manualLayout>
      </c:layout>
      <c:pieChart>
        <c:varyColors val="1"/>
        <c:ser>
          <c:idx val="0"/>
          <c:order val="0"/>
          <c:tx>
            <c:strRef>
              <c:f>Lapas1!$B$1</c:f>
              <c:strCache>
                <c:ptCount val="1"/>
                <c:pt idx="0">
                  <c:v>Tėvų atsakymai</c:v>
                </c:pt>
              </c:strCache>
            </c:strRef>
          </c:tx>
          <c:dLbls>
            <c:dLbl>
              <c:idx val="0"/>
              <c:spPr/>
              <c:txPr>
                <a:bodyPr/>
                <a:lstStyle/>
                <a:p>
                  <a:pPr>
                    <a:defRPr lang="lt-LT" sz="2000" b="1">
                      <a:latin typeface="Times New Roman" pitchFamily="18" charset="0"/>
                      <a:cs typeface="Times New Roman" pitchFamily="18" charset="0"/>
                    </a:defRPr>
                  </a:pPr>
                  <a:endParaRPr lang="lt-LT"/>
                </a:p>
              </c:txPr>
              <c:showLegendKey val="0"/>
              <c:showVal val="0"/>
              <c:showCatName val="0"/>
              <c:showSerName val="0"/>
              <c:showPercent val="1"/>
              <c:showBubbleSize val="0"/>
            </c:dLbl>
            <c:dLbl>
              <c:idx val="1"/>
              <c:spPr/>
              <c:txPr>
                <a:bodyPr/>
                <a:lstStyle/>
                <a:p>
                  <a:pPr>
                    <a:defRPr lang="lt-LT" sz="2000" b="1">
                      <a:latin typeface="Times New Roman" pitchFamily="18" charset="0"/>
                      <a:cs typeface="Times New Roman" pitchFamily="18" charset="0"/>
                    </a:defRPr>
                  </a:pPr>
                  <a:endParaRPr lang="lt-LT"/>
                </a:p>
              </c:txPr>
              <c:showLegendKey val="0"/>
              <c:showVal val="0"/>
              <c:showCatName val="0"/>
              <c:showSerName val="0"/>
              <c:showPercent val="1"/>
              <c:showBubbleSize val="0"/>
            </c:dLbl>
            <c:txPr>
              <a:bodyPr/>
              <a:lstStyle/>
              <a:p>
                <a:pPr>
                  <a:defRPr lang="lt-LT" sz="2000">
                    <a:latin typeface="Times New Roman" pitchFamily="18" charset="0"/>
                    <a:cs typeface="Times New Roman" pitchFamily="18" charset="0"/>
                  </a:defRPr>
                </a:pPr>
                <a:endParaRPr lang="lt-LT"/>
              </a:p>
            </c:txPr>
            <c:showLegendKey val="0"/>
            <c:showVal val="0"/>
            <c:showCatName val="0"/>
            <c:showSerName val="0"/>
            <c:showPercent val="1"/>
            <c:showBubbleSize val="0"/>
            <c:showLeaderLines val="1"/>
          </c:dLbls>
          <c:cat>
            <c:strRef>
              <c:f>Lapas1!$A$2:$A$3</c:f>
              <c:strCache>
                <c:ptCount val="2"/>
                <c:pt idx="0">
                  <c:v>Taip</c:v>
                </c:pt>
                <c:pt idx="1">
                  <c:v>Ne</c:v>
                </c:pt>
              </c:strCache>
            </c:strRef>
          </c:cat>
          <c:val>
            <c:numRef>
              <c:f>Lapas1!$B$2:$B$3</c:f>
              <c:numCache>
                <c:formatCode>0%</c:formatCode>
                <c:ptCount val="2"/>
                <c:pt idx="0">
                  <c:v>0.97000000000000008</c:v>
                </c:pt>
                <c:pt idx="1">
                  <c:v>3.0000000000000002E-2</c:v>
                </c:pt>
              </c:numCache>
            </c:numRef>
          </c:val>
        </c:ser>
        <c:dLbls>
          <c:showLegendKey val="0"/>
          <c:showVal val="0"/>
          <c:showCatName val="0"/>
          <c:showSerName val="0"/>
          <c:showPercent val="1"/>
          <c:showBubbleSize val="0"/>
          <c:showLeaderLines val="1"/>
        </c:dLbls>
        <c:firstSliceAng val="0"/>
      </c:pieChart>
    </c:plotArea>
    <c:legend>
      <c:legendPos val="t"/>
      <c:overlay val="0"/>
      <c:txPr>
        <a:bodyPr/>
        <a:lstStyle/>
        <a:p>
          <a:pPr>
            <a:defRPr lang="lt-LT" sz="2000" b="1">
              <a:latin typeface="Times New Roman" pitchFamily="18" charset="0"/>
              <a:cs typeface="Times New Roman" pitchFamily="18" charset="0"/>
            </a:defRPr>
          </a:pPr>
          <a:endParaRPr lang="lt-LT"/>
        </a:p>
      </c:txPr>
    </c:legend>
    <c:plotVisOnly val="1"/>
    <c:dispBlanksAs val="zero"/>
    <c:showDLblsOverMax val="0"/>
  </c:chart>
  <c:txPr>
    <a:bodyPr/>
    <a:lstStyle/>
    <a:p>
      <a:pPr>
        <a:defRPr sz="1800"/>
      </a:pPr>
      <a:endParaRPr lang="lt-LT"/>
    </a:p>
  </c:txPr>
  <c:externalData r:id="rId1">
    <c:autoUpdate val="0"/>
  </c:externalData>
</c:chartSpace>
</file>

<file path=ppt/charts/chart55.xml><?xml version="1.0" encoding="utf-8"?>
<c:chartSpace xmlns:c="http://schemas.openxmlformats.org/drawingml/2006/chart" xmlns:a="http://schemas.openxmlformats.org/drawingml/2006/main" xmlns:r="http://schemas.openxmlformats.org/officeDocument/2006/relationships">
  <c:date1904 val="0"/>
  <c:lang val="lt-LT"/>
  <c:roundedCorners val="0"/>
  <mc:AlternateContent xmlns:mc="http://schemas.openxmlformats.org/markup-compatibility/2006">
    <mc:Choice xmlns:c14="http://schemas.microsoft.com/office/drawing/2007/8/2/chart" Requires="c14">
      <c14:style val="102"/>
    </mc:Choice>
    <mc:Fallback>
      <c:style val="2"/>
    </mc:Fallback>
  </mc:AlternateContent>
  <c:chart>
    <c:title>
      <c:overlay val="0"/>
      <c:txPr>
        <a:bodyPr/>
        <a:lstStyle/>
        <a:p>
          <a:pPr>
            <a:defRPr lang="lt-LT" sz="2400" u="sng">
              <a:latin typeface="Times New Roman" pitchFamily="18" charset="0"/>
              <a:cs typeface="Times New Roman" pitchFamily="18" charset="0"/>
            </a:defRPr>
          </a:pPr>
          <a:endParaRPr lang="lt-LT"/>
        </a:p>
      </c:txPr>
    </c:title>
    <c:autoTitleDeleted val="0"/>
    <c:plotArea>
      <c:layout>
        <c:manualLayout>
          <c:layoutTarget val="inner"/>
          <c:xMode val="edge"/>
          <c:yMode val="edge"/>
          <c:x val="0.12206721928855981"/>
          <c:y val="0.43331483000109128"/>
          <c:w val="0.80625707120977497"/>
          <c:h val="0.51911354075313298"/>
        </c:manualLayout>
      </c:layout>
      <c:pieChart>
        <c:varyColors val="1"/>
        <c:ser>
          <c:idx val="0"/>
          <c:order val="0"/>
          <c:tx>
            <c:strRef>
              <c:f>Lapas1!$B$1</c:f>
              <c:strCache>
                <c:ptCount val="1"/>
                <c:pt idx="0">
                  <c:v>Mokytojų atsakymai</c:v>
                </c:pt>
              </c:strCache>
            </c:strRef>
          </c:tx>
          <c:dLbls>
            <c:txPr>
              <a:bodyPr/>
              <a:lstStyle/>
              <a:p>
                <a:pPr>
                  <a:defRPr lang="lt-LT" b="1">
                    <a:latin typeface="Times New Roman" pitchFamily="18" charset="0"/>
                    <a:cs typeface="Times New Roman" pitchFamily="18" charset="0"/>
                  </a:defRPr>
                </a:pPr>
                <a:endParaRPr lang="lt-LT"/>
              </a:p>
            </c:txPr>
            <c:showLegendKey val="0"/>
            <c:showVal val="0"/>
            <c:showCatName val="0"/>
            <c:showSerName val="0"/>
            <c:showPercent val="1"/>
            <c:showBubbleSize val="0"/>
            <c:showLeaderLines val="1"/>
          </c:dLbls>
          <c:cat>
            <c:strRef>
              <c:f>Lapas1!$A$2:$A$5</c:f>
              <c:strCache>
                <c:ptCount val="4"/>
                <c:pt idx="0">
                  <c:v>Visiškai sutinku</c:v>
                </c:pt>
                <c:pt idx="1">
                  <c:v>Visiškai nesutinku</c:v>
                </c:pt>
                <c:pt idx="2">
                  <c:v>Iš dalies sutinku</c:v>
                </c:pt>
                <c:pt idx="3">
                  <c:v>Nežinau</c:v>
                </c:pt>
              </c:strCache>
            </c:strRef>
          </c:cat>
          <c:val>
            <c:numRef>
              <c:f>Lapas1!$B$2:$B$5</c:f>
              <c:numCache>
                <c:formatCode>0%</c:formatCode>
                <c:ptCount val="4"/>
                <c:pt idx="0">
                  <c:v>0.8600000000000001</c:v>
                </c:pt>
                <c:pt idx="1">
                  <c:v>0</c:v>
                </c:pt>
                <c:pt idx="2">
                  <c:v>0.14000000000000001</c:v>
                </c:pt>
                <c:pt idx="3">
                  <c:v>0</c:v>
                </c:pt>
              </c:numCache>
            </c:numRef>
          </c:val>
        </c:ser>
        <c:dLbls>
          <c:showLegendKey val="0"/>
          <c:showVal val="0"/>
          <c:showCatName val="0"/>
          <c:showSerName val="0"/>
          <c:showPercent val="1"/>
          <c:showBubbleSize val="0"/>
          <c:showLeaderLines val="1"/>
        </c:dLbls>
        <c:firstSliceAng val="0"/>
      </c:pieChart>
    </c:plotArea>
    <c:legend>
      <c:legendPos val="t"/>
      <c:overlay val="0"/>
      <c:txPr>
        <a:bodyPr/>
        <a:lstStyle/>
        <a:p>
          <a:pPr>
            <a:defRPr lang="lt-LT" sz="2000" b="1">
              <a:latin typeface="Times New Roman" pitchFamily="18" charset="0"/>
              <a:cs typeface="Times New Roman" pitchFamily="18" charset="0"/>
            </a:defRPr>
          </a:pPr>
          <a:endParaRPr lang="lt-LT"/>
        </a:p>
      </c:txPr>
    </c:legend>
    <c:plotVisOnly val="1"/>
    <c:dispBlanksAs val="zero"/>
    <c:showDLblsOverMax val="0"/>
  </c:chart>
  <c:txPr>
    <a:bodyPr/>
    <a:lstStyle/>
    <a:p>
      <a:pPr>
        <a:defRPr sz="1800"/>
      </a:pPr>
      <a:endParaRPr lang="lt-LT"/>
    </a:p>
  </c:txPr>
  <c:externalData r:id="rId1">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c:date1904 val="0"/>
  <c:lang val="lt-LT"/>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plotArea>
      <c:layout>
        <c:manualLayout>
          <c:layoutTarget val="inner"/>
          <c:xMode val="edge"/>
          <c:yMode val="edge"/>
          <c:x val="0.22099324390006808"/>
          <c:y val="0.33510279872564558"/>
          <c:w val="0.36382716049382724"/>
          <c:h val="0.63525759512255553"/>
        </c:manualLayout>
      </c:layout>
      <c:pieChart>
        <c:varyColors val="1"/>
        <c:dLbls>
          <c:showLegendKey val="0"/>
          <c:showVal val="0"/>
          <c:showCatName val="0"/>
          <c:showSerName val="0"/>
          <c:showPercent val="0"/>
          <c:showBubbleSize val="0"/>
          <c:showLeaderLines val="1"/>
        </c:dLbls>
        <c:firstSliceAng val="0"/>
      </c:pieChart>
    </c:plotArea>
    <c:plotVisOnly val="1"/>
    <c:dispBlanksAs val="zero"/>
    <c:showDLblsOverMax val="0"/>
  </c:chart>
  <c:txPr>
    <a:bodyPr/>
    <a:lstStyle/>
    <a:p>
      <a:pPr>
        <a:defRPr sz="1800"/>
      </a:pPr>
      <a:endParaRPr lang="lt-LT"/>
    </a:p>
  </c:txPr>
  <c:externalData r:id="rId2">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c:date1904 val="0"/>
  <c:lang val="lt-LT"/>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
          <c:y val="0.3611855534283675"/>
          <c:w val="0.89809774222617256"/>
          <c:h val="0.60664327500983939"/>
        </c:manualLayout>
      </c:layout>
      <c:pieChart>
        <c:varyColors val="1"/>
        <c:ser>
          <c:idx val="0"/>
          <c:order val="0"/>
          <c:tx>
            <c:strRef>
              <c:f>Sheet1!$B$1</c:f>
              <c:strCache>
                <c:ptCount val="1"/>
                <c:pt idx="0">
                  <c:v>Column1</c:v>
                </c:pt>
              </c:strCache>
            </c:strRef>
          </c:tx>
          <c:dLbls>
            <c:txPr>
              <a:bodyPr/>
              <a:lstStyle/>
              <a:p>
                <a:pPr>
                  <a:defRPr lang="lt-LT" sz="2000" b="1">
                    <a:latin typeface="Times New Roman" pitchFamily="18" charset="0"/>
                    <a:cs typeface="Times New Roman" pitchFamily="18" charset="0"/>
                  </a:defRPr>
                </a:pPr>
                <a:endParaRPr lang="lt-LT"/>
              </a:p>
            </c:txPr>
            <c:showLegendKey val="0"/>
            <c:showVal val="0"/>
            <c:showCatName val="0"/>
            <c:showSerName val="0"/>
            <c:showPercent val="1"/>
            <c:showBubbleSize val="0"/>
            <c:showLeaderLines val="1"/>
          </c:dLbls>
          <c:cat>
            <c:strRef>
              <c:f>Sheet1!$A$2:$A$5</c:f>
              <c:strCache>
                <c:ptCount val="4"/>
                <c:pt idx="0">
                  <c:v>Visada</c:v>
                </c:pt>
                <c:pt idx="1">
                  <c:v>Kartais</c:v>
                </c:pt>
                <c:pt idx="2">
                  <c:v>Retai</c:v>
                </c:pt>
                <c:pt idx="3">
                  <c:v>Niekada</c:v>
                </c:pt>
              </c:strCache>
            </c:strRef>
          </c:cat>
          <c:val>
            <c:numRef>
              <c:f>Sheet1!$B$2:$B$5</c:f>
              <c:numCache>
                <c:formatCode>0%</c:formatCode>
                <c:ptCount val="4"/>
                <c:pt idx="0">
                  <c:v>0.29000000000000004</c:v>
                </c:pt>
                <c:pt idx="1">
                  <c:v>0.56000000000000005</c:v>
                </c:pt>
                <c:pt idx="2">
                  <c:v>9.0000000000000011E-2</c:v>
                </c:pt>
              </c:numCache>
            </c:numRef>
          </c:val>
        </c:ser>
        <c:dLbls>
          <c:showLegendKey val="0"/>
          <c:showVal val="0"/>
          <c:showCatName val="0"/>
          <c:showSerName val="0"/>
          <c:showPercent val="1"/>
          <c:showBubbleSize val="0"/>
          <c:showLeaderLines val="1"/>
        </c:dLbls>
        <c:firstSliceAng val="0"/>
      </c:pieChart>
    </c:plotArea>
    <c:legend>
      <c:legendPos val="t"/>
      <c:layout/>
      <c:overlay val="0"/>
      <c:txPr>
        <a:bodyPr/>
        <a:lstStyle/>
        <a:p>
          <a:pPr>
            <a:defRPr lang="lt-LT" sz="2000" b="1">
              <a:latin typeface="Times New Roman" pitchFamily="18" charset="0"/>
              <a:cs typeface="Times New Roman" pitchFamily="18" charset="0"/>
            </a:defRPr>
          </a:pPr>
          <a:endParaRPr lang="lt-LT"/>
        </a:p>
      </c:txPr>
    </c:legend>
    <c:plotVisOnly val="1"/>
    <c:dispBlanksAs val="zero"/>
    <c:showDLblsOverMax val="0"/>
  </c:chart>
  <c:txPr>
    <a:bodyPr/>
    <a:lstStyle/>
    <a:p>
      <a:pPr>
        <a:defRPr sz="1800"/>
      </a:pPr>
      <a:endParaRPr lang="lt-LT"/>
    </a:p>
  </c:txPr>
  <c:externalData r:id="rId2">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c:date1904 val="0"/>
  <c:lang val="lt-LT"/>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13457565779255068"/>
          <c:y val="0.37356936950873071"/>
          <c:w val="0.84085912689404363"/>
          <c:h val="0.58847008505914833"/>
        </c:manualLayout>
      </c:layout>
      <c:pieChart>
        <c:varyColors val="1"/>
        <c:ser>
          <c:idx val="0"/>
          <c:order val="0"/>
          <c:tx>
            <c:strRef>
              <c:f>Sheet1!$B$1</c:f>
              <c:strCache>
                <c:ptCount val="1"/>
                <c:pt idx="0">
                  <c:v>Column1</c:v>
                </c:pt>
              </c:strCache>
            </c:strRef>
          </c:tx>
          <c:dLbls>
            <c:dLbl>
              <c:idx val="0"/>
              <c:layout/>
              <c:tx>
                <c:rich>
                  <a:bodyPr/>
                  <a:lstStyle/>
                  <a:p>
                    <a:r>
                      <a:rPr lang="en-US" sz="2000" b="1" dirty="0" smtClean="0">
                        <a:latin typeface="Times New Roman" pitchFamily="18" charset="0"/>
                        <a:cs typeface="Times New Roman" pitchFamily="18" charset="0"/>
                      </a:rPr>
                      <a:t>14%</a:t>
                    </a:r>
                    <a:endParaRPr lang="en-US" dirty="0"/>
                  </a:p>
                </c:rich>
              </c:tx>
              <c:showLegendKey val="0"/>
              <c:showVal val="0"/>
              <c:showCatName val="0"/>
              <c:showSerName val="0"/>
              <c:showPercent val="1"/>
              <c:showBubbleSize val="0"/>
            </c:dLbl>
            <c:dLbl>
              <c:idx val="1"/>
              <c:layout/>
              <c:tx>
                <c:rich>
                  <a:bodyPr/>
                  <a:lstStyle/>
                  <a:p>
                    <a:r>
                      <a:rPr lang="en-US" sz="2000" b="1" dirty="0" smtClean="0">
                        <a:latin typeface="Times New Roman" pitchFamily="18" charset="0"/>
                        <a:cs typeface="Times New Roman" pitchFamily="18" charset="0"/>
                      </a:rPr>
                      <a:t>77%</a:t>
                    </a:r>
                    <a:endParaRPr lang="en-US" dirty="0"/>
                  </a:p>
                </c:rich>
              </c:tx>
              <c:showLegendKey val="0"/>
              <c:showVal val="0"/>
              <c:showCatName val="0"/>
              <c:showSerName val="0"/>
              <c:showPercent val="1"/>
              <c:showBubbleSize val="0"/>
            </c:dLbl>
            <c:dLbl>
              <c:idx val="2"/>
              <c:layout/>
              <c:tx>
                <c:rich>
                  <a:bodyPr/>
                  <a:lstStyle/>
                  <a:p>
                    <a:r>
                      <a:rPr lang="en-US" sz="2000" b="1" dirty="0" smtClean="0">
                        <a:latin typeface="Times New Roman" pitchFamily="18" charset="0"/>
                        <a:cs typeface="Times New Roman" pitchFamily="18" charset="0"/>
                      </a:rPr>
                      <a:t>6%</a:t>
                    </a:r>
                    <a:endParaRPr lang="en-US" dirty="0"/>
                  </a:p>
                </c:rich>
              </c:tx>
              <c:showLegendKey val="0"/>
              <c:showVal val="0"/>
              <c:showCatName val="0"/>
              <c:showSerName val="0"/>
              <c:showPercent val="1"/>
              <c:showBubbleSize val="0"/>
            </c:dLbl>
            <c:txPr>
              <a:bodyPr/>
              <a:lstStyle/>
              <a:p>
                <a:pPr>
                  <a:defRPr lang="lt-LT" sz="2000" b="1">
                    <a:latin typeface="Times New Roman" pitchFamily="18" charset="0"/>
                    <a:cs typeface="Times New Roman" pitchFamily="18" charset="0"/>
                  </a:defRPr>
                </a:pPr>
                <a:endParaRPr lang="lt-LT"/>
              </a:p>
            </c:txPr>
            <c:showLegendKey val="0"/>
            <c:showVal val="0"/>
            <c:showCatName val="0"/>
            <c:showSerName val="0"/>
            <c:showPercent val="1"/>
            <c:showBubbleSize val="0"/>
            <c:showLeaderLines val="1"/>
          </c:dLbls>
          <c:cat>
            <c:strRef>
              <c:f>Sheet1!$A$2:$A$5</c:f>
              <c:strCache>
                <c:ptCount val="4"/>
                <c:pt idx="0">
                  <c:v>Visada</c:v>
                </c:pt>
                <c:pt idx="1">
                  <c:v>Kartais</c:v>
                </c:pt>
                <c:pt idx="2">
                  <c:v>Retai</c:v>
                </c:pt>
                <c:pt idx="3">
                  <c:v>Niekada</c:v>
                </c:pt>
              </c:strCache>
            </c:strRef>
          </c:cat>
          <c:val>
            <c:numRef>
              <c:f>Sheet1!$B$2:$B$5</c:f>
              <c:numCache>
                <c:formatCode>0%</c:formatCode>
                <c:ptCount val="4"/>
                <c:pt idx="0">
                  <c:v>0.14000000000000001</c:v>
                </c:pt>
                <c:pt idx="1">
                  <c:v>0.77000000000000013</c:v>
                </c:pt>
                <c:pt idx="2">
                  <c:v>6.0000000000000005E-2</c:v>
                </c:pt>
                <c:pt idx="3">
                  <c:v>3.0000000000000002E-2</c:v>
                </c:pt>
              </c:numCache>
            </c:numRef>
          </c:val>
        </c:ser>
        <c:dLbls>
          <c:showLegendKey val="0"/>
          <c:showVal val="0"/>
          <c:showCatName val="0"/>
          <c:showSerName val="0"/>
          <c:showPercent val="1"/>
          <c:showBubbleSize val="0"/>
          <c:showLeaderLines val="1"/>
        </c:dLbls>
        <c:firstSliceAng val="0"/>
      </c:pieChart>
    </c:plotArea>
    <c:legend>
      <c:legendPos val="t"/>
      <c:layout/>
      <c:overlay val="0"/>
      <c:txPr>
        <a:bodyPr/>
        <a:lstStyle/>
        <a:p>
          <a:pPr>
            <a:defRPr lang="lt-LT" sz="2000" b="1">
              <a:latin typeface="Times New Roman" pitchFamily="18" charset="0"/>
              <a:cs typeface="Times New Roman" pitchFamily="18" charset="0"/>
            </a:defRPr>
          </a:pPr>
          <a:endParaRPr lang="lt-LT"/>
        </a:p>
      </c:txPr>
    </c:legend>
    <c:plotVisOnly val="1"/>
    <c:dispBlanksAs val="zero"/>
    <c:showDLblsOverMax val="0"/>
  </c:chart>
  <c:txPr>
    <a:bodyPr/>
    <a:lstStyle/>
    <a:p>
      <a:pPr>
        <a:defRPr sz="1800"/>
      </a:pPr>
      <a:endParaRPr lang="lt-LT"/>
    </a:p>
  </c:txPr>
  <c:externalData r:id="rId2">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c:date1904 val="0"/>
  <c:lang val="lt-LT"/>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12620343987071644"/>
          <c:y val="0.35901030444730542"/>
          <c:w val="0.84756570916684149"/>
          <c:h val="0.59879653594466042"/>
        </c:manualLayout>
      </c:layout>
      <c:pieChart>
        <c:varyColors val="1"/>
        <c:ser>
          <c:idx val="0"/>
          <c:order val="0"/>
          <c:tx>
            <c:strRef>
              <c:f>Sheet1!$B$1</c:f>
              <c:strCache>
                <c:ptCount val="1"/>
                <c:pt idx="0">
                  <c:v>Column1</c:v>
                </c:pt>
              </c:strCache>
            </c:strRef>
          </c:tx>
          <c:dLbls>
            <c:txPr>
              <a:bodyPr/>
              <a:lstStyle/>
              <a:p>
                <a:pPr>
                  <a:defRPr lang="lt-LT" sz="2000" b="1">
                    <a:latin typeface="Times New Roman" pitchFamily="18" charset="0"/>
                    <a:cs typeface="Times New Roman" pitchFamily="18" charset="0"/>
                  </a:defRPr>
                </a:pPr>
                <a:endParaRPr lang="lt-LT"/>
              </a:p>
            </c:txPr>
            <c:showLegendKey val="0"/>
            <c:showVal val="0"/>
            <c:showCatName val="0"/>
            <c:showSerName val="0"/>
            <c:showPercent val="1"/>
            <c:showBubbleSize val="0"/>
            <c:showLeaderLines val="1"/>
          </c:dLbls>
          <c:cat>
            <c:strRef>
              <c:f>Sheet1!$A$2:$A$5</c:f>
              <c:strCache>
                <c:ptCount val="4"/>
                <c:pt idx="0">
                  <c:v>Visada</c:v>
                </c:pt>
                <c:pt idx="1">
                  <c:v>Kartais</c:v>
                </c:pt>
                <c:pt idx="2">
                  <c:v>Retai</c:v>
                </c:pt>
                <c:pt idx="3">
                  <c:v>Niekada</c:v>
                </c:pt>
              </c:strCache>
            </c:strRef>
          </c:cat>
          <c:val>
            <c:numRef>
              <c:f>Sheet1!$B$2:$B$5</c:f>
              <c:numCache>
                <c:formatCode>0%</c:formatCode>
                <c:ptCount val="4"/>
                <c:pt idx="0">
                  <c:v>0.43000000000000005</c:v>
                </c:pt>
                <c:pt idx="1">
                  <c:v>0.52</c:v>
                </c:pt>
                <c:pt idx="2">
                  <c:v>0.05</c:v>
                </c:pt>
                <c:pt idx="3">
                  <c:v>0</c:v>
                </c:pt>
              </c:numCache>
            </c:numRef>
          </c:val>
        </c:ser>
        <c:dLbls>
          <c:showLegendKey val="0"/>
          <c:showVal val="0"/>
          <c:showCatName val="0"/>
          <c:showSerName val="0"/>
          <c:showPercent val="1"/>
          <c:showBubbleSize val="0"/>
          <c:showLeaderLines val="1"/>
        </c:dLbls>
        <c:firstSliceAng val="0"/>
      </c:pieChart>
    </c:plotArea>
    <c:legend>
      <c:legendPos val="t"/>
      <c:layout/>
      <c:overlay val="0"/>
      <c:txPr>
        <a:bodyPr/>
        <a:lstStyle/>
        <a:p>
          <a:pPr>
            <a:defRPr lang="lt-LT" sz="2000" b="1">
              <a:latin typeface="Times New Roman" pitchFamily="18" charset="0"/>
              <a:cs typeface="Times New Roman" pitchFamily="18" charset="0"/>
            </a:defRPr>
          </a:pPr>
          <a:endParaRPr lang="lt-LT"/>
        </a:p>
      </c:txPr>
    </c:legend>
    <c:plotVisOnly val="1"/>
    <c:dispBlanksAs val="zero"/>
    <c:showDLblsOverMax val="0"/>
  </c:chart>
  <c:txPr>
    <a:bodyPr/>
    <a:lstStyle/>
    <a:p>
      <a:pPr>
        <a:defRPr sz="1800"/>
      </a:pPr>
      <a:endParaRPr lang="lt-LT"/>
    </a:p>
  </c:txPr>
  <c:externalData r:id="rId2">
    <c:autoUpdate val="0"/>
  </c:externalData>
</c:chartSpace>
</file>

<file path=ppt/drawings/drawing1.xml><?xml version="1.0" encoding="utf-8"?>
<c:userShapes xmlns:c="http://schemas.openxmlformats.org/drawingml/2006/chart">
  <cdr:relSizeAnchor xmlns:cdr="http://schemas.openxmlformats.org/drawingml/2006/chartDrawing">
    <cdr:from>
      <cdr:x>0.48867</cdr:x>
      <cdr:y>0.32779</cdr:y>
    </cdr:from>
    <cdr:to>
      <cdr:x>0.6813</cdr:x>
      <cdr:y>0.43807</cdr:y>
    </cdr:to>
    <cdr:sp macro="" textlink="">
      <cdr:nvSpPr>
        <cdr:cNvPr id="2" name="TextBox 1"/>
        <cdr:cNvSpPr txBox="1"/>
      </cdr:nvSpPr>
      <cdr:spPr>
        <a:xfrm xmlns:a="http://schemas.openxmlformats.org/drawingml/2006/main">
          <a:off x="1656184" y="1439804"/>
          <a:ext cx="652834" cy="484435"/>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en-US" sz="2000" dirty="0" smtClean="0"/>
            <a:t>3%</a:t>
          </a:r>
          <a:endParaRPr lang="lt-LT" sz="2000" dirty="0"/>
        </a:p>
      </cdr:txBody>
    </cdr:sp>
  </cdr:relSizeAnchor>
</c:userShap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lt-LT"/>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lt-LT"/>
          </a:p>
        </p:txBody>
      </p:sp>
      <p:sp>
        <p:nvSpPr>
          <p:cNvPr id="4" name="Date Placeholder 3"/>
          <p:cNvSpPr>
            <a:spLocks noGrp="1"/>
          </p:cNvSpPr>
          <p:nvPr>
            <p:ph type="dt" sz="half" idx="10"/>
          </p:nvPr>
        </p:nvSpPr>
        <p:spPr/>
        <p:txBody>
          <a:bodyPr/>
          <a:lstStyle/>
          <a:p>
            <a:fld id="{8CABC7D0-12C2-45BF-81CC-45C20B72AEE3}" type="datetimeFigureOut">
              <a:rPr lang="lt-LT" smtClean="0"/>
              <a:pPr/>
              <a:t>2018.09.05</a:t>
            </a:fld>
            <a:endParaRPr lang="lt-LT"/>
          </a:p>
        </p:txBody>
      </p:sp>
      <p:sp>
        <p:nvSpPr>
          <p:cNvPr id="5" name="Footer Placeholder 4"/>
          <p:cNvSpPr>
            <a:spLocks noGrp="1"/>
          </p:cNvSpPr>
          <p:nvPr>
            <p:ph type="ftr" sz="quarter" idx="11"/>
          </p:nvPr>
        </p:nvSpPr>
        <p:spPr/>
        <p:txBody>
          <a:bodyPr/>
          <a:lstStyle/>
          <a:p>
            <a:endParaRPr lang="lt-LT"/>
          </a:p>
        </p:txBody>
      </p:sp>
      <p:sp>
        <p:nvSpPr>
          <p:cNvPr id="6" name="Slide Number Placeholder 5"/>
          <p:cNvSpPr>
            <a:spLocks noGrp="1"/>
          </p:cNvSpPr>
          <p:nvPr>
            <p:ph type="sldNum" sz="quarter" idx="12"/>
          </p:nvPr>
        </p:nvSpPr>
        <p:spPr/>
        <p:txBody>
          <a:bodyPr/>
          <a:lstStyle/>
          <a:p>
            <a:fld id="{B0F8F58C-70D2-4129-97F8-84350027D041}" type="slidenum">
              <a:rPr lang="lt-LT" smtClean="0"/>
              <a:pPr/>
              <a:t>‹#›</a:t>
            </a:fld>
            <a:endParaRPr lang="lt-LT"/>
          </a:p>
        </p:txBody>
      </p:sp>
    </p:spTree>
    <p:extLst>
      <p:ext uri="{BB962C8B-B14F-4D97-AF65-F5344CB8AC3E}">
        <p14:creationId xmlns:p14="http://schemas.microsoft.com/office/powerpoint/2010/main" val="705215279"/>
      </p:ext>
    </p:extLst>
  </p:cSld>
  <p:clrMapOvr>
    <a:masterClrMapping/>
  </p:clrMapOvr>
  <p:transition spd="slow">
    <p:pull/>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lt-LT"/>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lt-LT"/>
          </a:p>
        </p:txBody>
      </p:sp>
      <p:sp>
        <p:nvSpPr>
          <p:cNvPr id="4" name="Date Placeholder 3"/>
          <p:cNvSpPr>
            <a:spLocks noGrp="1"/>
          </p:cNvSpPr>
          <p:nvPr>
            <p:ph type="dt" sz="half" idx="10"/>
          </p:nvPr>
        </p:nvSpPr>
        <p:spPr/>
        <p:txBody>
          <a:bodyPr/>
          <a:lstStyle/>
          <a:p>
            <a:fld id="{8CABC7D0-12C2-45BF-81CC-45C20B72AEE3}" type="datetimeFigureOut">
              <a:rPr lang="lt-LT" smtClean="0"/>
              <a:pPr/>
              <a:t>2018.09.05</a:t>
            </a:fld>
            <a:endParaRPr lang="lt-LT"/>
          </a:p>
        </p:txBody>
      </p:sp>
      <p:sp>
        <p:nvSpPr>
          <p:cNvPr id="5" name="Footer Placeholder 4"/>
          <p:cNvSpPr>
            <a:spLocks noGrp="1"/>
          </p:cNvSpPr>
          <p:nvPr>
            <p:ph type="ftr" sz="quarter" idx="11"/>
          </p:nvPr>
        </p:nvSpPr>
        <p:spPr/>
        <p:txBody>
          <a:bodyPr/>
          <a:lstStyle/>
          <a:p>
            <a:endParaRPr lang="lt-LT"/>
          </a:p>
        </p:txBody>
      </p:sp>
      <p:sp>
        <p:nvSpPr>
          <p:cNvPr id="6" name="Slide Number Placeholder 5"/>
          <p:cNvSpPr>
            <a:spLocks noGrp="1"/>
          </p:cNvSpPr>
          <p:nvPr>
            <p:ph type="sldNum" sz="quarter" idx="12"/>
          </p:nvPr>
        </p:nvSpPr>
        <p:spPr/>
        <p:txBody>
          <a:bodyPr/>
          <a:lstStyle/>
          <a:p>
            <a:fld id="{B0F8F58C-70D2-4129-97F8-84350027D041}" type="slidenum">
              <a:rPr lang="lt-LT" smtClean="0"/>
              <a:pPr/>
              <a:t>‹#›</a:t>
            </a:fld>
            <a:endParaRPr lang="lt-LT"/>
          </a:p>
        </p:txBody>
      </p:sp>
    </p:spTree>
    <p:extLst>
      <p:ext uri="{BB962C8B-B14F-4D97-AF65-F5344CB8AC3E}">
        <p14:creationId xmlns:p14="http://schemas.microsoft.com/office/powerpoint/2010/main" val="2244636387"/>
      </p:ext>
    </p:extLst>
  </p:cSld>
  <p:clrMapOvr>
    <a:masterClrMapping/>
  </p:clrMapOvr>
  <p:transition spd="slow">
    <p:pull/>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lt-LT"/>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lt-LT"/>
          </a:p>
        </p:txBody>
      </p:sp>
      <p:sp>
        <p:nvSpPr>
          <p:cNvPr id="4" name="Date Placeholder 3"/>
          <p:cNvSpPr>
            <a:spLocks noGrp="1"/>
          </p:cNvSpPr>
          <p:nvPr>
            <p:ph type="dt" sz="half" idx="10"/>
          </p:nvPr>
        </p:nvSpPr>
        <p:spPr/>
        <p:txBody>
          <a:bodyPr/>
          <a:lstStyle/>
          <a:p>
            <a:fld id="{8CABC7D0-12C2-45BF-81CC-45C20B72AEE3}" type="datetimeFigureOut">
              <a:rPr lang="lt-LT" smtClean="0"/>
              <a:pPr/>
              <a:t>2018.09.05</a:t>
            </a:fld>
            <a:endParaRPr lang="lt-LT"/>
          </a:p>
        </p:txBody>
      </p:sp>
      <p:sp>
        <p:nvSpPr>
          <p:cNvPr id="5" name="Footer Placeholder 4"/>
          <p:cNvSpPr>
            <a:spLocks noGrp="1"/>
          </p:cNvSpPr>
          <p:nvPr>
            <p:ph type="ftr" sz="quarter" idx="11"/>
          </p:nvPr>
        </p:nvSpPr>
        <p:spPr/>
        <p:txBody>
          <a:bodyPr/>
          <a:lstStyle/>
          <a:p>
            <a:endParaRPr lang="lt-LT"/>
          </a:p>
        </p:txBody>
      </p:sp>
      <p:sp>
        <p:nvSpPr>
          <p:cNvPr id="6" name="Slide Number Placeholder 5"/>
          <p:cNvSpPr>
            <a:spLocks noGrp="1"/>
          </p:cNvSpPr>
          <p:nvPr>
            <p:ph type="sldNum" sz="quarter" idx="12"/>
          </p:nvPr>
        </p:nvSpPr>
        <p:spPr/>
        <p:txBody>
          <a:bodyPr/>
          <a:lstStyle/>
          <a:p>
            <a:fld id="{B0F8F58C-70D2-4129-97F8-84350027D041}" type="slidenum">
              <a:rPr lang="lt-LT" smtClean="0"/>
              <a:pPr/>
              <a:t>‹#›</a:t>
            </a:fld>
            <a:endParaRPr lang="lt-LT"/>
          </a:p>
        </p:txBody>
      </p:sp>
    </p:spTree>
    <p:extLst>
      <p:ext uri="{BB962C8B-B14F-4D97-AF65-F5344CB8AC3E}">
        <p14:creationId xmlns:p14="http://schemas.microsoft.com/office/powerpoint/2010/main" val="556729978"/>
      </p:ext>
    </p:extLst>
  </p:cSld>
  <p:clrMapOvr>
    <a:masterClrMapping/>
  </p:clrMapOvr>
  <p:transition spd="slow">
    <p:pull/>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lt-LT"/>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lt-LT"/>
          </a:p>
        </p:txBody>
      </p:sp>
      <p:sp>
        <p:nvSpPr>
          <p:cNvPr id="4" name="Date Placeholder 3"/>
          <p:cNvSpPr>
            <a:spLocks noGrp="1"/>
          </p:cNvSpPr>
          <p:nvPr>
            <p:ph type="dt" sz="half" idx="10"/>
          </p:nvPr>
        </p:nvSpPr>
        <p:spPr/>
        <p:txBody>
          <a:bodyPr/>
          <a:lstStyle/>
          <a:p>
            <a:fld id="{8CABC7D0-12C2-45BF-81CC-45C20B72AEE3}" type="datetimeFigureOut">
              <a:rPr lang="lt-LT" smtClean="0"/>
              <a:pPr/>
              <a:t>2018.09.05</a:t>
            </a:fld>
            <a:endParaRPr lang="lt-LT"/>
          </a:p>
        </p:txBody>
      </p:sp>
      <p:sp>
        <p:nvSpPr>
          <p:cNvPr id="5" name="Footer Placeholder 4"/>
          <p:cNvSpPr>
            <a:spLocks noGrp="1"/>
          </p:cNvSpPr>
          <p:nvPr>
            <p:ph type="ftr" sz="quarter" idx="11"/>
          </p:nvPr>
        </p:nvSpPr>
        <p:spPr/>
        <p:txBody>
          <a:bodyPr/>
          <a:lstStyle/>
          <a:p>
            <a:endParaRPr lang="lt-LT"/>
          </a:p>
        </p:txBody>
      </p:sp>
      <p:sp>
        <p:nvSpPr>
          <p:cNvPr id="6" name="Slide Number Placeholder 5"/>
          <p:cNvSpPr>
            <a:spLocks noGrp="1"/>
          </p:cNvSpPr>
          <p:nvPr>
            <p:ph type="sldNum" sz="quarter" idx="12"/>
          </p:nvPr>
        </p:nvSpPr>
        <p:spPr/>
        <p:txBody>
          <a:bodyPr/>
          <a:lstStyle/>
          <a:p>
            <a:fld id="{B0F8F58C-70D2-4129-97F8-84350027D041}" type="slidenum">
              <a:rPr lang="lt-LT" smtClean="0"/>
              <a:pPr/>
              <a:t>‹#›</a:t>
            </a:fld>
            <a:endParaRPr lang="lt-LT"/>
          </a:p>
        </p:txBody>
      </p:sp>
    </p:spTree>
    <p:extLst>
      <p:ext uri="{BB962C8B-B14F-4D97-AF65-F5344CB8AC3E}">
        <p14:creationId xmlns:p14="http://schemas.microsoft.com/office/powerpoint/2010/main" val="3460530147"/>
      </p:ext>
    </p:extLst>
  </p:cSld>
  <p:clrMapOvr>
    <a:masterClrMapping/>
  </p:clrMapOvr>
  <p:transition spd="slow">
    <p:pull/>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lt-LT"/>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CABC7D0-12C2-45BF-81CC-45C20B72AEE3}" type="datetimeFigureOut">
              <a:rPr lang="lt-LT" smtClean="0"/>
              <a:pPr/>
              <a:t>2018.09.05</a:t>
            </a:fld>
            <a:endParaRPr lang="lt-LT"/>
          </a:p>
        </p:txBody>
      </p:sp>
      <p:sp>
        <p:nvSpPr>
          <p:cNvPr id="5" name="Footer Placeholder 4"/>
          <p:cNvSpPr>
            <a:spLocks noGrp="1"/>
          </p:cNvSpPr>
          <p:nvPr>
            <p:ph type="ftr" sz="quarter" idx="11"/>
          </p:nvPr>
        </p:nvSpPr>
        <p:spPr/>
        <p:txBody>
          <a:bodyPr/>
          <a:lstStyle/>
          <a:p>
            <a:endParaRPr lang="lt-LT"/>
          </a:p>
        </p:txBody>
      </p:sp>
      <p:sp>
        <p:nvSpPr>
          <p:cNvPr id="6" name="Slide Number Placeholder 5"/>
          <p:cNvSpPr>
            <a:spLocks noGrp="1"/>
          </p:cNvSpPr>
          <p:nvPr>
            <p:ph type="sldNum" sz="quarter" idx="12"/>
          </p:nvPr>
        </p:nvSpPr>
        <p:spPr/>
        <p:txBody>
          <a:bodyPr/>
          <a:lstStyle/>
          <a:p>
            <a:fld id="{B0F8F58C-70D2-4129-97F8-84350027D041}" type="slidenum">
              <a:rPr lang="lt-LT" smtClean="0"/>
              <a:pPr/>
              <a:t>‹#›</a:t>
            </a:fld>
            <a:endParaRPr lang="lt-LT"/>
          </a:p>
        </p:txBody>
      </p:sp>
    </p:spTree>
    <p:extLst>
      <p:ext uri="{BB962C8B-B14F-4D97-AF65-F5344CB8AC3E}">
        <p14:creationId xmlns:p14="http://schemas.microsoft.com/office/powerpoint/2010/main" val="2919559272"/>
      </p:ext>
    </p:extLst>
  </p:cSld>
  <p:clrMapOvr>
    <a:masterClrMapping/>
  </p:clrMapOvr>
  <p:transition spd="slow">
    <p:pull/>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lt-LT"/>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lt-LT"/>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lt-LT"/>
          </a:p>
        </p:txBody>
      </p:sp>
      <p:sp>
        <p:nvSpPr>
          <p:cNvPr id="5" name="Date Placeholder 4"/>
          <p:cNvSpPr>
            <a:spLocks noGrp="1"/>
          </p:cNvSpPr>
          <p:nvPr>
            <p:ph type="dt" sz="half" idx="10"/>
          </p:nvPr>
        </p:nvSpPr>
        <p:spPr/>
        <p:txBody>
          <a:bodyPr/>
          <a:lstStyle/>
          <a:p>
            <a:fld id="{8CABC7D0-12C2-45BF-81CC-45C20B72AEE3}" type="datetimeFigureOut">
              <a:rPr lang="lt-LT" smtClean="0"/>
              <a:pPr/>
              <a:t>2018.09.05</a:t>
            </a:fld>
            <a:endParaRPr lang="lt-LT"/>
          </a:p>
        </p:txBody>
      </p:sp>
      <p:sp>
        <p:nvSpPr>
          <p:cNvPr id="6" name="Footer Placeholder 5"/>
          <p:cNvSpPr>
            <a:spLocks noGrp="1"/>
          </p:cNvSpPr>
          <p:nvPr>
            <p:ph type="ftr" sz="quarter" idx="11"/>
          </p:nvPr>
        </p:nvSpPr>
        <p:spPr/>
        <p:txBody>
          <a:bodyPr/>
          <a:lstStyle/>
          <a:p>
            <a:endParaRPr lang="lt-LT"/>
          </a:p>
        </p:txBody>
      </p:sp>
      <p:sp>
        <p:nvSpPr>
          <p:cNvPr id="7" name="Slide Number Placeholder 6"/>
          <p:cNvSpPr>
            <a:spLocks noGrp="1"/>
          </p:cNvSpPr>
          <p:nvPr>
            <p:ph type="sldNum" sz="quarter" idx="12"/>
          </p:nvPr>
        </p:nvSpPr>
        <p:spPr/>
        <p:txBody>
          <a:bodyPr/>
          <a:lstStyle/>
          <a:p>
            <a:fld id="{B0F8F58C-70D2-4129-97F8-84350027D041}" type="slidenum">
              <a:rPr lang="lt-LT" smtClean="0"/>
              <a:pPr/>
              <a:t>‹#›</a:t>
            </a:fld>
            <a:endParaRPr lang="lt-LT"/>
          </a:p>
        </p:txBody>
      </p:sp>
    </p:spTree>
    <p:extLst>
      <p:ext uri="{BB962C8B-B14F-4D97-AF65-F5344CB8AC3E}">
        <p14:creationId xmlns:p14="http://schemas.microsoft.com/office/powerpoint/2010/main" val="1578362183"/>
      </p:ext>
    </p:extLst>
  </p:cSld>
  <p:clrMapOvr>
    <a:masterClrMapping/>
  </p:clrMapOvr>
  <p:transition spd="slow">
    <p:pull/>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lt-LT"/>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lt-LT"/>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lt-LT"/>
          </a:p>
        </p:txBody>
      </p:sp>
      <p:sp>
        <p:nvSpPr>
          <p:cNvPr id="7" name="Date Placeholder 6"/>
          <p:cNvSpPr>
            <a:spLocks noGrp="1"/>
          </p:cNvSpPr>
          <p:nvPr>
            <p:ph type="dt" sz="half" idx="10"/>
          </p:nvPr>
        </p:nvSpPr>
        <p:spPr/>
        <p:txBody>
          <a:bodyPr/>
          <a:lstStyle/>
          <a:p>
            <a:fld id="{8CABC7D0-12C2-45BF-81CC-45C20B72AEE3}" type="datetimeFigureOut">
              <a:rPr lang="lt-LT" smtClean="0"/>
              <a:pPr/>
              <a:t>2018.09.05</a:t>
            </a:fld>
            <a:endParaRPr lang="lt-LT"/>
          </a:p>
        </p:txBody>
      </p:sp>
      <p:sp>
        <p:nvSpPr>
          <p:cNvPr id="8" name="Footer Placeholder 7"/>
          <p:cNvSpPr>
            <a:spLocks noGrp="1"/>
          </p:cNvSpPr>
          <p:nvPr>
            <p:ph type="ftr" sz="quarter" idx="11"/>
          </p:nvPr>
        </p:nvSpPr>
        <p:spPr/>
        <p:txBody>
          <a:bodyPr/>
          <a:lstStyle/>
          <a:p>
            <a:endParaRPr lang="lt-LT"/>
          </a:p>
        </p:txBody>
      </p:sp>
      <p:sp>
        <p:nvSpPr>
          <p:cNvPr id="9" name="Slide Number Placeholder 8"/>
          <p:cNvSpPr>
            <a:spLocks noGrp="1"/>
          </p:cNvSpPr>
          <p:nvPr>
            <p:ph type="sldNum" sz="quarter" idx="12"/>
          </p:nvPr>
        </p:nvSpPr>
        <p:spPr/>
        <p:txBody>
          <a:bodyPr/>
          <a:lstStyle/>
          <a:p>
            <a:fld id="{B0F8F58C-70D2-4129-97F8-84350027D041}" type="slidenum">
              <a:rPr lang="lt-LT" smtClean="0"/>
              <a:pPr/>
              <a:t>‹#›</a:t>
            </a:fld>
            <a:endParaRPr lang="lt-LT"/>
          </a:p>
        </p:txBody>
      </p:sp>
    </p:spTree>
    <p:extLst>
      <p:ext uri="{BB962C8B-B14F-4D97-AF65-F5344CB8AC3E}">
        <p14:creationId xmlns:p14="http://schemas.microsoft.com/office/powerpoint/2010/main" val="2585224346"/>
      </p:ext>
    </p:extLst>
  </p:cSld>
  <p:clrMapOvr>
    <a:masterClrMapping/>
  </p:clrMapOvr>
  <p:transition spd="slow">
    <p:pull/>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lt-LT"/>
          </a:p>
        </p:txBody>
      </p:sp>
      <p:sp>
        <p:nvSpPr>
          <p:cNvPr id="3" name="Date Placeholder 2"/>
          <p:cNvSpPr>
            <a:spLocks noGrp="1"/>
          </p:cNvSpPr>
          <p:nvPr>
            <p:ph type="dt" sz="half" idx="10"/>
          </p:nvPr>
        </p:nvSpPr>
        <p:spPr/>
        <p:txBody>
          <a:bodyPr/>
          <a:lstStyle/>
          <a:p>
            <a:fld id="{8CABC7D0-12C2-45BF-81CC-45C20B72AEE3}" type="datetimeFigureOut">
              <a:rPr lang="lt-LT" smtClean="0"/>
              <a:pPr/>
              <a:t>2018.09.05</a:t>
            </a:fld>
            <a:endParaRPr lang="lt-LT"/>
          </a:p>
        </p:txBody>
      </p:sp>
      <p:sp>
        <p:nvSpPr>
          <p:cNvPr id="4" name="Footer Placeholder 3"/>
          <p:cNvSpPr>
            <a:spLocks noGrp="1"/>
          </p:cNvSpPr>
          <p:nvPr>
            <p:ph type="ftr" sz="quarter" idx="11"/>
          </p:nvPr>
        </p:nvSpPr>
        <p:spPr/>
        <p:txBody>
          <a:bodyPr/>
          <a:lstStyle/>
          <a:p>
            <a:endParaRPr lang="lt-LT"/>
          </a:p>
        </p:txBody>
      </p:sp>
      <p:sp>
        <p:nvSpPr>
          <p:cNvPr id="5" name="Slide Number Placeholder 4"/>
          <p:cNvSpPr>
            <a:spLocks noGrp="1"/>
          </p:cNvSpPr>
          <p:nvPr>
            <p:ph type="sldNum" sz="quarter" idx="12"/>
          </p:nvPr>
        </p:nvSpPr>
        <p:spPr/>
        <p:txBody>
          <a:bodyPr/>
          <a:lstStyle/>
          <a:p>
            <a:fld id="{B0F8F58C-70D2-4129-97F8-84350027D041}" type="slidenum">
              <a:rPr lang="lt-LT" smtClean="0"/>
              <a:pPr/>
              <a:t>‹#›</a:t>
            </a:fld>
            <a:endParaRPr lang="lt-LT"/>
          </a:p>
        </p:txBody>
      </p:sp>
    </p:spTree>
    <p:extLst>
      <p:ext uri="{BB962C8B-B14F-4D97-AF65-F5344CB8AC3E}">
        <p14:creationId xmlns:p14="http://schemas.microsoft.com/office/powerpoint/2010/main" val="2409649919"/>
      </p:ext>
    </p:extLst>
  </p:cSld>
  <p:clrMapOvr>
    <a:masterClrMapping/>
  </p:clrMapOvr>
  <p:transition spd="slow">
    <p:pull/>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CABC7D0-12C2-45BF-81CC-45C20B72AEE3}" type="datetimeFigureOut">
              <a:rPr lang="lt-LT" smtClean="0"/>
              <a:pPr/>
              <a:t>2018.09.05</a:t>
            </a:fld>
            <a:endParaRPr lang="lt-LT"/>
          </a:p>
        </p:txBody>
      </p:sp>
      <p:sp>
        <p:nvSpPr>
          <p:cNvPr id="3" name="Footer Placeholder 2"/>
          <p:cNvSpPr>
            <a:spLocks noGrp="1"/>
          </p:cNvSpPr>
          <p:nvPr>
            <p:ph type="ftr" sz="quarter" idx="11"/>
          </p:nvPr>
        </p:nvSpPr>
        <p:spPr/>
        <p:txBody>
          <a:bodyPr/>
          <a:lstStyle/>
          <a:p>
            <a:endParaRPr lang="lt-LT"/>
          </a:p>
        </p:txBody>
      </p:sp>
      <p:sp>
        <p:nvSpPr>
          <p:cNvPr id="4" name="Slide Number Placeholder 3"/>
          <p:cNvSpPr>
            <a:spLocks noGrp="1"/>
          </p:cNvSpPr>
          <p:nvPr>
            <p:ph type="sldNum" sz="quarter" idx="12"/>
          </p:nvPr>
        </p:nvSpPr>
        <p:spPr/>
        <p:txBody>
          <a:bodyPr/>
          <a:lstStyle/>
          <a:p>
            <a:fld id="{B0F8F58C-70D2-4129-97F8-84350027D041}" type="slidenum">
              <a:rPr lang="lt-LT" smtClean="0"/>
              <a:pPr/>
              <a:t>‹#›</a:t>
            </a:fld>
            <a:endParaRPr lang="lt-LT"/>
          </a:p>
        </p:txBody>
      </p:sp>
    </p:spTree>
    <p:extLst>
      <p:ext uri="{BB962C8B-B14F-4D97-AF65-F5344CB8AC3E}">
        <p14:creationId xmlns:p14="http://schemas.microsoft.com/office/powerpoint/2010/main" val="3584308695"/>
      </p:ext>
    </p:extLst>
  </p:cSld>
  <p:clrMapOvr>
    <a:masterClrMapping/>
  </p:clrMapOvr>
  <p:transition spd="slow">
    <p:pull/>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lt-LT"/>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lt-LT"/>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CABC7D0-12C2-45BF-81CC-45C20B72AEE3}" type="datetimeFigureOut">
              <a:rPr lang="lt-LT" smtClean="0"/>
              <a:pPr/>
              <a:t>2018.09.05</a:t>
            </a:fld>
            <a:endParaRPr lang="lt-LT"/>
          </a:p>
        </p:txBody>
      </p:sp>
      <p:sp>
        <p:nvSpPr>
          <p:cNvPr id="6" name="Footer Placeholder 5"/>
          <p:cNvSpPr>
            <a:spLocks noGrp="1"/>
          </p:cNvSpPr>
          <p:nvPr>
            <p:ph type="ftr" sz="quarter" idx="11"/>
          </p:nvPr>
        </p:nvSpPr>
        <p:spPr/>
        <p:txBody>
          <a:bodyPr/>
          <a:lstStyle/>
          <a:p>
            <a:endParaRPr lang="lt-LT"/>
          </a:p>
        </p:txBody>
      </p:sp>
      <p:sp>
        <p:nvSpPr>
          <p:cNvPr id="7" name="Slide Number Placeholder 6"/>
          <p:cNvSpPr>
            <a:spLocks noGrp="1"/>
          </p:cNvSpPr>
          <p:nvPr>
            <p:ph type="sldNum" sz="quarter" idx="12"/>
          </p:nvPr>
        </p:nvSpPr>
        <p:spPr/>
        <p:txBody>
          <a:bodyPr/>
          <a:lstStyle/>
          <a:p>
            <a:fld id="{B0F8F58C-70D2-4129-97F8-84350027D041}" type="slidenum">
              <a:rPr lang="lt-LT" smtClean="0"/>
              <a:pPr/>
              <a:t>‹#›</a:t>
            </a:fld>
            <a:endParaRPr lang="lt-LT"/>
          </a:p>
        </p:txBody>
      </p:sp>
    </p:spTree>
    <p:extLst>
      <p:ext uri="{BB962C8B-B14F-4D97-AF65-F5344CB8AC3E}">
        <p14:creationId xmlns:p14="http://schemas.microsoft.com/office/powerpoint/2010/main" val="1179099745"/>
      </p:ext>
    </p:extLst>
  </p:cSld>
  <p:clrMapOvr>
    <a:masterClrMapping/>
  </p:clrMapOvr>
  <p:transition spd="slow">
    <p:pull/>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lt-LT"/>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lt-LT"/>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CABC7D0-12C2-45BF-81CC-45C20B72AEE3}" type="datetimeFigureOut">
              <a:rPr lang="lt-LT" smtClean="0"/>
              <a:pPr/>
              <a:t>2018.09.05</a:t>
            </a:fld>
            <a:endParaRPr lang="lt-LT"/>
          </a:p>
        </p:txBody>
      </p:sp>
      <p:sp>
        <p:nvSpPr>
          <p:cNvPr id="6" name="Footer Placeholder 5"/>
          <p:cNvSpPr>
            <a:spLocks noGrp="1"/>
          </p:cNvSpPr>
          <p:nvPr>
            <p:ph type="ftr" sz="quarter" idx="11"/>
          </p:nvPr>
        </p:nvSpPr>
        <p:spPr/>
        <p:txBody>
          <a:bodyPr/>
          <a:lstStyle/>
          <a:p>
            <a:endParaRPr lang="lt-LT"/>
          </a:p>
        </p:txBody>
      </p:sp>
      <p:sp>
        <p:nvSpPr>
          <p:cNvPr id="7" name="Slide Number Placeholder 6"/>
          <p:cNvSpPr>
            <a:spLocks noGrp="1"/>
          </p:cNvSpPr>
          <p:nvPr>
            <p:ph type="sldNum" sz="quarter" idx="12"/>
          </p:nvPr>
        </p:nvSpPr>
        <p:spPr/>
        <p:txBody>
          <a:bodyPr/>
          <a:lstStyle/>
          <a:p>
            <a:fld id="{B0F8F58C-70D2-4129-97F8-84350027D041}" type="slidenum">
              <a:rPr lang="lt-LT" smtClean="0"/>
              <a:pPr/>
              <a:t>‹#›</a:t>
            </a:fld>
            <a:endParaRPr lang="lt-LT"/>
          </a:p>
        </p:txBody>
      </p:sp>
    </p:spTree>
    <p:extLst>
      <p:ext uri="{BB962C8B-B14F-4D97-AF65-F5344CB8AC3E}">
        <p14:creationId xmlns:p14="http://schemas.microsoft.com/office/powerpoint/2010/main" val="130781182"/>
      </p:ext>
    </p:extLst>
  </p:cSld>
  <p:clrMapOvr>
    <a:masterClrMapping/>
  </p:clrMapOvr>
  <p:transition spd="slow">
    <p:pull/>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rgbClr val="DDEBCF"/>
            </a:gs>
            <a:gs pos="100000">
              <a:schemeClr val="bg2">
                <a:lumMod val="86000"/>
                <a:lumOff val="14000"/>
                <a:alpha val="47000"/>
              </a:schemeClr>
            </a:gs>
            <a:gs pos="100000">
              <a:srgbClr val="156B13"/>
            </a:gs>
          </a:gsLst>
          <a:lin ang="54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lt-LT"/>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lt-LT"/>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CABC7D0-12C2-45BF-81CC-45C20B72AEE3}" type="datetimeFigureOut">
              <a:rPr lang="lt-LT" smtClean="0"/>
              <a:pPr/>
              <a:t>2018.09.05</a:t>
            </a:fld>
            <a:endParaRPr lang="lt-LT"/>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lt-LT"/>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0F8F58C-70D2-4129-97F8-84350027D041}" type="slidenum">
              <a:rPr lang="lt-LT" smtClean="0"/>
              <a:pPr/>
              <a:t>‹#›</a:t>
            </a:fld>
            <a:endParaRPr lang="lt-LT"/>
          </a:p>
        </p:txBody>
      </p:sp>
    </p:spTree>
    <p:extLst>
      <p:ext uri="{BB962C8B-B14F-4D97-AF65-F5344CB8AC3E}">
        <p14:creationId xmlns:p14="http://schemas.microsoft.com/office/powerpoint/2010/main" val="19761283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spd="slow">
    <p:pull/>
  </p:transition>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lt-L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chart" Target="../charts/chart26.xml"/><Relationship Id="rId2" Type="http://schemas.openxmlformats.org/officeDocument/2006/relationships/chart" Target="../charts/chart25.xml"/><Relationship Id="rId1" Type="http://schemas.openxmlformats.org/officeDocument/2006/relationships/slideLayout" Target="../slideLayouts/slideLayout2.xml"/><Relationship Id="rId4" Type="http://schemas.openxmlformats.org/officeDocument/2006/relationships/chart" Target="../charts/chart27.xml"/></Relationships>
</file>

<file path=ppt/slides/_rels/slide11.xml.rels><?xml version="1.0" encoding="UTF-8" standalone="yes"?>
<Relationships xmlns="http://schemas.openxmlformats.org/package/2006/relationships"><Relationship Id="rId3" Type="http://schemas.openxmlformats.org/officeDocument/2006/relationships/chart" Target="../charts/chart29.xml"/><Relationship Id="rId2" Type="http://schemas.openxmlformats.org/officeDocument/2006/relationships/chart" Target="../charts/chart28.xml"/><Relationship Id="rId1" Type="http://schemas.openxmlformats.org/officeDocument/2006/relationships/slideLayout" Target="../slideLayouts/slideLayout2.xml"/><Relationship Id="rId4" Type="http://schemas.openxmlformats.org/officeDocument/2006/relationships/chart" Target="../charts/chart30.xml"/></Relationships>
</file>

<file path=ppt/slides/_rels/slide12.xml.rels><?xml version="1.0" encoding="UTF-8" standalone="yes"?>
<Relationships xmlns="http://schemas.openxmlformats.org/package/2006/relationships"><Relationship Id="rId3" Type="http://schemas.openxmlformats.org/officeDocument/2006/relationships/chart" Target="../charts/chart32.xml"/><Relationship Id="rId2" Type="http://schemas.openxmlformats.org/officeDocument/2006/relationships/chart" Target="../charts/chart31.xml"/><Relationship Id="rId1" Type="http://schemas.openxmlformats.org/officeDocument/2006/relationships/slideLayout" Target="../slideLayouts/slideLayout2.xml"/><Relationship Id="rId4" Type="http://schemas.openxmlformats.org/officeDocument/2006/relationships/chart" Target="../charts/chart33.xml"/></Relationships>
</file>

<file path=ppt/slides/_rels/slide13.xml.rels><?xml version="1.0" encoding="UTF-8" standalone="yes"?>
<Relationships xmlns="http://schemas.openxmlformats.org/package/2006/relationships"><Relationship Id="rId3" Type="http://schemas.openxmlformats.org/officeDocument/2006/relationships/chart" Target="../charts/chart35.xml"/><Relationship Id="rId2" Type="http://schemas.openxmlformats.org/officeDocument/2006/relationships/chart" Target="../charts/chart34.xml"/><Relationship Id="rId1" Type="http://schemas.openxmlformats.org/officeDocument/2006/relationships/slideLayout" Target="../slideLayouts/slideLayout2.xml"/><Relationship Id="rId4" Type="http://schemas.openxmlformats.org/officeDocument/2006/relationships/chart" Target="../charts/chart36.xml"/></Relationships>
</file>

<file path=ppt/slides/_rels/slide14.xml.rels><?xml version="1.0" encoding="UTF-8" standalone="yes"?>
<Relationships xmlns="http://schemas.openxmlformats.org/package/2006/relationships"><Relationship Id="rId2" Type="http://schemas.openxmlformats.org/officeDocument/2006/relationships/chart" Target="../charts/chart37.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chart" Target="../charts/chart38.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chart" Target="../charts/chart39.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chart" Target="../charts/chart40.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chart" Target="../charts/chart42.xml"/><Relationship Id="rId2" Type="http://schemas.openxmlformats.org/officeDocument/2006/relationships/chart" Target="../charts/chart41.xml"/><Relationship Id="rId1" Type="http://schemas.openxmlformats.org/officeDocument/2006/relationships/slideLayout" Target="../slideLayouts/slideLayout2.xml"/><Relationship Id="rId4" Type="http://schemas.openxmlformats.org/officeDocument/2006/relationships/chart" Target="../charts/chart43.xml"/></Relationships>
</file>

<file path=ppt/slides/_rels/slide19.xml.rels><?xml version="1.0" encoding="UTF-8" standalone="yes"?>
<Relationships xmlns="http://schemas.openxmlformats.org/package/2006/relationships"><Relationship Id="rId3" Type="http://schemas.openxmlformats.org/officeDocument/2006/relationships/chart" Target="../charts/chart45.xml"/><Relationship Id="rId2" Type="http://schemas.openxmlformats.org/officeDocument/2006/relationships/chart" Target="../charts/chart44.xml"/><Relationship Id="rId1" Type="http://schemas.openxmlformats.org/officeDocument/2006/relationships/slideLayout" Target="../slideLayouts/slideLayout2.xml"/><Relationship Id="rId4" Type="http://schemas.openxmlformats.org/officeDocument/2006/relationships/chart" Target="../charts/chart46.xml"/></Relationships>
</file>

<file path=ppt/slides/_rels/slide2.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chart" Target="../charts/chart48.xml"/><Relationship Id="rId2" Type="http://schemas.openxmlformats.org/officeDocument/2006/relationships/chart" Target="../charts/chart47.xml"/><Relationship Id="rId1" Type="http://schemas.openxmlformats.org/officeDocument/2006/relationships/slideLayout" Target="../slideLayouts/slideLayout2.xml"/><Relationship Id="rId4" Type="http://schemas.openxmlformats.org/officeDocument/2006/relationships/chart" Target="../charts/chart49.xml"/></Relationships>
</file>

<file path=ppt/slides/_rels/slide21.xml.rels><?xml version="1.0" encoding="UTF-8" standalone="yes"?>
<Relationships xmlns="http://schemas.openxmlformats.org/package/2006/relationships"><Relationship Id="rId3" Type="http://schemas.openxmlformats.org/officeDocument/2006/relationships/chart" Target="../charts/chart51.xml"/><Relationship Id="rId2" Type="http://schemas.openxmlformats.org/officeDocument/2006/relationships/chart" Target="../charts/chart50.xml"/><Relationship Id="rId1" Type="http://schemas.openxmlformats.org/officeDocument/2006/relationships/slideLayout" Target="../slideLayouts/slideLayout2.xml"/><Relationship Id="rId4" Type="http://schemas.openxmlformats.org/officeDocument/2006/relationships/chart" Target="../charts/chart52.xml"/></Relationships>
</file>

<file path=ppt/slides/_rels/slide22.xml.rels><?xml version="1.0" encoding="UTF-8" standalone="yes"?>
<Relationships xmlns="http://schemas.openxmlformats.org/package/2006/relationships"><Relationship Id="rId3" Type="http://schemas.openxmlformats.org/officeDocument/2006/relationships/chart" Target="../charts/chart54.xml"/><Relationship Id="rId2" Type="http://schemas.openxmlformats.org/officeDocument/2006/relationships/chart" Target="../charts/chart53.xml"/><Relationship Id="rId1" Type="http://schemas.openxmlformats.org/officeDocument/2006/relationships/slideLayout" Target="../slideLayouts/slideLayout2.xml"/><Relationship Id="rId4" Type="http://schemas.openxmlformats.org/officeDocument/2006/relationships/chart" Target="../charts/chart55.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2.png"/><Relationship Id="rId1" Type="http://schemas.openxmlformats.org/officeDocument/2006/relationships/slideLayout" Target="../slideLayouts/slideLayout2.xml"/><Relationship Id="rId5" Type="http://schemas.openxmlformats.org/officeDocument/2006/relationships/image" Target="../media/image4.png"/><Relationship Id="rId4" Type="http://schemas.openxmlformats.org/officeDocument/2006/relationships/image" Target="../media/image3.png"/></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chart" Target="../charts/chart2.xml"/><Relationship Id="rId1" Type="http://schemas.openxmlformats.org/officeDocument/2006/relationships/slideLayout" Target="../slideLayouts/slideLayout2.xml"/><Relationship Id="rId6" Type="http://schemas.openxmlformats.org/officeDocument/2006/relationships/chart" Target="../charts/chart5.xml"/><Relationship Id="rId5" Type="http://schemas.openxmlformats.org/officeDocument/2006/relationships/chart" Target="../charts/chart4.xml"/><Relationship Id="rId4" Type="http://schemas.openxmlformats.org/officeDocument/2006/relationships/chart" Target="../charts/chart3.xml"/></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chart" Target="../charts/chart6.xml"/><Relationship Id="rId1" Type="http://schemas.openxmlformats.org/officeDocument/2006/relationships/slideLayout" Target="../slideLayouts/slideLayout2.xml"/><Relationship Id="rId6" Type="http://schemas.openxmlformats.org/officeDocument/2006/relationships/chart" Target="../charts/chart9.xml"/><Relationship Id="rId5" Type="http://schemas.openxmlformats.org/officeDocument/2006/relationships/chart" Target="../charts/chart8.xml"/><Relationship Id="rId4" Type="http://schemas.openxmlformats.org/officeDocument/2006/relationships/chart" Target="../charts/chart7.xml"/></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chart" Target="../charts/chart10.xml"/><Relationship Id="rId1" Type="http://schemas.openxmlformats.org/officeDocument/2006/relationships/slideLayout" Target="../slideLayouts/slideLayout2.xml"/><Relationship Id="rId6" Type="http://schemas.openxmlformats.org/officeDocument/2006/relationships/chart" Target="../charts/chart13.xml"/><Relationship Id="rId5" Type="http://schemas.openxmlformats.org/officeDocument/2006/relationships/chart" Target="../charts/chart12.xml"/><Relationship Id="rId4" Type="http://schemas.openxmlformats.org/officeDocument/2006/relationships/chart" Target="../charts/chart11.xml"/></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chart" Target="../charts/chart14.xml"/><Relationship Id="rId1" Type="http://schemas.openxmlformats.org/officeDocument/2006/relationships/slideLayout" Target="../slideLayouts/slideLayout2.xml"/><Relationship Id="rId6" Type="http://schemas.openxmlformats.org/officeDocument/2006/relationships/chart" Target="../charts/chart17.xml"/><Relationship Id="rId5" Type="http://schemas.openxmlformats.org/officeDocument/2006/relationships/chart" Target="../charts/chart16.xml"/><Relationship Id="rId4" Type="http://schemas.openxmlformats.org/officeDocument/2006/relationships/chart" Target="../charts/chart15.xml"/></Relationships>
</file>

<file path=ppt/slides/_rels/slide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chart" Target="../charts/chart18.xml"/><Relationship Id="rId1" Type="http://schemas.openxmlformats.org/officeDocument/2006/relationships/slideLayout" Target="../slideLayouts/slideLayout2.xml"/><Relationship Id="rId6" Type="http://schemas.openxmlformats.org/officeDocument/2006/relationships/chart" Target="../charts/chart21.xml"/><Relationship Id="rId5" Type="http://schemas.openxmlformats.org/officeDocument/2006/relationships/chart" Target="../charts/chart20.xml"/><Relationship Id="rId4" Type="http://schemas.openxmlformats.org/officeDocument/2006/relationships/chart" Target="../charts/chart19.xml"/></Relationships>
</file>

<file path=ppt/slides/_rels/slide9.xml.rels><?xml version="1.0" encoding="UTF-8" standalone="yes"?>
<Relationships xmlns="http://schemas.openxmlformats.org/package/2006/relationships"><Relationship Id="rId3" Type="http://schemas.openxmlformats.org/officeDocument/2006/relationships/chart" Target="../charts/chart23.xml"/><Relationship Id="rId2" Type="http://schemas.openxmlformats.org/officeDocument/2006/relationships/chart" Target="../charts/chart22.xml"/><Relationship Id="rId1" Type="http://schemas.openxmlformats.org/officeDocument/2006/relationships/slideLayout" Target="../slideLayouts/slideLayout2.xml"/><Relationship Id="rId4" Type="http://schemas.openxmlformats.org/officeDocument/2006/relationships/chart" Target="../charts/chart2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clrChange>
              <a:clrFrom>
                <a:srgbClr val="FFFFFF"/>
              </a:clrFrom>
              <a:clrTo>
                <a:srgbClr val="FFFFFF">
                  <a:alpha val="0"/>
                </a:srgbClr>
              </a:clrTo>
            </a:clrChange>
            <a:extLst>
              <a:ext uri="{BEBA8EAE-BF5A-486C-A8C5-ECC9F3942E4B}">
                <a14:imgProps xmlns:a14="http://schemas.microsoft.com/office/drawing/2010/main">
                  <a14:imgLayer r:embed="rId3">
                    <a14:imgEffect>
                      <a14:sharpenSoften amount="50000"/>
                    </a14:imgEffect>
                    <a14:imgEffect>
                      <a14:colorTemperature colorTemp="11200"/>
                    </a14:imgEffect>
                    <a14:imgEffect>
                      <a14:saturation sat="66000"/>
                    </a14:imgEffect>
                    <a14:imgEffect>
                      <a14:brightnessContrast bright="20000" contrast="-40000"/>
                    </a14:imgEffect>
                  </a14:imgLayer>
                </a14:imgProps>
              </a:ext>
              <a:ext uri="{28A0092B-C50C-407E-A947-70E740481C1C}">
                <a14:useLocalDpi xmlns:a14="http://schemas.microsoft.com/office/drawing/2010/main" val="0"/>
              </a:ext>
            </a:extLst>
          </a:blip>
          <a:srcRect/>
          <a:stretch>
            <a:fillRect/>
          </a:stretch>
        </p:blipFill>
        <p:spPr bwMode="auto">
          <a:xfrm>
            <a:off x="-23258" y="-387424"/>
            <a:ext cx="2986680" cy="2986680"/>
          </a:xfrm>
          <a:prstGeom prst="rect">
            <a:avLst/>
          </a:prstGeom>
          <a:ln>
            <a:noFill/>
          </a:ln>
          <a:effectLst>
            <a:glow rad="63500">
              <a:schemeClr val="accent5">
                <a:satMod val="175000"/>
                <a:alpha val="40000"/>
              </a:schemeClr>
            </a:glow>
            <a:innerShdw blurRad="63500" dist="50800" dir="2700000">
              <a:prstClr val="black">
                <a:alpha val="50000"/>
              </a:prstClr>
            </a:innerShdw>
            <a:softEdge rad="317500"/>
          </a:effectLst>
          <a:scene3d>
            <a:camera prst="isometricOffAxis1Right"/>
            <a:lightRig rig="threePt" dir="t"/>
          </a:scene3d>
          <a:sp3d>
            <a:bevelT w="165100" prst="coolSlant"/>
          </a:sp3d>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Title 1"/>
          <p:cNvSpPr>
            <a:spLocks noGrp="1"/>
          </p:cNvSpPr>
          <p:nvPr>
            <p:ph type="ctrTitle"/>
          </p:nvPr>
        </p:nvSpPr>
        <p:spPr>
          <a:xfrm>
            <a:off x="755576" y="2276872"/>
            <a:ext cx="7772400" cy="2691730"/>
          </a:xfrm>
        </p:spPr>
        <p:txBody>
          <a:bodyPr>
            <a:noAutofit/>
          </a:bodyPr>
          <a:lstStyle/>
          <a:p>
            <a:r>
              <a:rPr lang="en-US" sz="8800" b="1" dirty="0" smtClean="0">
                <a:latin typeface="Times New Roman" pitchFamily="18" charset="0"/>
                <a:cs typeface="Times New Roman" pitchFamily="18" charset="0"/>
              </a:rPr>
              <a:t> </a:t>
            </a:r>
            <a:r>
              <a:rPr lang="en-US" sz="8800" b="1" dirty="0" err="1" smtClean="0">
                <a:latin typeface="Times New Roman" pitchFamily="18" charset="0"/>
                <a:cs typeface="Times New Roman" pitchFamily="18" charset="0"/>
              </a:rPr>
              <a:t>Mokini</a:t>
            </a:r>
            <a:r>
              <a:rPr lang="lt-LT" sz="8800" b="1" dirty="0" smtClean="0">
                <a:latin typeface="Times New Roman" pitchFamily="18" charset="0"/>
                <a:cs typeface="Times New Roman" pitchFamily="18" charset="0"/>
              </a:rPr>
              <a:t>ų </a:t>
            </a:r>
            <a:br>
              <a:rPr lang="lt-LT" sz="8800" b="1" dirty="0" smtClean="0">
                <a:latin typeface="Times New Roman" pitchFamily="18" charset="0"/>
                <a:cs typeface="Times New Roman" pitchFamily="18" charset="0"/>
              </a:rPr>
            </a:br>
            <a:r>
              <a:rPr lang="lt-LT" sz="8800" b="1" dirty="0" smtClean="0">
                <a:latin typeface="Times New Roman" pitchFamily="18" charset="0"/>
                <a:cs typeface="Times New Roman" pitchFamily="18" charset="0"/>
              </a:rPr>
              <a:t>pasiekimai </a:t>
            </a:r>
            <a:r>
              <a:rPr lang="lt-LT" sz="8800" b="1" dirty="0">
                <a:latin typeface="Times New Roman" pitchFamily="18" charset="0"/>
                <a:cs typeface="Times New Roman" pitchFamily="18" charset="0"/>
              </a:rPr>
              <a:t>ir pažanga</a:t>
            </a:r>
            <a:r>
              <a:rPr lang="lt-LT" sz="6000" dirty="0">
                <a:latin typeface="Times New Roman" pitchFamily="18" charset="0"/>
                <a:cs typeface="Times New Roman" pitchFamily="18" charset="0"/>
              </a:rPr>
              <a:t/>
            </a:r>
            <a:br>
              <a:rPr lang="lt-LT" sz="6000" dirty="0">
                <a:latin typeface="Times New Roman" pitchFamily="18" charset="0"/>
                <a:cs typeface="Times New Roman" pitchFamily="18" charset="0"/>
              </a:rPr>
            </a:br>
            <a:endParaRPr lang="lt-LT" sz="7200" b="1" dirty="0">
              <a:latin typeface="Times New Roman" pitchFamily="18" charset="0"/>
              <a:cs typeface="Times New Roman" pitchFamily="18" charset="0"/>
            </a:endParaRPr>
          </a:p>
        </p:txBody>
      </p:sp>
      <p:sp>
        <p:nvSpPr>
          <p:cNvPr id="3" name="Subtitle 2"/>
          <p:cNvSpPr>
            <a:spLocks noGrp="1"/>
          </p:cNvSpPr>
          <p:nvPr>
            <p:ph type="subTitle" idx="1"/>
          </p:nvPr>
        </p:nvSpPr>
        <p:spPr>
          <a:xfrm>
            <a:off x="755576" y="5229200"/>
            <a:ext cx="8064896" cy="1752600"/>
          </a:xfrm>
        </p:spPr>
        <p:txBody>
          <a:bodyPr>
            <a:normAutofit/>
          </a:bodyPr>
          <a:lstStyle/>
          <a:p>
            <a:r>
              <a:rPr lang="lt-LT" dirty="0">
                <a:solidFill>
                  <a:schemeClr val="bg2">
                    <a:lumMod val="10000"/>
                  </a:schemeClr>
                </a:solidFill>
                <a:latin typeface="Times New Roman" pitchFamily="18" charset="0"/>
                <a:cs typeface="Times New Roman" pitchFamily="18" charset="0"/>
              </a:rPr>
              <a:t>Veiklos kokybės įsivertinimo ir mokinių pažangos bei pasiekimų vertinimo darbo </a:t>
            </a:r>
            <a:r>
              <a:rPr lang="lt-LT" dirty="0" smtClean="0">
                <a:solidFill>
                  <a:schemeClr val="bg2">
                    <a:lumMod val="10000"/>
                  </a:schemeClr>
                </a:solidFill>
                <a:latin typeface="Times New Roman" pitchFamily="18" charset="0"/>
                <a:cs typeface="Times New Roman" pitchFamily="18" charset="0"/>
              </a:rPr>
              <a:t>grupė</a:t>
            </a:r>
          </a:p>
          <a:p>
            <a:r>
              <a:rPr lang="lt-LT" dirty="0" smtClean="0">
                <a:solidFill>
                  <a:schemeClr val="bg2">
                    <a:lumMod val="10000"/>
                  </a:schemeClr>
                </a:solidFill>
                <a:latin typeface="Times New Roman" pitchFamily="18" charset="0"/>
                <a:cs typeface="Times New Roman" pitchFamily="18" charset="0"/>
              </a:rPr>
              <a:t>201</a:t>
            </a:r>
            <a:r>
              <a:rPr lang="en-US" dirty="0" smtClean="0">
                <a:solidFill>
                  <a:schemeClr val="bg2">
                    <a:lumMod val="10000"/>
                  </a:schemeClr>
                </a:solidFill>
                <a:latin typeface="Times New Roman" pitchFamily="18" charset="0"/>
                <a:cs typeface="Times New Roman" pitchFamily="18" charset="0"/>
              </a:rPr>
              <a:t>7</a:t>
            </a:r>
            <a:r>
              <a:rPr lang="lt-LT" dirty="0" smtClean="0">
                <a:solidFill>
                  <a:schemeClr val="bg2">
                    <a:lumMod val="10000"/>
                  </a:schemeClr>
                </a:solidFill>
                <a:latin typeface="Times New Roman" pitchFamily="18" charset="0"/>
                <a:cs typeface="Times New Roman" pitchFamily="18" charset="0"/>
              </a:rPr>
              <a:t>/201</a:t>
            </a:r>
            <a:r>
              <a:rPr lang="en-US" dirty="0" smtClean="0">
                <a:solidFill>
                  <a:schemeClr val="bg2">
                    <a:lumMod val="10000"/>
                  </a:schemeClr>
                </a:solidFill>
                <a:latin typeface="Times New Roman" pitchFamily="18" charset="0"/>
                <a:cs typeface="Times New Roman" pitchFamily="18" charset="0"/>
              </a:rPr>
              <a:t>8</a:t>
            </a:r>
            <a:r>
              <a:rPr lang="lt-LT" smtClean="0">
                <a:solidFill>
                  <a:schemeClr val="bg2">
                    <a:lumMod val="10000"/>
                  </a:schemeClr>
                </a:solidFill>
                <a:latin typeface="Times New Roman" pitchFamily="18" charset="0"/>
                <a:cs typeface="Times New Roman" pitchFamily="18" charset="0"/>
              </a:rPr>
              <a:t> m.m</a:t>
            </a:r>
            <a:r>
              <a:rPr lang="lt-LT" dirty="0">
                <a:solidFill>
                  <a:schemeClr val="bg2">
                    <a:lumMod val="10000"/>
                  </a:schemeClr>
                </a:solidFill>
                <a:latin typeface="Times New Roman" pitchFamily="18" charset="0"/>
                <a:cs typeface="Times New Roman" pitchFamily="18" charset="0"/>
              </a:rPr>
              <a:t>. </a:t>
            </a:r>
            <a:endParaRPr lang="lt-LT" dirty="0" smtClean="0">
              <a:solidFill>
                <a:schemeClr val="bg2">
                  <a:lumMod val="10000"/>
                </a:schemeClr>
              </a:solidFill>
              <a:latin typeface="Times New Roman" pitchFamily="18" charset="0"/>
              <a:cs typeface="Times New Roman" pitchFamily="18" charset="0"/>
            </a:endParaRPr>
          </a:p>
          <a:p>
            <a:endParaRPr lang="lt-LT" dirty="0">
              <a:solidFill>
                <a:schemeClr val="tx1"/>
              </a:solidFill>
              <a:latin typeface="Times New Roman" pitchFamily="18" charset="0"/>
              <a:cs typeface="Times New Roman" pitchFamily="18" charset="0"/>
            </a:endParaRPr>
          </a:p>
          <a:p>
            <a:endParaRPr lang="lt-LT" dirty="0"/>
          </a:p>
        </p:txBody>
      </p:sp>
    </p:spTree>
    <p:extLst>
      <p:ext uri="{BB962C8B-B14F-4D97-AF65-F5344CB8AC3E}">
        <p14:creationId xmlns:p14="http://schemas.microsoft.com/office/powerpoint/2010/main" val="1727177295"/>
      </p:ext>
    </p:extLst>
  </p:cSld>
  <p:clrMapOvr>
    <a:masterClrMapping/>
  </p:clrMapOvr>
  <p:transition spd="slow">
    <p:pull/>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ntraštė 1"/>
          <p:cNvSpPr>
            <a:spLocks noGrp="1"/>
          </p:cNvSpPr>
          <p:nvPr>
            <p:ph type="title"/>
          </p:nvPr>
        </p:nvSpPr>
        <p:spPr/>
        <p:txBody>
          <a:bodyPr>
            <a:noAutofit/>
          </a:bodyPr>
          <a:lstStyle/>
          <a:p>
            <a:r>
              <a:rPr lang="lt-LT" sz="3600" dirty="0" smtClean="0">
                <a:latin typeface="Times New Roman" pitchFamily="18" charset="0"/>
                <a:cs typeface="Times New Roman" pitchFamily="18" charset="0"/>
              </a:rPr>
              <a:t>Ar mokiniai yra skatinami </a:t>
            </a:r>
            <a:r>
              <a:rPr lang="lt-LT" sz="3600" dirty="0">
                <a:latin typeface="Times New Roman" pitchFamily="18" charset="0"/>
                <a:cs typeface="Times New Roman" pitchFamily="18" charset="0"/>
              </a:rPr>
              <a:t>mokytis aktyviai ir sąmoningai</a:t>
            </a:r>
            <a:r>
              <a:rPr lang="lt-LT" sz="3600" dirty="0" smtClean="0">
                <a:latin typeface="Times New Roman" pitchFamily="18" charset="0"/>
                <a:cs typeface="Times New Roman" pitchFamily="18" charset="0"/>
              </a:rPr>
              <a:t>? Ar pakankamai tam yra skiriama dėmesio pamokoje?</a:t>
            </a:r>
            <a:endParaRPr lang="lt-LT" sz="3600" dirty="0">
              <a:latin typeface="Times New Roman" pitchFamily="18" charset="0"/>
              <a:cs typeface="Times New Roman" pitchFamily="18" charset="0"/>
            </a:endParaRPr>
          </a:p>
        </p:txBody>
      </p:sp>
      <p:graphicFrame>
        <p:nvGraphicFramePr>
          <p:cNvPr id="4" name="Turinio vietos rezervavimo ženklas 3"/>
          <p:cNvGraphicFramePr>
            <a:graphicFrameLocks noGrp="1"/>
          </p:cNvGraphicFramePr>
          <p:nvPr>
            <p:ph idx="1"/>
            <p:extLst>
              <p:ext uri="{D42A27DB-BD31-4B8C-83A1-F6EECF244321}">
                <p14:modId xmlns:p14="http://schemas.microsoft.com/office/powerpoint/2010/main" val="2878379245"/>
              </p:ext>
            </p:extLst>
          </p:nvPr>
        </p:nvGraphicFramePr>
        <p:xfrm>
          <a:off x="-252536" y="1916832"/>
          <a:ext cx="3672408" cy="4680520"/>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3" name="Diagrama 2"/>
          <p:cNvGraphicFramePr/>
          <p:nvPr>
            <p:extLst>
              <p:ext uri="{D42A27DB-BD31-4B8C-83A1-F6EECF244321}">
                <p14:modId xmlns:p14="http://schemas.microsoft.com/office/powerpoint/2010/main" val="853947373"/>
              </p:ext>
            </p:extLst>
          </p:nvPr>
        </p:nvGraphicFramePr>
        <p:xfrm>
          <a:off x="2699792" y="1916832"/>
          <a:ext cx="4032448" cy="4608512"/>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5" name="Diagrama 4"/>
          <p:cNvGraphicFramePr/>
          <p:nvPr>
            <p:extLst>
              <p:ext uri="{D42A27DB-BD31-4B8C-83A1-F6EECF244321}">
                <p14:modId xmlns:p14="http://schemas.microsoft.com/office/powerpoint/2010/main" val="3753774791"/>
              </p:ext>
            </p:extLst>
          </p:nvPr>
        </p:nvGraphicFramePr>
        <p:xfrm>
          <a:off x="5652120" y="1916832"/>
          <a:ext cx="4032448" cy="4784080"/>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3919223791"/>
      </p:ext>
    </p:extLst>
  </p:cSld>
  <p:clrMapOvr>
    <a:masterClrMapping/>
  </p:clrMapOvr>
  <p:transition spd="slow">
    <p:pull/>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ntraštė 1"/>
          <p:cNvSpPr>
            <a:spLocks noGrp="1"/>
          </p:cNvSpPr>
          <p:nvPr>
            <p:ph type="title"/>
          </p:nvPr>
        </p:nvSpPr>
        <p:spPr>
          <a:xfrm>
            <a:off x="467544" y="476672"/>
            <a:ext cx="8229600" cy="1143000"/>
          </a:xfrm>
        </p:spPr>
        <p:txBody>
          <a:bodyPr>
            <a:noAutofit/>
          </a:bodyPr>
          <a:lstStyle/>
          <a:p>
            <a:r>
              <a:rPr lang="pt-BR" sz="3600" dirty="0">
                <a:latin typeface="Times New Roman" pitchFamily="18" charset="0"/>
                <a:cs typeface="Times New Roman" pitchFamily="18" charset="0"/>
              </a:rPr>
              <a:t>Ar sąvoka „mokėjimas mokytis“ </a:t>
            </a:r>
            <a:r>
              <a:rPr lang="lt-LT" sz="3600" dirty="0" smtClean="0">
                <a:latin typeface="Times New Roman" pitchFamily="18" charset="0"/>
                <a:cs typeface="Times New Roman" pitchFamily="18" charset="0"/>
              </a:rPr>
              <a:t>mokiniams yra </a:t>
            </a:r>
            <a:r>
              <a:rPr lang="pt-BR" sz="3600" dirty="0" smtClean="0">
                <a:latin typeface="Times New Roman" pitchFamily="18" charset="0"/>
                <a:cs typeface="Times New Roman" pitchFamily="18" charset="0"/>
              </a:rPr>
              <a:t>žinoma </a:t>
            </a:r>
            <a:r>
              <a:rPr lang="pt-BR" sz="3600" dirty="0">
                <a:latin typeface="Times New Roman" pitchFamily="18" charset="0"/>
                <a:cs typeface="Times New Roman" pitchFamily="18" charset="0"/>
              </a:rPr>
              <a:t>ir suprantama</a:t>
            </a:r>
            <a:r>
              <a:rPr lang="pt-BR" sz="3600" dirty="0" smtClean="0">
                <a:latin typeface="Times New Roman" pitchFamily="18" charset="0"/>
                <a:cs typeface="Times New Roman" pitchFamily="18" charset="0"/>
              </a:rPr>
              <a:t>?</a:t>
            </a:r>
            <a:r>
              <a:rPr lang="lt-LT" sz="3600" dirty="0" smtClean="0">
                <a:latin typeface="Times New Roman" pitchFamily="18" charset="0"/>
                <a:cs typeface="Times New Roman" pitchFamily="18" charset="0"/>
              </a:rPr>
              <a:t> Ar pakankamai </a:t>
            </a:r>
            <a:r>
              <a:rPr lang="lt-LT" sz="3600" dirty="0">
                <a:latin typeface="Times New Roman" pitchFamily="18" charset="0"/>
                <a:cs typeface="Times New Roman" pitchFamily="18" charset="0"/>
              </a:rPr>
              <a:t>dėmesio </a:t>
            </a:r>
            <a:r>
              <a:rPr lang="lt-LT" sz="3600" dirty="0" smtClean="0">
                <a:latin typeface="Times New Roman" pitchFamily="18" charset="0"/>
                <a:cs typeface="Times New Roman" pitchFamily="18" charset="0"/>
              </a:rPr>
              <a:t>skiriama šios kompetencijos </a:t>
            </a:r>
            <a:r>
              <a:rPr lang="lt-LT" sz="3600" dirty="0">
                <a:latin typeface="Times New Roman" pitchFamily="18" charset="0"/>
                <a:cs typeface="Times New Roman" pitchFamily="18" charset="0"/>
              </a:rPr>
              <a:t>plėtojimui?</a:t>
            </a:r>
          </a:p>
        </p:txBody>
      </p:sp>
      <p:graphicFrame>
        <p:nvGraphicFramePr>
          <p:cNvPr id="4" name="Turinio vietos rezervavimo ženklas 3"/>
          <p:cNvGraphicFramePr>
            <a:graphicFrameLocks noGrp="1"/>
          </p:cNvGraphicFramePr>
          <p:nvPr>
            <p:ph idx="1"/>
            <p:extLst>
              <p:ext uri="{D42A27DB-BD31-4B8C-83A1-F6EECF244321}">
                <p14:modId xmlns:p14="http://schemas.microsoft.com/office/powerpoint/2010/main" val="4175803819"/>
              </p:ext>
            </p:extLst>
          </p:nvPr>
        </p:nvGraphicFramePr>
        <p:xfrm>
          <a:off x="-108520" y="2276873"/>
          <a:ext cx="3419872" cy="4581128"/>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3" name="Diagrama 2"/>
          <p:cNvGraphicFramePr/>
          <p:nvPr>
            <p:extLst>
              <p:ext uri="{D42A27DB-BD31-4B8C-83A1-F6EECF244321}">
                <p14:modId xmlns:p14="http://schemas.microsoft.com/office/powerpoint/2010/main" val="1331909031"/>
              </p:ext>
            </p:extLst>
          </p:nvPr>
        </p:nvGraphicFramePr>
        <p:xfrm>
          <a:off x="2627784" y="2276872"/>
          <a:ext cx="4032448" cy="4392488"/>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5" name="Diagrama 4"/>
          <p:cNvGraphicFramePr/>
          <p:nvPr>
            <p:extLst>
              <p:ext uri="{D42A27DB-BD31-4B8C-83A1-F6EECF244321}">
                <p14:modId xmlns:p14="http://schemas.microsoft.com/office/powerpoint/2010/main" val="1841281599"/>
              </p:ext>
            </p:extLst>
          </p:nvPr>
        </p:nvGraphicFramePr>
        <p:xfrm>
          <a:off x="5868144" y="2276872"/>
          <a:ext cx="3624064" cy="4424040"/>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159451854"/>
      </p:ext>
    </p:extLst>
  </p:cSld>
  <p:clrMapOvr>
    <a:masterClrMapping/>
  </p:clrMapOvr>
  <p:transition spd="slow">
    <p:pull/>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ntraštė 1"/>
          <p:cNvSpPr>
            <a:spLocks noGrp="1"/>
          </p:cNvSpPr>
          <p:nvPr>
            <p:ph type="title"/>
          </p:nvPr>
        </p:nvSpPr>
        <p:spPr>
          <a:xfrm>
            <a:off x="467544" y="476672"/>
            <a:ext cx="8229600" cy="1143000"/>
          </a:xfrm>
        </p:spPr>
        <p:txBody>
          <a:bodyPr>
            <a:noAutofit/>
          </a:bodyPr>
          <a:lstStyle/>
          <a:p>
            <a:r>
              <a:rPr lang="lt-LT" sz="3600" dirty="0">
                <a:latin typeface="Times New Roman" pitchFamily="18" charset="0"/>
                <a:cs typeface="Times New Roman" pitchFamily="18" charset="0"/>
              </a:rPr>
              <a:t>Ar pamokose mokoma, kaip greičiau įsiminti, parinkti tinkamą informaciją, taikyti įvairius mąstymo būdus</a:t>
            </a:r>
            <a:r>
              <a:rPr lang="lt-LT" sz="3600" dirty="0" smtClean="0">
                <a:latin typeface="Times New Roman" pitchFamily="18" charset="0"/>
                <a:cs typeface="Times New Roman" pitchFamily="18" charset="0"/>
              </a:rPr>
              <a:t>?</a:t>
            </a:r>
            <a:r>
              <a:rPr lang="en-US" sz="3600" dirty="0" smtClean="0">
                <a:latin typeface="Times New Roman" pitchFamily="18" charset="0"/>
                <a:cs typeface="Times New Roman" pitchFamily="18" charset="0"/>
              </a:rPr>
              <a:t>                </a:t>
            </a:r>
            <a:r>
              <a:rPr lang="en-US" sz="3600" dirty="0" err="1" smtClean="0">
                <a:latin typeface="Times New Roman" pitchFamily="18" charset="0"/>
                <a:cs typeface="Times New Roman" pitchFamily="18" charset="0"/>
              </a:rPr>
              <a:t>Ar</a:t>
            </a:r>
            <a:r>
              <a:rPr lang="en-US" sz="3600" dirty="0" smtClean="0">
                <a:latin typeface="Times New Roman" pitchFamily="18" charset="0"/>
                <a:cs typeface="Times New Roman" pitchFamily="18" charset="0"/>
              </a:rPr>
              <a:t> </a:t>
            </a:r>
            <a:r>
              <a:rPr lang="en-US" sz="3600" dirty="0" err="1" smtClean="0">
                <a:latin typeface="Times New Roman" pitchFamily="18" charset="0"/>
                <a:cs typeface="Times New Roman" pitchFamily="18" charset="0"/>
              </a:rPr>
              <a:t>pakankamai</a:t>
            </a:r>
            <a:r>
              <a:rPr lang="en-US" sz="3600" dirty="0" smtClean="0">
                <a:latin typeface="Times New Roman" pitchFamily="18" charset="0"/>
                <a:cs typeface="Times New Roman" pitchFamily="18" charset="0"/>
              </a:rPr>
              <a:t> tam </a:t>
            </a:r>
            <a:r>
              <a:rPr lang="en-US" sz="3600" dirty="0" err="1" smtClean="0">
                <a:latin typeface="Times New Roman" pitchFamily="18" charset="0"/>
                <a:cs typeface="Times New Roman" pitchFamily="18" charset="0"/>
              </a:rPr>
              <a:t>skiriama</a:t>
            </a:r>
            <a:r>
              <a:rPr lang="en-US" sz="3600" dirty="0" smtClean="0">
                <a:latin typeface="Times New Roman" pitchFamily="18" charset="0"/>
                <a:cs typeface="Times New Roman" pitchFamily="18" charset="0"/>
              </a:rPr>
              <a:t> d</a:t>
            </a:r>
            <a:r>
              <a:rPr lang="lt-LT" sz="3600" dirty="0" err="1" smtClean="0">
                <a:latin typeface="Times New Roman" pitchFamily="18" charset="0"/>
                <a:cs typeface="Times New Roman" pitchFamily="18" charset="0"/>
              </a:rPr>
              <a:t>ėmesio</a:t>
            </a:r>
            <a:r>
              <a:rPr lang="lt-LT" sz="3600" dirty="0" smtClean="0">
                <a:latin typeface="Times New Roman" pitchFamily="18" charset="0"/>
                <a:cs typeface="Times New Roman" pitchFamily="18" charset="0"/>
              </a:rPr>
              <a:t>?</a:t>
            </a:r>
            <a:endParaRPr lang="lt-LT" sz="3600" dirty="0">
              <a:latin typeface="Times New Roman" pitchFamily="18" charset="0"/>
              <a:cs typeface="Times New Roman" pitchFamily="18" charset="0"/>
            </a:endParaRPr>
          </a:p>
        </p:txBody>
      </p:sp>
      <p:graphicFrame>
        <p:nvGraphicFramePr>
          <p:cNvPr id="4" name="Turinio vietos rezervavimo ženklas 3"/>
          <p:cNvGraphicFramePr>
            <a:graphicFrameLocks noGrp="1"/>
          </p:cNvGraphicFramePr>
          <p:nvPr>
            <p:ph idx="1"/>
            <p:extLst>
              <p:ext uri="{D42A27DB-BD31-4B8C-83A1-F6EECF244321}">
                <p14:modId xmlns:p14="http://schemas.microsoft.com/office/powerpoint/2010/main" val="1173558818"/>
              </p:ext>
            </p:extLst>
          </p:nvPr>
        </p:nvGraphicFramePr>
        <p:xfrm>
          <a:off x="-180528" y="2204864"/>
          <a:ext cx="3384376" cy="4392612"/>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3" name="Diagrama 2"/>
          <p:cNvGraphicFramePr/>
          <p:nvPr>
            <p:extLst>
              <p:ext uri="{D42A27DB-BD31-4B8C-83A1-F6EECF244321}">
                <p14:modId xmlns:p14="http://schemas.microsoft.com/office/powerpoint/2010/main" val="376988567"/>
              </p:ext>
            </p:extLst>
          </p:nvPr>
        </p:nvGraphicFramePr>
        <p:xfrm>
          <a:off x="2483768" y="2132856"/>
          <a:ext cx="4248472" cy="4536504"/>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5" name="Diagrama 4"/>
          <p:cNvGraphicFramePr/>
          <p:nvPr>
            <p:extLst>
              <p:ext uri="{D42A27DB-BD31-4B8C-83A1-F6EECF244321}">
                <p14:modId xmlns:p14="http://schemas.microsoft.com/office/powerpoint/2010/main" val="4294342992"/>
              </p:ext>
            </p:extLst>
          </p:nvPr>
        </p:nvGraphicFramePr>
        <p:xfrm>
          <a:off x="5796136" y="2132856"/>
          <a:ext cx="3672408" cy="4869160"/>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1003011874"/>
      </p:ext>
    </p:extLst>
  </p:cSld>
  <p:clrMapOvr>
    <a:masterClrMapping/>
  </p:clrMapOvr>
  <p:transition spd="slow">
    <p:pull/>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ntraštė 1"/>
          <p:cNvSpPr>
            <a:spLocks noGrp="1"/>
          </p:cNvSpPr>
          <p:nvPr>
            <p:ph type="title"/>
          </p:nvPr>
        </p:nvSpPr>
        <p:spPr>
          <a:xfrm>
            <a:off x="539552" y="404664"/>
            <a:ext cx="8229600" cy="1143000"/>
          </a:xfrm>
        </p:spPr>
        <p:txBody>
          <a:bodyPr>
            <a:normAutofit fontScale="90000"/>
          </a:bodyPr>
          <a:lstStyle/>
          <a:p>
            <a:r>
              <a:rPr lang="pt-BR" dirty="0"/>
              <a:t> </a:t>
            </a:r>
            <a:r>
              <a:rPr lang="pt-BR" sz="4000" dirty="0">
                <a:latin typeface="Times New Roman" pitchFamily="18" charset="0"/>
                <a:cs typeface="Times New Roman" pitchFamily="18" charset="0"/>
              </a:rPr>
              <a:t>Ar pakankamai yra skatinami mokiniai, kurie daro pažangą ar gerai mokosi</a:t>
            </a:r>
            <a:r>
              <a:rPr lang="pt-BR" sz="4000" dirty="0" smtClean="0">
                <a:latin typeface="Times New Roman" pitchFamily="18" charset="0"/>
                <a:cs typeface="Times New Roman" pitchFamily="18" charset="0"/>
              </a:rPr>
              <a:t>?   Ar veiksminga mokini</a:t>
            </a:r>
            <a:r>
              <a:rPr lang="lt-LT" sz="4000" dirty="0" smtClean="0">
                <a:latin typeface="Times New Roman" pitchFamily="18" charset="0"/>
                <a:cs typeface="Times New Roman" pitchFamily="18" charset="0"/>
              </a:rPr>
              <a:t>ų </a:t>
            </a:r>
            <a:r>
              <a:rPr lang="pt-BR" sz="4000" dirty="0" smtClean="0">
                <a:latin typeface="Times New Roman" pitchFamily="18" charset="0"/>
                <a:cs typeface="Times New Roman" pitchFamily="18" charset="0"/>
              </a:rPr>
              <a:t>skatinimo sistema?</a:t>
            </a:r>
            <a:endParaRPr lang="lt-LT" sz="4000" dirty="0">
              <a:latin typeface="Times New Roman" pitchFamily="18" charset="0"/>
              <a:cs typeface="Times New Roman" pitchFamily="18" charset="0"/>
            </a:endParaRPr>
          </a:p>
        </p:txBody>
      </p:sp>
      <p:graphicFrame>
        <p:nvGraphicFramePr>
          <p:cNvPr id="4" name="Turinio vietos rezervavimo ženklas 3"/>
          <p:cNvGraphicFramePr>
            <a:graphicFrameLocks noGrp="1"/>
          </p:cNvGraphicFramePr>
          <p:nvPr>
            <p:ph idx="1"/>
            <p:extLst>
              <p:ext uri="{D42A27DB-BD31-4B8C-83A1-F6EECF244321}">
                <p14:modId xmlns:p14="http://schemas.microsoft.com/office/powerpoint/2010/main" val="2692038125"/>
              </p:ext>
            </p:extLst>
          </p:nvPr>
        </p:nvGraphicFramePr>
        <p:xfrm>
          <a:off x="-324544" y="1988840"/>
          <a:ext cx="3563888" cy="4869160"/>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3" name="Diagrama 2"/>
          <p:cNvGraphicFramePr/>
          <p:nvPr>
            <p:extLst>
              <p:ext uri="{D42A27DB-BD31-4B8C-83A1-F6EECF244321}">
                <p14:modId xmlns:p14="http://schemas.microsoft.com/office/powerpoint/2010/main" val="933376920"/>
              </p:ext>
            </p:extLst>
          </p:nvPr>
        </p:nvGraphicFramePr>
        <p:xfrm>
          <a:off x="2699792" y="1981338"/>
          <a:ext cx="4032448" cy="5048062"/>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5" name="Diagrama 4"/>
          <p:cNvGraphicFramePr/>
          <p:nvPr>
            <p:extLst>
              <p:ext uri="{D42A27DB-BD31-4B8C-83A1-F6EECF244321}">
                <p14:modId xmlns:p14="http://schemas.microsoft.com/office/powerpoint/2010/main" val="2955674997"/>
              </p:ext>
            </p:extLst>
          </p:nvPr>
        </p:nvGraphicFramePr>
        <p:xfrm>
          <a:off x="5796136" y="1988840"/>
          <a:ext cx="3528392" cy="4869160"/>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2521799352"/>
      </p:ext>
    </p:extLst>
  </p:cSld>
  <p:clrMapOvr>
    <a:masterClrMapping/>
  </p:clrMapOvr>
  <p:transition spd="slow">
    <p:pull/>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ntraštė 1"/>
          <p:cNvSpPr>
            <a:spLocks noGrp="1"/>
          </p:cNvSpPr>
          <p:nvPr>
            <p:ph type="title"/>
          </p:nvPr>
        </p:nvSpPr>
        <p:spPr>
          <a:xfrm>
            <a:off x="395536" y="476672"/>
            <a:ext cx="8229600" cy="1143000"/>
          </a:xfrm>
        </p:spPr>
        <p:txBody>
          <a:bodyPr>
            <a:noAutofit/>
          </a:bodyPr>
          <a:lstStyle/>
          <a:p>
            <a:r>
              <a:rPr lang="lt-LT" sz="3600" dirty="0">
                <a:latin typeface="Times New Roman" pitchFamily="18" charset="0"/>
                <a:cs typeface="Times New Roman" pitchFamily="18" charset="0"/>
              </a:rPr>
              <a:t>Ar išvedus </a:t>
            </a:r>
            <a:r>
              <a:rPr lang="lt-LT" sz="3600" dirty="0" smtClean="0">
                <a:latin typeface="Times New Roman" pitchFamily="18" charset="0"/>
                <a:cs typeface="Times New Roman" pitchFamily="18" charset="0"/>
              </a:rPr>
              <a:t>trimestrą yra aptariami </a:t>
            </a:r>
            <a:r>
              <a:rPr lang="lt-LT" sz="3600" dirty="0">
                <a:latin typeface="Times New Roman" pitchFamily="18" charset="0"/>
                <a:cs typeface="Times New Roman" pitchFamily="18" charset="0"/>
              </a:rPr>
              <a:t>mokymosi </a:t>
            </a:r>
            <a:r>
              <a:rPr lang="lt-LT" sz="3600" dirty="0" smtClean="0">
                <a:latin typeface="Times New Roman" pitchFamily="18" charset="0"/>
                <a:cs typeface="Times New Roman" pitchFamily="18" charset="0"/>
              </a:rPr>
              <a:t>rezultatai su dalyko mokytoju ir klasės vadovu? </a:t>
            </a:r>
            <a:endParaRPr lang="lt-LT" sz="3600" dirty="0">
              <a:latin typeface="Times New Roman" pitchFamily="18" charset="0"/>
              <a:cs typeface="Times New Roman" pitchFamily="18" charset="0"/>
            </a:endParaRPr>
          </a:p>
        </p:txBody>
      </p:sp>
      <p:graphicFrame>
        <p:nvGraphicFramePr>
          <p:cNvPr id="4" name="Turinio vietos rezervavimo ženklas 3"/>
          <p:cNvGraphicFramePr>
            <a:graphicFrameLocks noGrp="1"/>
          </p:cNvGraphicFramePr>
          <p:nvPr>
            <p:ph idx="1"/>
            <p:extLst>
              <p:ext uri="{D42A27DB-BD31-4B8C-83A1-F6EECF244321}">
                <p14:modId xmlns:p14="http://schemas.microsoft.com/office/powerpoint/2010/main" val="1905667139"/>
              </p:ext>
            </p:extLst>
          </p:nvPr>
        </p:nvGraphicFramePr>
        <p:xfrm>
          <a:off x="2627784" y="1916832"/>
          <a:ext cx="4320480" cy="468052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598953212"/>
      </p:ext>
    </p:extLst>
  </p:cSld>
  <p:clrMapOvr>
    <a:masterClrMapping/>
  </p:clrMapOvr>
  <p:transition spd="slow">
    <p:pull/>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ntraštė 1"/>
          <p:cNvSpPr>
            <a:spLocks noGrp="1"/>
          </p:cNvSpPr>
          <p:nvPr>
            <p:ph type="title"/>
          </p:nvPr>
        </p:nvSpPr>
        <p:spPr/>
        <p:txBody>
          <a:bodyPr>
            <a:normAutofit fontScale="90000"/>
          </a:bodyPr>
          <a:lstStyle/>
          <a:p>
            <a:r>
              <a:rPr lang="lt-LT" dirty="0">
                <a:latin typeface="Times New Roman" pitchFamily="18" charset="0"/>
                <a:cs typeface="Times New Roman" pitchFamily="18" charset="0"/>
              </a:rPr>
              <a:t>Ar </a:t>
            </a:r>
            <a:r>
              <a:rPr lang="en-US" dirty="0" err="1" smtClean="0">
                <a:latin typeface="Times New Roman" pitchFamily="18" charset="0"/>
                <a:cs typeface="Times New Roman" pitchFamily="18" charset="0"/>
              </a:rPr>
              <a:t>aptariate</a:t>
            </a:r>
            <a:r>
              <a:rPr lang="en-US" dirty="0" smtClean="0">
                <a:latin typeface="Times New Roman" pitchFamily="18" charset="0"/>
                <a:cs typeface="Times New Roman" pitchFamily="18" charset="0"/>
              </a:rPr>
              <a:t>/</a:t>
            </a:r>
            <a:r>
              <a:rPr lang="en-US" dirty="0" err="1" smtClean="0">
                <a:latin typeface="Times New Roman" pitchFamily="18" charset="0"/>
                <a:cs typeface="Times New Roman" pitchFamily="18" charset="0"/>
              </a:rPr>
              <a:t>analizuojate</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trimestr</a:t>
            </a:r>
            <a:r>
              <a:rPr lang="lt-LT" dirty="0" smtClean="0">
                <a:latin typeface="Times New Roman" pitchFamily="18" charset="0"/>
                <a:cs typeface="Times New Roman" pitchFamily="18" charset="0"/>
              </a:rPr>
              <a:t>ų rezultatus </a:t>
            </a:r>
            <a:r>
              <a:rPr lang="lt-LT" dirty="0">
                <a:latin typeface="Times New Roman" pitchFamily="18" charset="0"/>
                <a:cs typeface="Times New Roman" pitchFamily="18" charset="0"/>
              </a:rPr>
              <a:t>kartu </a:t>
            </a:r>
            <a:r>
              <a:rPr lang="lt-LT" dirty="0" smtClean="0">
                <a:latin typeface="Times New Roman" pitchFamily="18" charset="0"/>
                <a:cs typeface="Times New Roman" pitchFamily="18" charset="0"/>
              </a:rPr>
              <a:t>su vaiku?</a:t>
            </a:r>
            <a:endParaRPr lang="lt-LT" dirty="0">
              <a:latin typeface="Times New Roman" pitchFamily="18" charset="0"/>
              <a:cs typeface="Times New Roman" pitchFamily="18" charset="0"/>
            </a:endParaRPr>
          </a:p>
        </p:txBody>
      </p:sp>
      <p:graphicFrame>
        <p:nvGraphicFramePr>
          <p:cNvPr id="4" name="Turinio vietos rezervavimo ženklas 3"/>
          <p:cNvGraphicFramePr>
            <a:graphicFrameLocks noGrp="1"/>
          </p:cNvGraphicFramePr>
          <p:nvPr>
            <p:ph idx="1"/>
            <p:extLst>
              <p:ext uri="{D42A27DB-BD31-4B8C-83A1-F6EECF244321}">
                <p14:modId xmlns:p14="http://schemas.microsoft.com/office/powerpoint/2010/main" val="4291636727"/>
              </p:ext>
            </p:extLst>
          </p:nvPr>
        </p:nvGraphicFramePr>
        <p:xfrm>
          <a:off x="323528" y="1600200"/>
          <a:ext cx="8363272" cy="525780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174911882"/>
      </p:ext>
    </p:extLst>
  </p:cSld>
  <p:clrMapOvr>
    <a:masterClrMapping/>
  </p:clrMapOvr>
  <p:transition spd="slow">
    <p:pull/>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ntraštė 1"/>
          <p:cNvSpPr>
            <a:spLocks noGrp="1"/>
          </p:cNvSpPr>
          <p:nvPr>
            <p:ph type="title"/>
          </p:nvPr>
        </p:nvSpPr>
        <p:spPr/>
        <p:txBody>
          <a:bodyPr>
            <a:normAutofit fontScale="90000"/>
          </a:bodyPr>
          <a:lstStyle/>
          <a:p>
            <a:r>
              <a:rPr lang="lt-LT" dirty="0" smtClean="0">
                <a:latin typeface="Times New Roman" pitchFamily="18" charset="0"/>
                <a:cs typeface="Times New Roman" pitchFamily="18" charset="0"/>
              </a:rPr>
              <a:t>Ar informacija </a:t>
            </a:r>
            <a:r>
              <a:rPr lang="lt-LT" dirty="0">
                <a:latin typeface="Times New Roman" pitchFamily="18" charset="0"/>
                <a:cs typeface="Times New Roman" pitchFamily="18" charset="0"/>
              </a:rPr>
              <a:t>apie mokyklos mokinių mokymosi rezultatus yra tinkamai </a:t>
            </a:r>
            <a:r>
              <a:rPr lang="lt-LT" dirty="0" smtClean="0">
                <a:latin typeface="Times New Roman" pitchFamily="18" charset="0"/>
                <a:cs typeface="Times New Roman" pitchFamily="18" charset="0"/>
              </a:rPr>
              <a:t>analizuojama?</a:t>
            </a:r>
            <a:endParaRPr lang="lt-LT" dirty="0">
              <a:latin typeface="Times New Roman" pitchFamily="18" charset="0"/>
              <a:cs typeface="Times New Roman" pitchFamily="18" charset="0"/>
            </a:endParaRPr>
          </a:p>
        </p:txBody>
      </p:sp>
      <p:graphicFrame>
        <p:nvGraphicFramePr>
          <p:cNvPr id="4" name="Turinio vietos rezervavimo ženklas 3"/>
          <p:cNvGraphicFramePr>
            <a:graphicFrameLocks noGrp="1"/>
          </p:cNvGraphicFramePr>
          <p:nvPr>
            <p:ph idx="1"/>
            <p:extLst>
              <p:ext uri="{D42A27DB-BD31-4B8C-83A1-F6EECF244321}">
                <p14:modId xmlns:p14="http://schemas.microsoft.com/office/powerpoint/2010/main" val="126233700"/>
              </p:ext>
            </p:extLst>
          </p:nvPr>
        </p:nvGraphicFramePr>
        <p:xfrm>
          <a:off x="0" y="1772816"/>
          <a:ext cx="8712968" cy="5085184"/>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439977432"/>
      </p:ext>
    </p:extLst>
  </p:cSld>
  <p:clrMapOvr>
    <a:masterClrMapping/>
  </p:clrMapOvr>
  <p:transition spd="slow">
    <p:pull/>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ntraštė 1"/>
          <p:cNvSpPr>
            <a:spLocks noGrp="1"/>
          </p:cNvSpPr>
          <p:nvPr>
            <p:ph type="title"/>
          </p:nvPr>
        </p:nvSpPr>
        <p:spPr/>
        <p:txBody>
          <a:bodyPr>
            <a:normAutofit fontScale="90000"/>
          </a:bodyPr>
          <a:lstStyle/>
          <a:p>
            <a:r>
              <a:rPr lang="lt-LT" dirty="0" smtClean="0">
                <a:latin typeface="Times New Roman" pitchFamily="18" charset="0"/>
                <a:cs typeface="Times New Roman" pitchFamily="18" charset="0"/>
              </a:rPr>
              <a:t>Ar informacija </a:t>
            </a:r>
            <a:r>
              <a:rPr lang="lt-LT" dirty="0">
                <a:latin typeface="Times New Roman" pitchFamily="18" charset="0"/>
                <a:cs typeface="Times New Roman" pitchFamily="18" charset="0"/>
              </a:rPr>
              <a:t>apie mokyklos mokinių mokymosi </a:t>
            </a:r>
            <a:r>
              <a:rPr lang="lt-LT" dirty="0" smtClean="0">
                <a:latin typeface="Times New Roman" pitchFamily="18" charset="0"/>
                <a:cs typeface="Times New Roman" pitchFamily="18" charset="0"/>
              </a:rPr>
              <a:t>rezultatus yra </a:t>
            </a:r>
            <a:r>
              <a:rPr lang="lt-LT" dirty="0">
                <a:latin typeface="Times New Roman" pitchFamily="18" charset="0"/>
                <a:cs typeface="Times New Roman" pitchFamily="18" charset="0"/>
              </a:rPr>
              <a:t>tinkamai panaudojama ugdymo </a:t>
            </a:r>
            <a:r>
              <a:rPr lang="lt-LT" dirty="0" smtClean="0">
                <a:latin typeface="Times New Roman" pitchFamily="18" charset="0"/>
                <a:cs typeface="Times New Roman" pitchFamily="18" charset="0"/>
              </a:rPr>
              <a:t>tobulinimui?</a:t>
            </a:r>
            <a:endParaRPr lang="lt-LT" dirty="0">
              <a:latin typeface="Times New Roman" pitchFamily="18" charset="0"/>
              <a:cs typeface="Times New Roman" pitchFamily="18" charset="0"/>
            </a:endParaRPr>
          </a:p>
        </p:txBody>
      </p:sp>
      <p:graphicFrame>
        <p:nvGraphicFramePr>
          <p:cNvPr id="4" name="Turinio vietos rezervavimo ženklas 3"/>
          <p:cNvGraphicFramePr>
            <a:graphicFrameLocks noGrp="1"/>
          </p:cNvGraphicFramePr>
          <p:nvPr>
            <p:ph idx="1"/>
            <p:extLst>
              <p:ext uri="{D42A27DB-BD31-4B8C-83A1-F6EECF244321}">
                <p14:modId xmlns:p14="http://schemas.microsoft.com/office/powerpoint/2010/main" val="3714436010"/>
              </p:ext>
            </p:extLst>
          </p:nvPr>
        </p:nvGraphicFramePr>
        <p:xfrm>
          <a:off x="539552" y="1844824"/>
          <a:ext cx="8229600" cy="5013176"/>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315717077"/>
      </p:ext>
    </p:extLst>
  </p:cSld>
  <p:clrMapOvr>
    <a:masterClrMapping/>
  </p:clrMapOvr>
  <p:transition spd="slow">
    <p:pull/>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ntraštė 1"/>
          <p:cNvSpPr>
            <a:spLocks noGrp="1"/>
          </p:cNvSpPr>
          <p:nvPr>
            <p:ph type="title"/>
          </p:nvPr>
        </p:nvSpPr>
        <p:spPr/>
        <p:txBody>
          <a:bodyPr>
            <a:normAutofit fontScale="90000"/>
          </a:bodyPr>
          <a:lstStyle/>
          <a:p>
            <a:r>
              <a:rPr lang="lt-LT" dirty="0">
                <a:latin typeface="Times New Roman" pitchFamily="18" charset="0"/>
                <a:cs typeface="Times New Roman" pitchFamily="18" charset="0"/>
              </a:rPr>
              <a:t>Ar pažymys visada parodo </a:t>
            </a:r>
            <a:r>
              <a:rPr lang="lt-LT" dirty="0" smtClean="0">
                <a:latin typeface="Times New Roman" pitchFamily="18" charset="0"/>
                <a:cs typeface="Times New Roman" pitchFamily="18" charset="0"/>
              </a:rPr>
              <a:t>mokinio </a:t>
            </a:r>
            <a:r>
              <a:rPr lang="lt-LT" dirty="0">
                <a:latin typeface="Times New Roman" pitchFamily="18" charset="0"/>
                <a:cs typeface="Times New Roman" pitchFamily="18" charset="0"/>
              </a:rPr>
              <a:t>žinių, gebėjimų, pasiekimų lygį?</a:t>
            </a:r>
          </a:p>
        </p:txBody>
      </p:sp>
      <p:graphicFrame>
        <p:nvGraphicFramePr>
          <p:cNvPr id="4" name="Turinio vietos rezervavimo ženklas 3"/>
          <p:cNvGraphicFramePr>
            <a:graphicFrameLocks noGrp="1"/>
          </p:cNvGraphicFramePr>
          <p:nvPr>
            <p:ph idx="1"/>
            <p:extLst>
              <p:ext uri="{D42A27DB-BD31-4B8C-83A1-F6EECF244321}">
                <p14:modId xmlns:p14="http://schemas.microsoft.com/office/powerpoint/2010/main" val="3772264867"/>
              </p:ext>
            </p:extLst>
          </p:nvPr>
        </p:nvGraphicFramePr>
        <p:xfrm>
          <a:off x="-108520" y="2204864"/>
          <a:ext cx="3456384" cy="4525963"/>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3" name="Diagrama 2"/>
          <p:cNvGraphicFramePr/>
          <p:nvPr>
            <p:extLst>
              <p:ext uri="{D42A27DB-BD31-4B8C-83A1-F6EECF244321}">
                <p14:modId xmlns:p14="http://schemas.microsoft.com/office/powerpoint/2010/main" val="1374745976"/>
              </p:ext>
            </p:extLst>
          </p:nvPr>
        </p:nvGraphicFramePr>
        <p:xfrm>
          <a:off x="2699792" y="2204864"/>
          <a:ext cx="3672408" cy="4653136"/>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5" name="Diagrama 4"/>
          <p:cNvGraphicFramePr/>
          <p:nvPr>
            <p:extLst>
              <p:ext uri="{D42A27DB-BD31-4B8C-83A1-F6EECF244321}">
                <p14:modId xmlns:p14="http://schemas.microsoft.com/office/powerpoint/2010/main" val="2190301520"/>
              </p:ext>
            </p:extLst>
          </p:nvPr>
        </p:nvGraphicFramePr>
        <p:xfrm>
          <a:off x="5364088" y="2204864"/>
          <a:ext cx="3984104" cy="4653136"/>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3505318967"/>
      </p:ext>
    </p:extLst>
  </p:cSld>
  <p:clrMapOvr>
    <a:masterClrMapping/>
  </p:clrMapOvr>
  <p:transition spd="slow">
    <p:pull/>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ntraštė 1"/>
          <p:cNvSpPr>
            <a:spLocks noGrp="1"/>
          </p:cNvSpPr>
          <p:nvPr>
            <p:ph type="title"/>
          </p:nvPr>
        </p:nvSpPr>
        <p:spPr/>
        <p:txBody>
          <a:bodyPr>
            <a:normAutofit fontScale="90000"/>
          </a:bodyPr>
          <a:lstStyle/>
          <a:p>
            <a:r>
              <a:rPr lang="lt-LT" sz="3600" dirty="0" smtClean="0">
                <a:latin typeface="Times New Roman" pitchFamily="18" charset="0"/>
                <a:cs typeface="Times New Roman" pitchFamily="18" charset="0"/>
              </a:rPr>
              <a:t>Ar mokiniai žino </a:t>
            </a:r>
            <a:r>
              <a:rPr lang="lt-LT" sz="3600" dirty="0">
                <a:latin typeface="Times New Roman" pitchFamily="18" charset="0"/>
                <a:cs typeface="Times New Roman" pitchFamily="18" charset="0"/>
              </a:rPr>
              <a:t>kokiu lygiu </a:t>
            </a:r>
            <a:r>
              <a:rPr lang="en-US" sz="3600" dirty="0" smtClean="0">
                <a:latin typeface="Times New Roman" pitchFamily="18" charset="0"/>
                <a:cs typeface="Times New Roman" pitchFamily="18" charset="0"/>
              </a:rPr>
              <a:t/>
            </a:r>
            <a:br>
              <a:rPr lang="en-US" sz="3600" dirty="0" smtClean="0">
                <a:latin typeface="Times New Roman" pitchFamily="18" charset="0"/>
                <a:cs typeface="Times New Roman" pitchFamily="18" charset="0"/>
              </a:rPr>
            </a:br>
            <a:r>
              <a:rPr lang="lt-LT" sz="3600" dirty="0" smtClean="0">
                <a:latin typeface="Times New Roman" pitchFamily="18" charset="0"/>
                <a:cs typeface="Times New Roman" pitchFamily="18" charset="0"/>
              </a:rPr>
              <a:t>(</a:t>
            </a:r>
            <a:r>
              <a:rPr lang="lt-LT" sz="3600" dirty="0">
                <a:latin typeface="Times New Roman" pitchFamily="18" charset="0"/>
                <a:cs typeface="Times New Roman" pitchFamily="18" charset="0"/>
              </a:rPr>
              <a:t>aukštesniuoju, pagrindiniu, patenkinamuoju) </a:t>
            </a:r>
            <a:r>
              <a:rPr lang="lt-LT" sz="3600" dirty="0" smtClean="0">
                <a:latin typeface="Times New Roman" pitchFamily="18" charset="0"/>
                <a:cs typeface="Times New Roman" pitchFamily="18" charset="0"/>
              </a:rPr>
              <a:t>mokosi </a:t>
            </a:r>
            <a:r>
              <a:rPr lang="lt-LT" sz="3600" dirty="0">
                <a:latin typeface="Times New Roman" pitchFamily="18" charset="0"/>
                <a:cs typeface="Times New Roman" pitchFamily="18" charset="0"/>
              </a:rPr>
              <a:t>įvairių mokomųjų dalykų</a:t>
            </a:r>
            <a:r>
              <a:rPr lang="lt-LT" dirty="0">
                <a:latin typeface="Times New Roman" pitchFamily="18" charset="0"/>
                <a:cs typeface="Times New Roman" pitchFamily="18" charset="0"/>
              </a:rPr>
              <a:t>?</a:t>
            </a:r>
          </a:p>
        </p:txBody>
      </p:sp>
      <p:graphicFrame>
        <p:nvGraphicFramePr>
          <p:cNvPr id="4" name="Turinio vietos rezervavimo ženklas 3"/>
          <p:cNvGraphicFramePr>
            <a:graphicFrameLocks noGrp="1"/>
          </p:cNvGraphicFramePr>
          <p:nvPr>
            <p:ph idx="1"/>
            <p:extLst>
              <p:ext uri="{D42A27DB-BD31-4B8C-83A1-F6EECF244321}">
                <p14:modId xmlns:p14="http://schemas.microsoft.com/office/powerpoint/2010/main" val="3827630022"/>
              </p:ext>
            </p:extLst>
          </p:nvPr>
        </p:nvGraphicFramePr>
        <p:xfrm>
          <a:off x="11576" y="2204864"/>
          <a:ext cx="3264280" cy="4741987"/>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3" name="Diagrama 2"/>
          <p:cNvGraphicFramePr/>
          <p:nvPr>
            <p:extLst>
              <p:ext uri="{D42A27DB-BD31-4B8C-83A1-F6EECF244321}">
                <p14:modId xmlns:p14="http://schemas.microsoft.com/office/powerpoint/2010/main" val="1985872597"/>
              </p:ext>
            </p:extLst>
          </p:nvPr>
        </p:nvGraphicFramePr>
        <p:xfrm>
          <a:off x="2555776" y="2204864"/>
          <a:ext cx="3960440" cy="4653136"/>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5" name="Diagrama 4"/>
          <p:cNvGraphicFramePr/>
          <p:nvPr>
            <p:extLst>
              <p:ext uri="{D42A27DB-BD31-4B8C-83A1-F6EECF244321}">
                <p14:modId xmlns:p14="http://schemas.microsoft.com/office/powerpoint/2010/main" val="1033775561"/>
              </p:ext>
            </p:extLst>
          </p:nvPr>
        </p:nvGraphicFramePr>
        <p:xfrm>
          <a:off x="5169375" y="2204864"/>
          <a:ext cx="3995936" cy="4653136"/>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1313044509"/>
      </p:ext>
    </p:extLst>
  </p:cSld>
  <p:clrMapOvr>
    <a:masterClrMapping/>
  </p:clrMapOvr>
  <p:transition spd="slow">
    <p:pull/>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0"/>
            <a:ext cx="8229600" cy="922114"/>
          </a:xfrm>
        </p:spPr>
        <p:txBody>
          <a:bodyPr>
            <a:noAutofit/>
          </a:bodyPr>
          <a:lstStyle/>
          <a:p>
            <a:r>
              <a:rPr lang="lt-LT" sz="6000" b="1" u="sng" dirty="0" smtClean="0">
                <a:latin typeface="Times New Roman" pitchFamily="18" charset="0"/>
                <a:cs typeface="Times New Roman" pitchFamily="18" charset="0"/>
              </a:rPr>
              <a:t>Respondentai</a:t>
            </a:r>
            <a:endParaRPr lang="lt-LT" sz="6000" b="1" u="sng" dirty="0">
              <a:latin typeface="Times New Roman" pitchFamily="18" charset="0"/>
              <a:cs typeface="Times New Roman" pitchFamily="18" charset="0"/>
            </a:endParaRPr>
          </a:p>
        </p:txBody>
      </p:sp>
      <p:sp>
        <p:nvSpPr>
          <p:cNvPr id="3" name="Content Placeholder 2"/>
          <p:cNvSpPr>
            <a:spLocks noGrp="1"/>
          </p:cNvSpPr>
          <p:nvPr>
            <p:ph idx="1"/>
          </p:nvPr>
        </p:nvSpPr>
        <p:spPr>
          <a:xfrm>
            <a:off x="35496" y="1600200"/>
            <a:ext cx="8651304" cy="4525963"/>
          </a:xfrm>
        </p:spPr>
        <p:txBody>
          <a:bodyPr/>
          <a:lstStyle/>
          <a:p>
            <a:pPr marL="0" indent="0">
              <a:buNone/>
            </a:pPr>
            <a:endParaRPr lang="en-US" dirty="0" smtClean="0"/>
          </a:p>
          <a:p>
            <a:pPr marL="0" indent="0">
              <a:buNone/>
            </a:pPr>
            <a:endParaRPr lang="en-US" dirty="0"/>
          </a:p>
          <a:p>
            <a:pPr marL="0" indent="0">
              <a:buNone/>
            </a:pPr>
            <a:endParaRPr lang="en-US" dirty="0" smtClean="0"/>
          </a:p>
        </p:txBody>
      </p:sp>
      <p:sp>
        <p:nvSpPr>
          <p:cNvPr id="5" name="Stačiakampis 4"/>
          <p:cNvSpPr/>
          <p:nvPr/>
        </p:nvSpPr>
        <p:spPr>
          <a:xfrm>
            <a:off x="5621093" y="3352831"/>
            <a:ext cx="3590445" cy="1723549"/>
          </a:xfrm>
          <a:prstGeom prst="rect">
            <a:avLst/>
          </a:prstGeom>
        </p:spPr>
        <p:txBody>
          <a:bodyPr wrap="square">
            <a:spAutoFit/>
          </a:bodyPr>
          <a:lstStyle/>
          <a:p>
            <a:endParaRPr lang="en-US" sz="1700" dirty="0" smtClean="0">
              <a:latin typeface="Times New Roman" pitchFamily="18" charset="0"/>
              <a:cs typeface="Times New Roman" pitchFamily="18" charset="0"/>
            </a:endParaRPr>
          </a:p>
          <a:p>
            <a:endParaRPr lang="en-US" sz="1700" dirty="0">
              <a:latin typeface="Times New Roman" pitchFamily="18" charset="0"/>
              <a:cs typeface="Times New Roman" pitchFamily="18" charset="0"/>
            </a:endParaRPr>
          </a:p>
          <a:p>
            <a:r>
              <a:rPr lang="lt-LT" sz="2400" dirty="0" smtClean="0"/>
              <a:t> </a:t>
            </a:r>
            <a:endParaRPr lang="lt-LT" sz="2400" dirty="0"/>
          </a:p>
          <a:p>
            <a:endParaRPr lang="lt-LT" sz="2400" dirty="0"/>
          </a:p>
          <a:p>
            <a:r>
              <a:rPr lang="lt-LT" sz="2400" dirty="0"/>
              <a:t>	 </a:t>
            </a:r>
          </a:p>
        </p:txBody>
      </p:sp>
      <p:graphicFrame>
        <p:nvGraphicFramePr>
          <p:cNvPr id="4" name="Diagrama 3"/>
          <p:cNvGraphicFramePr/>
          <p:nvPr>
            <p:extLst>
              <p:ext uri="{D42A27DB-BD31-4B8C-83A1-F6EECF244321}">
                <p14:modId xmlns:p14="http://schemas.microsoft.com/office/powerpoint/2010/main" val="552599832"/>
              </p:ext>
            </p:extLst>
          </p:nvPr>
        </p:nvGraphicFramePr>
        <p:xfrm>
          <a:off x="67538" y="476672"/>
          <a:ext cx="9144000" cy="685800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49231014"/>
      </p:ext>
    </p:extLst>
  </p:cSld>
  <p:clrMapOvr>
    <a:masterClrMapping/>
  </p:clrMapOvr>
  <p:transition spd="slow">
    <p:pull/>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ntraštė 1"/>
          <p:cNvSpPr>
            <a:spLocks noGrp="1"/>
          </p:cNvSpPr>
          <p:nvPr>
            <p:ph type="title"/>
          </p:nvPr>
        </p:nvSpPr>
        <p:spPr/>
        <p:txBody>
          <a:bodyPr>
            <a:normAutofit fontScale="90000"/>
          </a:bodyPr>
          <a:lstStyle/>
          <a:p>
            <a:r>
              <a:rPr lang="lt-LT" dirty="0">
                <a:latin typeface="Times New Roman" pitchFamily="18" charset="0"/>
                <a:cs typeface="Times New Roman" pitchFamily="18" charset="0"/>
              </a:rPr>
              <a:t>Ar kaupiamasis pažymys skatina siekti pažangos (geresnių rezultatų)?</a:t>
            </a:r>
          </a:p>
        </p:txBody>
      </p:sp>
      <p:graphicFrame>
        <p:nvGraphicFramePr>
          <p:cNvPr id="4" name="Turinio vietos rezervavimo ženklas 3"/>
          <p:cNvGraphicFramePr>
            <a:graphicFrameLocks noGrp="1"/>
          </p:cNvGraphicFramePr>
          <p:nvPr>
            <p:ph idx="1"/>
            <p:extLst>
              <p:ext uri="{D42A27DB-BD31-4B8C-83A1-F6EECF244321}">
                <p14:modId xmlns:p14="http://schemas.microsoft.com/office/powerpoint/2010/main" val="1804288924"/>
              </p:ext>
            </p:extLst>
          </p:nvPr>
        </p:nvGraphicFramePr>
        <p:xfrm>
          <a:off x="-252536" y="2105472"/>
          <a:ext cx="3456384" cy="4752528"/>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3" name="Diagrama 2"/>
          <p:cNvGraphicFramePr/>
          <p:nvPr>
            <p:extLst>
              <p:ext uri="{D42A27DB-BD31-4B8C-83A1-F6EECF244321}">
                <p14:modId xmlns:p14="http://schemas.microsoft.com/office/powerpoint/2010/main" val="2519800347"/>
              </p:ext>
            </p:extLst>
          </p:nvPr>
        </p:nvGraphicFramePr>
        <p:xfrm>
          <a:off x="2699792" y="2132856"/>
          <a:ext cx="3672408" cy="4725144"/>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5" name="Diagrama 4"/>
          <p:cNvGraphicFramePr/>
          <p:nvPr>
            <p:extLst>
              <p:ext uri="{D42A27DB-BD31-4B8C-83A1-F6EECF244321}">
                <p14:modId xmlns:p14="http://schemas.microsoft.com/office/powerpoint/2010/main" val="3977808859"/>
              </p:ext>
            </p:extLst>
          </p:nvPr>
        </p:nvGraphicFramePr>
        <p:xfrm>
          <a:off x="5580112" y="2088180"/>
          <a:ext cx="3744416" cy="4797152"/>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4007298363"/>
      </p:ext>
    </p:extLst>
  </p:cSld>
  <p:clrMapOvr>
    <a:masterClrMapping/>
  </p:clrMapOvr>
  <p:transition spd="slow">
    <p:pull/>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ntraštė 1"/>
          <p:cNvSpPr>
            <a:spLocks noGrp="1"/>
          </p:cNvSpPr>
          <p:nvPr>
            <p:ph type="title"/>
          </p:nvPr>
        </p:nvSpPr>
        <p:spPr/>
        <p:txBody>
          <a:bodyPr>
            <a:normAutofit fontScale="90000"/>
          </a:bodyPr>
          <a:lstStyle/>
          <a:p>
            <a:r>
              <a:rPr lang="lt-LT" dirty="0">
                <a:latin typeface="Times New Roman" pitchFamily="18" charset="0"/>
                <a:cs typeface="Times New Roman" pitchFamily="18" charset="0"/>
              </a:rPr>
              <a:t>Ar integruotos pamokos turi įtakos </a:t>
            </a:r>
            <a:r>
              <a:rPr lang="lt-LT" dirty="0" smtClean="0">
                <a:latin typeface="Times New Roman" pitchFamily="18" charset="0"/>
                <a:cs typeface="Times New Roman" pitchFamily="18" charset="0"/>
              </a:rPr>
              <a:t>mokinių pažangai </a:t>
            </a:r>
            <a:r>
              <a:rPr lang="lt-LT" dirty="0">
                <a:latin typeface="Times New Roman" pitchFamily="18" charset="0"/>
                <a:cs typeface="Times New Roman" pitchFamily="18" charset="0"/>
              </a:rPr>
              <a:t>(geresniems rezultatams)?</a:t>
            </a:r>
          </a:p>
        </p:txBody>
      </p:sp>
      <p:graphicFrame>
        <p:nvGraphicFramePr>
          <p:cNvPr id="4" name="Turinio vietos rezervavimo ženklas 3"/>
          <p:cNvGraphicFramePr>
            <a:graphicFrameLocks noGrp="1"/>
          </p:cNvGraphicFramePr>
          <p:nvPr>
            <p:ph idx="1"/>
            <p:extLst>
              <p:ext uri="{D42A27DB-BD31-4B8C-83A1-F6EECF244321}">
                <p14:modId xmlns:p14="http://schemas.microsoft.com/office/powerpoint/2010/main" val="884578292"/>
              </p:ext>
            </p:extLst>
          </p:nvPr>
        </p:nvGraphicFramePr>
        <p:xfrm>
          <a:off x="0" y="1988840"/>
          <a:ext cx="3347864" cy="4525963"/>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3" name="Diagrama 2"/>
          <p:cNvGraphicFramePr/>
          <p:nvPr>
            <p:extLst>
              <p:ext uri="{D42A27DB-BD31-4B8C-83A1-F6EECF244321}">
                <p14:modId xmlns:p14="http://schemas.microsoft.com/office/powerpoint/2010/main" val="2556139659"/>
              </p:ext>
            </p:extLst>
          </p:nvPr>
        </p:nvGraphicFramePr>
        <p:xfrm>
          <a:off x="2699792" y="1988840"/>
          <a:ext cx="3600400" cy="4464496"/>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5" name="Diagrama 4"/>
          <p:cNvGraphicFramePr/>
          <p:nvPr>
            <p:extLst>
              <p:ext uri="{D42A27DB-BD31-4B8C-83A1-F6EECF244321}">
                <p14:modId xmlns:p14="http://schemas.microsoft.com/office/powerpoint/2010/main" val="794571083"/>
              </p:ext>
            </p:extLst>
          </p:nvPr>
        </p:nvGraphicFramePr>
        <p:xfrm>
          <a:off x="5652120" y="1988840"/>
          <a:ext cx="3696072" cy="4869160"/>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832537755"/>
      </p:ext>
    </p:extLst>
  </p:cSld>
  <p:clrMapOvr>
    <a:masterClrMapping/>
  </p:clrMapOvr>
  <p:transition spd="slow">
    <p:pull/>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ntraštė 1"/>
          <p:cNvSpPr>
            <a:spLocks noGrp="1"/>
          </p:cNvSpPr>
          <p:nvPr>
            <p:ph type="title"/>
          </p:nvPr>
        </p:nvSpPr>
        <p:spPr/>
        <p:txBody>
          <a:bodyPr>
            <a:normAutofit fontScale="90000"/>
          </a:bodyPr>
          <a:lstStyle/>
          <a:p>
            <a:r>
              <a:rPr lang="lt-LT" dirty="0">
                <a:latin typeface="Times New Roman" pitchFamily="18" charset="0"/>
                <a:cs typeface="Times New Roman" pitchFamily="18" charset="0"/>
              </a:rPr>
              <a:t>M</a:t>
            </a:r>
            <a:r>
              <a:rPr lang="lt-LT" dirty="0" smtClean="0">
                <a:latin typeface="Times New Roman" pitchFamily="18" charset="0"/>
                <a:cs typeface="Times New Roman" pitchFamily="18" charset="0"/>
              </a:rPr>
              <a:t>okinys žino </a:t>
            </a:r>
            <a:r>
              <a:rPr lang="lt-LT" dirty="0">
                <a:latin typeface="Times New Roman" pitchFamily="18" charset="0"/>
                <a:cs typeface="Times New Roman" pitchFamily="18" charset="0"/>
              </a:rPr>
              <a:t>kur </a:t>
            </a:r>
            <a:r>
              <a:rPr lang="lt-LT" dirty="0" smtClean="0">
                <a:latin typeface="Times New Roman" pitchFamily="18" charset="0"/>
                <a:cs typeface="Times New Roman" pitchFamily="18" charset="0"/>
              </a:rPr>
              <a:t>kreipti</a:t>
            </a:r>
            <a:r>
              <a:rPr lang="en-US" dirty="0" smtClean="0">
                <a:latin typeface="Times New Roman" pitchFamily="18" charset="0"/>
                <a:cs typeface="Times New Roman" pitchFamily="18" charset="0"/>
              </a:rPr>
              <a:t>s </a:t>
            </a:r>
            <a:r>
              <a:rPr lang="lt-LT" dirty="0" smtClean="0">
                <a:latin typeface="Times New Roman" pitchFamily="18" charset="0"/>
                <a:cs typeface="Times New Roman" pitchFamily="18" charset="0"/>
              </a:rPr>
              <a:t>pagalbos</a:t>
            </a:r>
            <a:r>
              <a:rPr lang="lt-LT" dirty="0">
                <a:latin typeface="Times New Roman" pitchFamily="18" charset="0"/>
                <a:cs typeface="Times New Roman" pitchFamily="18" charset="0"/>
              </a:rPr>
              <a:t>, iškilus mokymosi </a:t>
            </a:r>
            <a:r>
              <a:rPr lang="lt-LT" dirty="0" smtClean="0">
                <a:latin typeface="Times New Roman" pitchFamily="18" charset="0"/>
                <a:cs typeface="Times New Roman" pitchFamily="18" charset="0"/>
              </a:rPr>
              <a:t>sunkumams</a:t>
            </a:r>
            <a:endParaRPr lang="lt-LT" dirty="0">
              <a:latin typeface="Times New Roman" pitchFamily="18" charset="0"/>
              <a:cs typeface="Times New Roman" pitchFamily="18" charset="0"/>
            </a:endParaRPr>
          </a:p>
        </p:txBody>
      </p:sp>
      <p:graphicFrame>
        <p:nvGraphicFramePr>
          <p:cNvPr id="4" name="Turinio vietos rezervavimo ženklas 3"/>
          <p:cNvGraphicFramePr>
            <a:graphicFrameLocks noGrp="1"/>
          </p:cNvGraphicFramePr>
          <p:nvPr>
            <p:ph idx="1"/>
            <p:extLst>
              <p:ext uri="{D42A27DB-BD31-4B8C-83A1-F6EECF244321}">
                <p14:modId xmlns:p14="http://schemas.microsoft.com/office/powerpoint/2010/main" val="435571243"/>
              </p:ext>
            </p:extLst>
          </p:nvPr>
        </p:nvGraphicFramePr>
        <p:xfrm>
          <a:off x="0" y="1412776"/>
          <a:ext cx="3347864" cy="5445225"/>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3" name="Diagrama 2"/>
          <p:cNvGraphicFramePr/>
          <p:nvPr>
            <p:extLst>
              <p:ext uri="{D42A27DB-BD31-4B8C-83A1-F6EECF244321}">
                <p14:modId xmlns:p14="http://schemas.microsoft.com/office/powerpoint/2010/main" val="1557679607"/>
              </p:ext>
            </p:extLst>
          </p:nvPr>
        </p:nvGraphicFramePr>
        <p:xfrm>
          <a:off x="2987824" y="1412776"/>
          <a:ext cx="3384376" cy="5445224"/>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5" name="Diagrama 4"/>
          <p:cNvGraphicFramePr/>
          <p:nvPr>
            <p:extLst>
              <p:ext uri="{D42A27DB-BD31-4B8C-83A1-F6EECF244321}">
                <p14:modId xmlns:p14="http://schemas.microsoft.com/office/powerpoint/2010/main" val="665562190"/>
              </p:ext>
            </p:extLst>
          </p:nvPr>
        </p:nvGraphicFramePr>
        <p:xfrm>
          <a:off x="5796136" y="1412776"/>
          <a:ext cx="3528392" cy="5480094"/>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3623902620"/>
      </p:ext>
    </p:extLst>
  </p:cSld>
  <p:clrMapOvr>
    <a:masterClrMapping/>
  </p:clrMapOvr>
  <p:transition spd="slow">
    <p:pull/>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ntraštė 1"/>
          <p:cNvSpPr>
            <a:spLocks noGrp="1"/>
          </p:cNvSpPr>
          <p:nvPr>
            <p:ph type="title"/>
          </p:nvPr>
        </p:nvSpPr>
        <p:spPr>
          <a:xfrm>
            <a:off x="395536" y="188640"/>
            <a:ext cx="8229600" cy="1143000"/>
          </a:xfrm>
        </p:spPr>
        <p:txBody>
          <a:bodyPr>
            <a:noAutofit/>
          </a:bodyPr>
          <a:lstStyle/>
          <a:p>
            <a:r>
              <a:rPr lang="lt-LT" sz="3600" dirty="0">
                <a:latin typeface="Times New Roman" pitchFamily="18" charset="0"/>
                <a:cs typeface="Times New Roman" pitchFamily="18" charset="0"/>
              </a:rPr>
              <a:t>Ką pirmiausia reikėtų daryti, kad mokinių mokymosi pasiekimai gerėtų</a:t>
            </a:r>
            <a:r>
              <a:rPr lang="lt-LT" sz="3600" dirty="0" smtClean="0">
                <a:latin typeface="Times New Roman" pitchFamily="18" charset="0"/>
                <a:cs typeface="Times New Roman" pitchFamily="18" charset="0"/>
              </a:rPr>
              <a:t>?</a:t>
            </a:r>
            <a:r>
              <a:rPr lang="en-US" sz="3600" dirty="0" smtClean="0">
                <a:latin typeface="Times New Roman" pitchFamily="18" charset="0"/>
                <a:cs typeface="Times New Roman" pitchFamily="18" charset="0"/>
              </a:rPr>
              <a:t/>
            </a:r>
            <a:br>
              <a:rPr lang="en-US" sz="3600" dirty="0" smtClean="0">
                <a:latin typeface="Times New Roman" pitchFamily="18" charset="0"/>
                <a:cs typeface="Times New Roman" pitchFamily="18" charset="0"/>
              </a:rPr>
            </a:br>
            <a:r>
              <a:rPr lang="en-US" sz="3200" b="1" u="sng" dirty="0" err="1" smtClean="0">
                <a:latin typeface="Times New Roman" pitchFamily="18" charset="0"/>
                <a:cs typeface="Times New Roman" pitchFamily="18" charset="0"/>
              </a:rPr>
              <a:t>Mokytoj</a:t>
            </a:r>
            <a:r>
              <a:rPr lang="lt-LT" sz="3200" b="1" u="sng" dirty="0" smtClean="0">
                <a:latin typeface="Times New Roman" pitchFamily="18" charset="0"/>
                <a:cs typeface="Times New Roman" pitchFamily="18" charset="0"/>
              </a:rPr>
              <a:t>ų atsakymai</a:t>
            </a:r>
            <a:r>
              <a:rPr lang="en-US" sz="3200" b="1" u="sng" dirty="0" smtClean="0">
                <a:latin typeface="Times New Roman" pitchFamily="18" charset="0"/>
                <a:cs typeface="Times New Roman" pitchFamily="18" charset="0"/>
              </a:rPr>
              <a:t> </a:t>
            </a:r>
            <a:endParaRPr lang="lt-LT" sz="3200" b="1" u="sng" dirty="0">
              <a:latin typeface="Times New Roman" pitchFamily="18" charset="0"/>
              <a:cs typeface="Times New Roman" pitchFamily="18" charset="0"/>
            </a:endParaRPr>
          </a:p>
        </p:txBody>
      </p:sp>
      <p:sp>
        <p:nvSpPr>
          <p:cNvPr id="3" name="Turinio vietos rezervavimo ženklas 2"/>
          <p:cNvSpPr>
            <a:spLocks noGrp="1"/>
          </p:cNvSpPr>
          <p:nvPr>
            <p:ph idx="1"/>
          </p:nvPr>
        </p:nvSpPr>
        <p:spPr>
          <a:xfrm>
            <a:off x="179512" y="1522816"/>
            <a:ext cx="9073008" cy="5335184"/>
          </a:xfrm>
        </p:spPr>
        <p:txBody>
          <a:bodyPr>
            <a:normAutofit fontScale="25000" lnSpcReduction="20000"/>
          </a:bodyPr>
          <a:lstStyle/>
          <a:p>
            <a:pPr marL="0" indent="0">
              <a:lnSpc>
                <a:spcPct val="170000"/>
              </a:lnSpc>
              <a:spcBef>
                <a:spcPts val="600"/>
              </a:spcBef>
              <a:spcAft>
                <a:spcPts val="600"/>
              </a:spcAft>
              <a:buNone/>
            </a:pPr>
            <a:r>
              <a:rPr lang="en-US" sz="8000" dirty="0" smtClean="0">
                <a:latin typeface="Times New Roman" pitchFamily="18" charset="0"/>
                <a:cs typeface="Times New Roman" pitchFamily="18" charset="0"/>
              </a:rPr>
              <a:t>1. </a:t>
            </a:r>
            <a:r>
              <a:rPr lang="lt-LT" sz="8000" dirty="0" smtClean="0">
                <a:latin typeface="Times New Roman" pitchFamily="18" charset="0"/>
                <a:cs typeface="Times New Roman" pitchFamily="18" charset="0"/>
              </a:rPr>
              <a:t>Tai </a:t>
            </a:r>
            <a:r>
              <a:rPr lang="lt-LT" sz="8000" dirty="0">
                <a:latin typeface="Times New Roman" pitchFamily="18" charset="0"/>
                <a:cs typeface="Times New Roman" pitchFamily="18" charset="0"/>
              </a:rPr>
              <a:t>šeimos reikalas. Mokykla suteikia paslaugą, o mokinys ir jo šeima ta paslauga naudojasi arba ne. Jei vaikas nemato mokymosi reikšmės tolimesniame savo gyvenime, jei nemato šeimos pavyzdžio, tai per prievartą žinių niekas neįgrūs. Emigracijos tendencija, nebaudžiamas nusikaltimas, pašalpų politika taip pat prisideda prie mokymosi motyvacijos dingimo vaikų mintyse. </a:t>
            </a:r>
          </a:p>
          <a:p>
            <a:pPr marL="0" indent="0">
              <a:lnSpc>
                <a:spcPct val="170000"/>
              </a:lnSpc>
              <a:spcBef>
                <a:spcPts val="600"/>
              </a:spcBef>
              <a:spcAft>
                <a:spcPts val="600"/>
              </a:spcAft>
              <a:buNone/>
            </a:pPr>
            <a:r>
              <a:rPr lang="en-US" sz="8000" dirty="0" smtClean="0">
                <a:latin typeface="Times New Roman" pitchFamily="18" charset="0"/>
                <a:cs typeface="Times New Roman" pitchFamily="18" charset="0"/>
              </a:rPr>
              <a:t>2. </a:t>
            </a:r>
            <a:r>
              <a:rPr lang="lt-LT" sz="8000" dirty="0" smtClean="0">
                <a:latin typeface="Times New Roman" pitchFamily="18" charset="0"/>
                <a:cs typeface="Times New Roman" pitchFamily="18" charset="0"/>
              </a:rPr>
              <a:t>Didinti </a:t>
            </a:r>
            <a:r>
              <a:rPr lang="lt-LT" sz="8000" dirty="0">
                <a:latin typeface="Times New Roman" pitchFamily="18" charset="0"/>
                <a:cs typeface="Times New Roman" pitchFamily="18" charset="0"/>
              </a:rPr>
              <a:t>tėvų atsakomybę dėl vaikų priežiūros, skatinti labiau domėtis vaiko pasiekimais, pažanga. (10 mokytojų</a:t>
            </a:r>
            <a:r>
              <a:rPr lang="lt-LT" sz="8000" dirty="0" smtClean="0">
                <a:latin typeface="Times New Roman" pitchFamily="18" charset="0"/>
                <a:cs typeface="Times New Roman" pitchFamily="18" charset="0"/>
              </a:rPr>
              <a:t>)</a:t>
            </a:r>
            <a:endParaRPr lang="lt-LT" sz="8000" dirty="0">
              <a:latin typeface="Times New Roman" pitchFamily="18" charset="0"/>
              <a:cs typeface="Times New Roman" pitchFamily="18" charset="0"/>
            </a:endParaRPr>
          </a:p>
          <a:p>
            <a:pPr marL="0" indent="0">
              <a:lnSpc>
                <a:spcPct val="170000"/>
              </a:lnSpc>
              <a:spcBef>
                <a:spcPts val="600"/>
              </a:spcBef>
              <a:spcAft>
                <a:spcPts val="600"/>
              </a:spcAft>
              <a:buNone/>
            </a:pPr>
            <a:r>
              <a:rPr lang="en-US" sz="8000" dirty="0" smtClean="0">
                <a:latin typeface="Times New Roman" pitchFamily="18" charset="0"/>
                <a:cs typeface="Times New Roman" pitchFamily="18" charset="0"/>
              </a:rPr>
              <a:t>3. </a:t>
            </a:r>
            <a:r>
              <a:rPr lang="lt-LT" sz="8000" dirty="0" smtClean="0">
                <a:latin typeface="Times New Roman" pitchFamily="18" charset="0"/>
                <a:cs typeface="Times New Roman" pitchFamily="18" charset="0"/>
              </a:rPr>
              <a:t>Ugdyti </a:t>
            </a:r>
            <a:r>
              <a:rPr lang="lt-LT" sz="8000" dirty="0">
                <a:latin typeface="Times New Roman" pitchFamily="18" charset="0"/>
                <a:cs typeface="Times New Roman" pitchFamily="18" charset="0"/>
              </a:rPr>
              <a:t>mokinių atsakomybę už savo veiksmus, mokymosi rezultatus (12 mokytojų</a:t>
            </a:r>
            <a:r>
              <a:rPr lang="lt-LT" sz="8000" dirty="0" smtClean="0">
                <a:latin typeface="Times New Roman" pitchFamily="18" charset="0"/>
                <a:cs typeface="Times New Roman" pitchFamily="18" charset="0"/>
              </a:rPr>
              <a:t>).</a:t>
            </a:r>
            <a:endParaRPr lang="lt-LT" sz="8000" dirty="0">
              <a:latin typeface="Times New Roman" pitchFamily="18" charset="0"/>
              <a:cs typeface="Times New Roman" pitchFamily="18" charset="0"/>
            </a:endParaRPr>
          </a:p>
          <a:p>
            <a:pPr marL="0" indent="0">
              <a:lnSpc>
                <a:spcPct val="170000"/>
              </a:lnSpc>
              <a:spcBef>
                <a:spcPts val="600"/>
              </a:spcBef>
              <a:spcAft>
                <a:spcPts val="600"/>
              </a:spcAft>
              <a:buNone/>
            </a:pPr>
            <a:r>
              <a:rPr lang="en-US" sz="8000" dirty="0" smtClean="0">
                <a:latin typeface="Times New Roman" pitchFamily="18" charset="0"/>
                <a:cs typeface="Times New Roman" pitchFamily="18" charset="0"/>
              </a:rPr>
              <a:t>4. </a:t>
            </a:r>
            <a:r>
              <a:rPr lang="lt-LT" sz="8000" dirty="0" smtClean="0">
                <a:latin typeface="Times New Roman" pitchFamily="18" charset="0"/>
                <a:cs typeface="Times New Roman" pitchFamily="18" charset="0"/>
              </a:rPr>
              <a:t>Mažinti </a:t>
            </a:r>
            <a:r>
              <a:rPr lang="lt-LT" sz="8000" dirty="0">
                <a:latin typeface="Times New Roman" pitchFamily="18" charset="0"/>
                <a:cs typeface="Times New Roman" pitchFamily="18" charset="0"/>
              </a:rPr>
              <a:t>mokinių skaičių klasėse, kad mokytojas daugiau laiko galėtų skirti kiekvienam mokiniui. (6 mokytojai</a:t>
            </a:r>
            <a:r>
              <a:rPr lang="lt-LT" sz="8000" dirty="0" smtClean="0">
                <a:latin typeface="Times New Roman" pitchFamily="18" charset="0"/>
                <a:cs typeface="Times New Roman" pitchFamily="18" charset="0"/>
              </a:rPr>
              <a:t>)</a:t>
            </a:r>
            <a:endParaRPr lang="lt-LT" sz="8000" dirty="0">
              <a:latin typeface="Times New Roman" pitchFamily="18" charset="0"/>
              <a:cs typeface="Times New Roman" pitchFamily="18" charset="0"/>
            </a:endParaRPr>
          </a:p>
          <a:p>
            <a:pPr marL="0" indent="0">
              <a:buNone/>
            </a:pPr>
            <a:endParaRPr lang="lt-LT" dirty="0"/>
          </a:p>
        </p:txBody>
      </p:sp>
    </p:spTree>
    <p:extLst>
      <p:ext uri="{BB962C8B-B14F-4D97-AF65-F5344CB8AC3E}">
        <p14:creationId xmlns:p14="http://schemas.microsoft.com/office/powerpoint/2010/main" val="3922651507"/>
      </p:ext>
    </p:extLst>
  </p:cSld>
  <p:clrMapOvr>
    <a:masterClrMapping/>
  </p:clrMapOvr>
  <p:transition spd="slow">
    <p:pull/>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ntraštė 1"/>
          <p:cNvSpPr>
            <a:spLocks noGrp="1"/>
          </p:cNvSpPr>
          <p:nvPr>
            <p:ph type="title"/>
          </p:nvPr>
        </p:nvSpPr>
        <p:spPr>
          <a:xfrm>
            <a:off x="107504" y="1484784"/>
            <a:ext cx="9036496" cy="5112568"/>
          </a:xfrm>
        </p:spPr>
        <p:txBody>
          <a:bodyPr>
            <a:normAutofit fontScale="90000"/>
          </a:bodyPr>
          <a:lstStyle/>
          <a:p>
            <a:pPr algn="l">
              <a:lnSpc>
                <a:spcPct val="150000"/>
              </a:lnSpc>
              <a:spcBef>
                <a:spcPts val="600"/>
              </a:spcBef>
              <a:spcAft>
                <a:spcPts val="600"/>
              </a:spcAft>
            </a:pPr>
            <a:r>
              <a:rPr lang="en-US" sz="2200" dirty="0" smtClean="0">
                <a:latin typeface="Times New Roman" pitchFamily="18" charset="0"/>
                <a:cs typeface="Times New Roman" pitchFamily="18" charset="0"/>
              </a:rPr>
              <a:t>5. </a:t>
            </a:r>
            <a:r>
              <a:rPr lang="lt-LT" sz="2200" dirty="0" smtClean="0">
                <a:latin typeface="Times New Roman" pitchFamily="18" charset="0"/>
                <a:cs typeface="Times New Roman" pitchFamily="18" charset="0"/>
              </a:rPr>
              <a:t>Labiau </a:t>
            </a:r>
            <a:r>
              <a:rPr lang="lt-LT" sz="2200" dirty="0">
                <a:latin typeface="Times New Roman" pitchFamily="18" charset="0"/>
                <a:cs typeface="Times New Roman" pitchFamily="18" charset="0"/>
              </a:rPr>
              <a:t>motyvuoti, skatinti mokinius (4 mokytojai</a:t>
            </a:r>
            <a:r>
              <a:rPr lang="lt-LT" sz="2200" dirty="0" smtClean="0">
                <a:latin typeface="Times New Roman" pitchFamily="18" charset="0"/>
                <a:cs typeface="Times New Roman" pitchFamily="18" charset="0"/>
              </a:rPr>
              <a:t>).</a:t>
            </a:r>
            <a:r>
              <a:rPr lang="lt-LT" sz="2200" dirty="0">
                <a:latin typeface="Times New Roman" pitchFamily="18" charset="0"/>
                <a:cs typeface="Times New Roman" pitchFamily="18" charset="0"/>
              </a:rPr>
              <a:t/>
            </a:r>
            <a:br>
              <a:rPr lang="lt-LT" sz="2200" dirty="0">
                <a:latin typeface="Times New Roman" pitchFamily="18" charset="0"/>
                <a:cs typeface="Times New Roman" pitchFamily="18" charset="0"/>
              </a:rPr>
            </a:br>
            <a:r>
              <a:rPr lang="en-US" sz="2200" dirty="0" smtClean="0">
                <a:latin typeface="Times New Roman" pitchFamily="18" charset="0"/>
                <a:cs typeface="Times New Roman" pitchFamily="18" charset="0"/>
              </a:rPr>
              <a:t>6. </a:t>
            </a:r>
            <a:r>
              <a:rPr lang="lt-LT" sz="2200" dirty="0" smtClean="0">
                <a:latin typeface="Times New Roman" pitchFamily="18" charset="0"/>
                <a:cs typeface="Times New Roman" pitchFamily="18" charset="0"/>
              </a:rPr>
              <a:t>Mokytojui </a:t>
            </a:r>
            <a:r>
              <a:rPr lang="lt-LT" sz="2200" dirty="0">
                <a:latin typeface="Times New Roman" pitchFamily="18" charset="0"/>
                <a:cs typeface="Times New Roman" pitchFamily="18" charset="0"/>
              </a:rPr>
              <a:t>aiškiai išaiškinti pamokos </a:t>
            </a:r>
            <a:r>
              <a:rPr lang="lt-LT" sz="2200" dirty="0" smtClean="0">
                <a:latin typeface="Times New Roman" pitchFamily="18" charset="0"/>
                <a:cs typeface="Times New Roman" pitchFamily="18" charset="0"/>
              </a:rPr>
              <a:t>medžiagą</a:t>
            </a:r>
            <a:r>
              <a:rPr lang="en-US" sz="2200" dirty="0" smtClean="0">
                <a:latin typeface="Times New Roman" pitchFamily="18" charset="0"/>
                <a:cs typeface="Times New Roman" pitchFamily="18" charset="0"/>
              </a:rPr>
              <a:t>,</a:t>
            </a:r>
            <a:r>
              <a:rPr lang="lt-LT" sz="2200" dirty="0" smtClean="0">
                <a:latin typeface="Times New Roman" pitchFamily="18" charset="0"/>
                <a:cs typeface="Times New Roman" pitchFamily="18" charset="0"/>
              </a:rPr>
              <a:t> </a:t>
            </a:r>
            <a:r>
              <a:rPr lang="lt-LT" sz="2200" dirty="0">
                <a:latin typeface="Times New Roman" pitchFamily="18" charset="0"/>
                <a:cs typeface="Times New Roman" pitchFamily="18" charset="0"/>
              </a:rPr>
              <a:t>kad mokinys suprastų ir noras siekti savo geresnių rezultatų būtų matomas (2 mokytojai</a:t>
            </a:r>
            <a:r>
              <a:rPr lang="lt-LT" sz="2200" dirty="0" smtClean="0">
                <a:latin typeface="Times New Roman" pitchFamily="18" charset="0"/>
                <a:cs typeface="Times New Roman" pitchFamily="18" charset="0"/>
              </a:rPr>
              <a:t>).</a:t>
            </a:r>
            <a:br>
              <a:rPr lang="lt-LT" sz="2200" dirty="0" smtClean="0">
                <a:latin typeface="Times New Roman" pitchFamily="18" charset="0"/>
                <a:cs typeface="Times New Roman" pitchFamily="18" charset="0"/>
              </a:rPr>
            </a:br>
            <a:r>
              <a:rPr lang="en-US" sz="2200" dirty="0" smtClean="0">
                <a:latin typeface="Times New Roman" pitchFamily="18" charset="0"/>
                <a:cs typeface="Times New Roman" pitchFamily="18" charset="0"/>
              </a:rPr>
              <a:t>7. </a:t>
            </a:r>
            <a:r>
              <a:rPr lang="lt-LT" sz="2200" dirty="0" smtClean="0">
                <a:latin typeface="Times New Roman" pitchFamily="18" charset="0"/>
                <a:cs typeface="Times New Roman" pitchFamily="18" charset="0"/>
              </a:rPr>
              <a:t>Labiau </a:t>
            </a:r>
            <a:r>
              <a:rPr lang="lt-LT" sz="2200" dirty="0">
                <a:latin typeface="Times New Roman" pitchFamily="18" charset="0"/>
                <a:cs typeface="Times New Roman" pitchFamily="18" charset="0"/>
              </a:rPr>
              <a:t>skatinti dirbti savarankiškai, nevengti mokymo atmintinai, daugiau kontroliuoti, dažnai vertinti (3 mokytojai</a:t>
            </a:r>
            <a:r>
              <a:rPr lang="lt-LT" sz="2200" dirty="0" smtClean="0">
                <a:latin typeface="Times New Roman" pitchFamily="18" charset="0"/>
                <a:cs typeface="Times New Roman" pitchFamily="18" charset="0"/>
              </a:rPr>
              <a:t>).</a:t>
            </a:r>
            <a:r>
              <a:rPr lang="lt-LT" sz="2200" dirty="0">
                <a:latin typeface="Times New Roman" pitchFamily="18" charset="0"/>
                <a:cs typeface="Times New Roman" pitchFamily="18" charset="0"/>
              </a:rPr>
              <a:t/>
            </a:r>
            <a:br>
              <a:rPr lang="lt-LT" sz="2200" dirty="0">
                <a:latin typeface="Times New Roman" pitchFamily="18" charset="0"/>
                <a:cs typeface="Times New Roman" pitchFamily="18" charset="0"/>
              </a:rPr>
            </a:br>
            <a:r>
              <a:rPr lang="en-US" sz="2200" dirty="0" smtClean="0">
                <a:latin typeface="Times New Roman" pitchFamily="18" charset="0"/>
                <a:cs typeface="Times New Roman" pitchFamily="18" charset="0"/>
              </a:rPr>
              <a:t>8. </a:t>
            </a:r>
            <a:r>
              <a:rPr lang="lt-LT" sz="2200" dirty="0" smtClean="0">
                <a:latin typeface="Times New Roman" pitchFamily="18" charset="0"/>
                <a:cs typeface="Times New Roman" pitchFamily="18" charset="0"/>
              </a:rPr>
              <a:t>Teikti </a:t>
            </a:r>
            <a:r>
              <a:rPr lang="lt-LT" sz="2200" dirty="0">
                <a:latin typeface="Times New Roman" pitchFamily="18" charset="0"/>
                <a:cs typeface="Times New Roman" pitchFamily="18" charset="0"/>
              </a:rPr>
              <a:t>didesnę mokytojų padėjėjų pagalbą sunkių </a:t>
            </a:r>
            <a:r>
              <a:rPr lang="lt-LT" sz="2200" dirty="0" err="1" smtClean="0">
                <a:latin typeface="Times New Roman" pitchFamily="18" charset="0"/>
                <a:cs typeface="Times New Roman" pitchFamily="18" charset="0"/>
              </a:rPr>
              <a:t>spec</a:t>
            </a:r>
            <a:r>
              <a:rPr lang="en-US" sz="2200" dirty="0" err="1" smtClean="0">
                <a:latin typeface="Times New Roman" pitchFamily="18" charset="0"/>
                <a:cs typeface="Times New Roman" pitchFamily="18" charset="0"/>
              </a:rPr>
              <a:t>iali</a:t>
            </a:r>
            <a:r>
              <a:rPr lang="lt-LT" sz="2200" dirty="0">
                <a:latin typeface="Times New Roman" pitchFamily="18" charset="0"/>
                <a:cs typeface="Times New Roman" pitchFamily="18" charset="0"/>
              </a:rPr>
              <a:t>ų</a:t>
            </a:r>
            <a:r>
              <a:rPr lang="lt-LT" sz="2200" dirty="0" smtClean="0">
                <a:latin typeface="Times New Roman" pitchFamily="18" charset="0"/>
                <a:cs typeface="Times New Roman" pitchFamily="18" charset="0"/>
              </a:rPr>
              <a:t> </a:t>
            </a:r>
            <a:r>
              <a:rPr lang="lt-LT" sz="2200" dirty="0">
                <a:latin typeface="Times New Roman" pitchFamily="18" charset="0"/>
                <a:cs typeface="Times New Roman" pitchFamily="18" charset="0"/>
              </a:rPr>
              <a:t>poreikių </a:t>
            </a:r>
            <a:r>
              <a:rPr lang="lt-LT" sz="2200" dirty="0" smtClean="0">
                <a:latin typeface="Times New Roman" pitchFamily="18" charset="0"/>
                <a:cs typeface="Times New Roman" pitchFamily="18" charset="0"/>
              </a:rPr>
              <a:t>mokiniams</a:t>
            </a:r>
            <a:r>
              <a:rPr lang="en-US" sz="2200" dirty="0" smtClean="0">
                <a:latin typeface="Times New Roman" pitchFamily="18" charset="0"/>
                <a:cs typeface="Times New Roman" pitchFamily="18" charset="0"/>
              </a:rPr>
              <a:t>           </a:t>
            </a:r>
            <a:r>
              <a:rPr lang="lt-LT" sz="2200" dirty="0" smtClean="0">
                <a:latin typeface="Times New Roman" pitchFamily="18" charset="0"/>
                <a:cs typeface="Times New Roman" pitchFamily="18" charset="0"/>
              </a:rPr>
              <a:t> </a:t>
            </a:r>
            <a:r>
              <a:rPr lang="lt-LT" sz="2200" dirty="0">
                <a:latin typeface="Times New Roman" pitchFamily="18" charset="0"/>
                <a:cs typeface="Times New Roman" pitchFamily="18" charset="0"/>
              </a:rPr>
              <a:t>(3 mokytojai</a:t>
            </a:r>
            <a:r>
              <a:rPr lang="lt-LT" sz="2200" dirty="0" smtClean="0">
                <a:latin typeface="Times New Roman" pitchFamily="18" charset="0"/>
                <a:cs typeface="Times New Roman" pitchFamily="18" charset="0"/>
              </a:rPr>
              <a:t>).</a:t>
            </a:r>
            <a:r>
              <a:rPr lang="lt-LT" sz="2200" dirty="0">
                <a:latin typeface="Times New Roman" pitchFamily="18" charset="0"/>
                <a:cs typeface="Times New Roman" pitchFamily="18" charset="0"/>
              </a:rPr>
              <a:t/>
            </a:r>
            <a:br>
              <a:rPr lang="lt-LT" sz="2200" dirty="0">
                <a:latin typeface="Times New Roman" pitchFamily="18" charset="0"/>
                <a:cs typeface="Times New Roman" pitchFamily="18" charset="0"/>
              </a:rPr>
            </a:br>
            <a:r>
              <a:rPr lang="en-US" sz="2200" dirty="0" smtClean="0">
                <a:latin typeface="Times New Roman" pitchFamily="18" charset="0"/>
                <a:cs typeface="Times New Roman" pitchFamily="18" charset="0"/>
              </a:rPr>
              <a:t>9. </a:t>
            </a:r>
            <a:r>
              <a:rPr lang="lt-LT" sz="2200" dirty="0" smtClean="0">
                <a:latin typeface="Times New Roman" pitchFamily="18" charset="0"/>
                <a:cs typeface="Times New Roman" pitchFamily="18" charset="0"/>
              </a:rPr>
              <a:t>Mokinys </a:t>
            </a:r>
            <a:r>
              <a:rPr lang="lt-LT" sz="2200" dirty="0">
                <a:latin typeface="Times New Roman" pitchFamily="18" charset="0"/>
                <a:cs typeface="Times New Roman" pitchFamily="18" charset="0"/>
              </a:rPr>
              <a:t>privalo patirti sėkmę. </a:t>
            </a:r>
            <a:br>
              <a:rPr lang="lt-LT" sz="2200" dirty="0">
                <a:latin typeface="Times New Roman" pitchFamily="18" charset="0"/>
                <a:cs typeface="Times New Roman" pitchFamily="18" charset="0"/>
              </a:rPr>
            </a:br>
            <a:r>
              <a:rPr lang="en-US" sz="2200" dirty="0" smtClean="0">
                <a:latin typeface="Times New Roman" pitchFamily="18" charset="0"/>
                <a:cs typeface="Times New Roman" pitchFamily="18" charset="0"/>
              </a:rPr>
              <a:t>10. </a:t>
            </a:r>
            <a:r>
              <a:rPr lang="lt-LT" sz="2200" dirty="0" smtClean="0">
                <a:latin typeface="Times New Roman" pitchFamily="18" charset="0"/>
                <a:cs typeface="Times New Roman" pitchFamily="18" charset="0"/>
              </a:rPr>
              <a:t>Papildomos </a:t>
            </a:r>
            <a:r>
              <a:rPr lang="lt-LT" sz="2200" dirty="0">
                <a:latin typeface="Times New Roman" pitchFamily="18" charset="0"/>
                <a:cs typeface="Times New Roman" pitchFamily="18" charset="0"/>
              </a:rPr>
              <a:t>konsultacijos mokiniams iš atskirų dalykų. </a:t>
            </a:r>
            <a:br>
              <a:rPr lang="lt-LT" sz="2200" dirty="0">
                <a:latin typeface="Times New Roman" pitchFamily="18" charset="0"/>
                <a:cs typeface="Times New Roman" pitchFamily="18" charset="0"/>
              </a:rPr>
            </a:br>
            <a:r>
              <a:rPr lang="en-US" sz="2200" dirty="0" smtClean="0">
                <a:latin typeface="Times New Roman" pitchFamily="18" charset="0"/>
                <a:cs typeface="Times New Roman" pitchFamily="18" charset="0"/>
              </a:rPr>
              <a:t>11. </a:t>
            </a:r>
            <a:r>
              <a:rPr lang="lt-LT" sz="2200" dirty="0" smtClean="0">
                <a:latin typeface="Times New Roman" pitchFamily="18" charset="0"/>
                <a:cs typeface="Times New Roman" pitchFamily="18" charset="0"/>
              </a:rPr>
              <a:t>Į </a:t>
            </a:r>
            <a:r>
              <a:rPr lang="lt-LT" sz="2200" dirty="0">
                <a:latin typeface="Times New Roman" pitchFamily="18" charset="0"/>
                <a:cs typeface="Times New Roman" pitchFamily="18" charset="0"/>
              </a:rPr>
              <a:t>klases skirstyti pagal gebėjimus. </a:t>
            </a:r>
            <a:br>
              <a:rPr lang="lt-LT" sz="2200" dirty="0">
                <a:latin typeface="Times New Roman" pitchFamily="18" charset="0"/>
                <a:cs typeface="Times New Roman" pitchFamily="18" charset="0"/>
              </a:rPr>
            </a:br>
            <a:r>
              <a:rPr lang="en-US" sz="2200" dirty="0" smtClean="0">
                <a:latin typeface="Times New Roman" pitchFamily="18" charset="0"/>
                <a:cs typeface="Times New Roman" pitchFamily="18" charset="0"/>
              </a:rPr>
              <a:t>12. </a:t>
            </a:r>
            <a:r>
              <a:rPr lang="lt-LT" sz="2200" dirty="0" smtClean="0">
                <a:latin typeface="Times New Roman" pitchFamily="18" charset="0"/>
                <a:cs typeface="Times New Roman" pitchFamily="18" charset="0"/>
              </a:rPr>
              <a:t>Kiek </a:t>
            </a:r>
            <a:r>
              <a:rPr lang="lt-LT" sz="2200" dirty="0">
                <a:latin typeface="Times New Roman" pitchFamily="18" charset="0"/>
                <a:cs typeface="Times New Roman" pitchFamily="18" charset="0"/>
              </a:rPr>
              <a:t>galima daugiau integruoti dalykus</a:t>
            </a:r>
            <a:r>
              <a:rPr lang="lt-LT" sz="2200" dirty="0" smtClean="0">
                <a:latin typeface="Times New Roman" pitchFamily="18" charset="0"/>
                <a:cs typeface="Times New Roman" pitchFamily="18" charset="0"/>
              </a:rPr>
              <a:t>.</a:t>
            </a:r>
            <a:r>
              <a:rPr lang="lt-LT" sz="2200" dirty="0">
                <a:latin typeface="Times New Roman" pitchFamily="18" charset="0"/>
                <a:cs typeface="Times New Roman" pitchFamily="18" charset="0"/>
              </a:rPr>
              <a:t/>
            </a:r>
            <a:br>
              <a:rPr lang="lt-LT" sz="2200" dirty="0">
                <a:latin typeface="Times New Roman" pitchFamily="18" charset="0"/>
                <a:cs typeface="Times New Roman" pitchFamily="18" charset="0"/>
              </a:rPr>
            </a:br>
            <a:r>
              <a:rPr lang="en-US" sz="2200" dirty="0" smtClean="0">
                <a:latin typeface="Times New Roman" pitchFamily="18" charset="0"/>
                <a:cs typeface="Times New Roman" pitchFamily="18" charset="0"/>
              </a:rPr>
              <a:t>13. </a:t>
            </a:r>
            <a:r>
              <a:rPr lang="lt-LT" sz="2200" dirty="0" smtClean="0">
                <a:latin typeface="Times New Roman" pitchFamily="18" charset="0"/>
                <a:cs typeface="Times New Roman" pitchFamily="18" charset="0"/>
              </a:rPr>
              <a:t>Mokinys </a:t>
            </a:r>
            <a:r>
              <a:rPr lang="lt-LT" sz="2200" dirty="0">
                <a:latin typeface="Times New Roman" pitchFamily="18" charset="0"/>
                <a:cs typeface="Times New Roman" pitchFamily="18" charset="0"/>
              </a:rPr>
              <a:t>turi išsikelti sau tinkamą tikslą, jo siekti etapais, konsultuojant, padedant mokytojui. </a:t>
            </a:r>
            <a:r>
              <a:rPr lang="lt-LT" sz="2000" dirty="0">
                <a:latin typeface="Times New Roman" pitchFamily="18" charset="0"/>
                <a:cs typeface="Times New Roman" pitchFamily="18" charset="0"/>
              </a:rPr>
              <a:t/>
            </a:r>
            <a:br>
              <a:rPr lang="lt-LT" sz="2000" dirty="0">
                <a:latin typeface="Times New Roman" pitchFamily="18" charset="0"/>
                <a:cs typeface="Times New Roman" pitchFamily="18" charset="0"/>
              </a:rPr>
            </a:br>
            <a:r>
              <a:rPr lang="lt-LT" dirty="0">
                <a:latin typeface="Times New Roman" pitchFamily="18" charset="0"/>
                <a:cs typeface="Times New Roman" pitchFamily="18" charset="0"/>
              </a:rPr>
              <a:t/>
            </a:r>
            <a:br>
              <a:rPr lang="lt-LT" dirty="0">
                <a:latin typeface="Times New Roman" pitchFamily="18" charset="0"/>
                <a:cs typeface="Times New Roman" pitchFamily="18" charset="0"/>
              </a:rPr>
            </a:br>
            <a:endParaRPr lang="lt-LT" dirty="0">
              <a:latin typeface="Times New Roman" pitchFamily="18" charset="0"/>
              <a:cs typeface="Times New Roman" pitchFamily="18" charset="0"/>
            </a:endParaRPr>
          </a:p>
        </p:txBody>
      </p:sp>
    </p:spTree>
    <p:extLst>
      <p:ext uri="{BB962C8B-B14F-4D97-AF65-F5344CB8AC3E}">
        <p14:creationId xmlns:p14="http://schemas.microsoft.com/office/powerpoint/2010/main" val="1955909852"/>
      </p:ext>
    </p:extLst>
  </p:cSld>
  <p:clrMapOvr>
    <a:masterClrMapping/>
  </p:clrMapOvr>
  <p:transition spd="slow">
    <p:pull/>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tačiakampis 1"/>
          <p:cNvSpPr/>
          <p:nvPr/>
        </p:nvSpPr>
        <p:spPr>
          <a:xfrm>
            <a:off x="107504" y="116632"/>
            <a:ext cx="8928992" cy="7232749"/>
          </a:xfrm>
          <a:prstGeom prst="rect">
            <a:avLst/>
          </a:prstGeom>
        </p:spPr>
        <p:txBody>
          <a:bodyPr wrap="square">
            <a:spAutoFit/>
          </a:bodyPr>
          <a:lstStyle/>
          <a:p>
            <a:pPr>
              <a:lnSpc>
                <a:spcPct val="150000"/>
              </a:lnSpc>
              <a:spcBef>
                <a:spcPts val="600"/>
              </a:spcBef>
              <a:spcAft>
                <a:spcPts val="600"/>
              </a:spcAft>
            </a:pPr>
            <a:r>
              <a:rPr lang="en-US" sz="2000" dirty="0" smtClean="0">
                <a:latin typeface="Times New Roman" pitchFamily="18" charset="0"/>
                <a:cs typeface="Times New Roman" pitchFamily="18" charset="0"/>
              </a:rPr>
              <a:t>14. </a:t>
            </a:r>
            <a:r>
              <a:rPr lang="lt-LT" sz="2000" dirty="0" smtClean="0">
                <a:latin typeface="Times New Roman" pitchFamily="18" charset="0"/>
                <a:cs typeface="Times New Roman" pitchFamily="18" charset="0"/>
              </a:rPr>
              <a:t>Mokytojas </a:t>
            </a:r>
            <a:r>
              <a:rPr lang="lt-LT" sz="2000" dirty="0">
                <a:latin typeface="Times New Roman" pitchFamily="18" charset="0"/>
                <a:cs typeface="Times New Roman" pitchFamily="18" charset="0"/>
              </a:rPr>
              <a:t>turi žinoti esamą mokinio mokymosi lygį ir mokymą diferencijuoti, individualizuoti. (4 mokytojai ) </a:t>
            </a:r>
          </a:p>
          <a:p>
            <a:pPr>
              <a:lnSpc>
                <a:spcPct val="150000"/>
              </a:lnSpc>
              <a:spcBef>
                <a:spcPts val="600"/>
              </a:spcBef>
              <a:spcAft>
                <a:spcPts val="600"/>
              </a:spcAft>
            </a:pPr>
            <a:r>
              <a:rPr lang="en-US" sz="2000" dirty="0" smtClean="0">
                <a:latin typeface="Times New Roman" pitchFamily="18" charset="0"/>
                <a:cs typeface="Times New Roman" pitchFamily="18" charset="0"/>
              </a:rPr>
              <a:t>15. </a:t>
            </a:r>
            <a:r>
              <a:rPr lang="lt-LT" sz="2000" dirty="0" smtClean="0">
                <a:latin typeface="Times New Roman" pitchFamily="18" charset="0"/>
                <a:cs typeface="Times New Roman" pitchFamily="18" charset="0"/>
              </a:rPr>
              <a:t>Padėti </a:t>
            </a:r>
            <a:r>
              <a:rPr lang="lt-LT" sz="2000" dirty="0">
                <a:latin typeface="Times New Roman" pitchFamily="18" charset="0"/>
                <a:cs typeface="Times New Roman" pitchFamily="18" charset="0"/>
              </a:rPr>
              <a:t>mokiniams įsivertinti savo pasiekimus, kartu planuoti mokymąsi. (2 mokytojai)</a:t>
            </a:r>
          </a:p>
          <a:p>
            <a:pPr>
              <a:lnSpc>
                <a:spcPct val="150000"/>
              </a:lnSpc>
              <a:spcBef>
                <a:spcPts val="600"/>
              </a:spcBef>
              <a:spcAft>
                <a:spcPts val="600"/>
              </a:spcAft>
            </a:pPr>
            <a:r>
              <a:rPr lang="en-US" sz="2000" dirty="0" smtClean="0">
                <a:latin typeface="Times New Roman" pitchFamily="18" charset="0"/>
                <a:cs typeface="Times New Roman" pitchFamily="18" charset="0"/>
              </a:rPr>
              <a:t>16. </a:t>
            </a:r>
            <a:r>
              <a:rPr lang="lt-LT" sz="2000" dirty="0" smtClean="0">
                <a:latin typeface="Times New Roman" pitchFamily="18" charset="0"/>
                <a:cs typeface="Times New Roman" pitchFamily="18" charset="0"/>
              </a:rPr>
              <a:t>Kūrybiškai </a:t>
            </a:r>
            <a:r>
              <a:rPr lang="lt-LT" sz="2000" dirty="0">
                <a:latin typeface="Times New Roman" pitchFamily="18" charset="0"/>
                <a:cs typeface="Times New Roman" pitchFamily="18" charset="0"/>
              </a:rPr>
              <a:t>ir įdomiai perteikti medžiagą pamokose. (3 mokytojai) </a:t>
            </a:r>
          </a:p>
          <a:p>
            <a:pPr>
              <a:lnSpc>
                <a:spcPct val="150000"/>
              </a:lnSpc>
              <a:spcBef>
                <a:spcPts val="600"/>
              </a:spcBef>
              <a:spcAft>
                <a:spcPts val="600"/>
              </a:spcAft>
            </a:pPr>
            <a:r>
              <a:rPr lang="en-US" sz="2000" dirty="0" smtClean="0">
                <a:latin typeface="Times New Roman" pitchFamily="18" charset="0"/>
                <a:cs typeface="Times New Roman" pitchFamily="18" charset="0"/>
              </a:rPr>
              <a:t>17. </a:t>
            </a:r>
            <a:r>
              <a:rPr lang="lt-LT" sz="2000" dirty="0" smtClean="0">
                <a:latin typeface="Times New Roman" pitchFamily="18" charset="0"/>
                <a:cs typeface="Times New Roman" pitchFamily="18" charset="0"/>
              </a:rPr>
              <a:t>Tobulinti </a:t>
            </a:r>
            <a:r>
              <a:rPr lang="lt-LT" sz="2000" dirty="0">
                <a:latin typeface="Times New Roman" pitchFamily="18" charset="0"/>
                <a:cs typeface="Times New Roman" pitchFamily="18" charset="0"/>
              </a:rPr>
              <a:t>pamoką ir sieti su gyvenimo aplinka. </a:t>
            </a:r>
            <a:endParaRPr lang="lt-LT" sz="2000" dirty="0" smtClean="0">
              <a:latin typeface="Times New Roman" pitchFamily="18" charset="0"/>
              <a:cs typeface="Times New Roman" pitchFamily="18" charset="0"/>
            </a:endParaRPr>
          </a:p>
          <a:p>
            <a:pPr>
              <a:lnSpc>
                <a:spcPct val="150000"/>
              </a:lnSpc>
              <a:spcBef>
                <a:spcPts val="600"/>
              </a:spcBef>
              <a:spcAft>
                <a:spcPts val="600"/>
              </a:spcAft>
            </a:pPr>
            <a:r>
              <a:rPr lang="en-US" sz="2000" dirty="0" smtClean="0">
                <a:latin typeface="Times New Roman" pitchFamily="18" charset="0"/>
                <a:cs typeface="Times New Roman" pitchFamily="18" charset="0"/>
              </a:rPr>
              <a:t>18. </a:t>
            </a:r>
            <a:r>
              <a:rPr lang="lt-LT" sz="2000" dirty="0" smtClean="0">
                <a:latin typeface="Times New Roman" pitchFamily="18" charset="0"/>
                <a:cs typeface="Times New Roman" pitchFamily="18" charset="0"/>
              </a:rPr>
              <a:t>Atsisakyti </a:t>
            </a:r>
            <a:r>
              <a:rPr lang="lt-LT" sz="2000" dirty="0">
                <a:latin typeface="Times New Roman" pitchFamily="18" charset="0"/>
                <a:cs typeface="Times New Roman" pitchFamily="18" charset="0"/>
              </a:rPr>
              <a:t>"nepatenkinamo" pažymio sąvokos. Sudaryti galimybę mokiniams nemokamai, savanoriškai, anonimiškai pasitikrinti savo žinių lygį (</a:t>
            </a:r>
            <a:r>
              <a:rPr lang="lt-LT" sz="2000" dirty="0" err="1">
                <a:latin typeface="Times New Roman" pitchFamily="18" charset="0"/>
                <a:cs typeface="Times New Roman" pitchFamily="18" charset="0"/>
              </a:rPr>
              <a:t>pvz</a:t>
            </a:r>
            <a:r>
              <a:rPr lang="lt-LT" sz="2000" dirty="0">
                <a:latin typeface="Times New Roman" pitchFamily="18" charset="0"/>
                <a:cs typeface="Times New Roman" pitchFamily="18" charset="0"/>
              </a:rPr>
              <a:t>., internetiniai testai). </a:t>
            </a:r>
            <a:br>
              <a:rPr lang="lt-LT" sz="2000" dirty="0">
                <a:latin typeface="Times New Roman" pitchFamily="18" charset="0"/>
                <a:cs typeface="Times New Roman" pitchFamily="18" charset="0"/>
              </a:rPr>
            </a:br>
            <a:r>
              <a:rPr lang="en-US" sz="2000" dirty="0" smtClean="0">
                <a:latin typeface="Times New Roman" pitchFamily="18" charset="0"/>
                <a:cs typeface="Times New Roman" pitchFamily="18" charset="0"/>
              </a:rPr>
              <a:t>19. </a:t>
            </a:r>
            <a:r>
              <a:rPr lang="lt-LT" sz="2000" dirty="0" smtClean="0">
                <a:latin typeface="Times New Roman" pitchFamily="18" charset="0"/>
                <a:cs typeface="Times New Roman" pitchFamily="18" charset="0"/>
              </a:rPr>
              <a:t>Mokymosi </a:t>
            </a:r>
            <a:r>
              <a:rPr lang="lt-LT" sz="2000" dirty="0">
                <a:latin typeface="Times New Roman" pitchFamily="18" charset="0"/>
                <a:cs typeface="Times New Roman" pitchFamily="18" charset="0"/>
              </a:rPr>
              <a:t>pasiekimai priklauso nuo socialinės šeimų padėties, bet ar mokytojai gali tai pakeisti? Pasenę mokymo vadovėliai, dienynas nepritaikytas darbui su elektroninėmis pratybomis. </a:t>
            </a:r>
            <a:r>
              <a:rPr lang="en-US" sz="2000" dirty="0" smtClean="0">
                <a:latin typeface="Times New Roman" pitchFamily="18" charset="0"/>
                <a:cs typeface="Times New Roman" pitchFamily="18" charset="0"/>
              </a:rPr>
              <a:t>  </a:t>
            </a:r>
          </a:p>
          <a:p>
            <a:pPr>
              <a:lnSpc>
                <a:spcPct val="150000"/>
              </a:lnSpc>
              <a:spcBef>
                <a:spcPts val="600"/>
              </a:spcBef>
              <a:spcAft>
                <a:spcPts val="600"/>
              </a:spcAft>
            </a:pPr>
            <a:r>
              <a:rPr lang="en-US" sz="2000" dirty="0" smtClean="0">
                <a:latin typeface="Times New Roman" pitchFamily="18" charset="0"/>
                <a:cs typeface="Times New Roman" pitchFamily="18" charset="0"/>
              </a:rPr>
              <a:t>P.S. </a:t>
            </a:r>
            <a:r>
              <a:rPr lang="en-US" sz="2000" dirty="0" err="1" smtClean="0">
                <a:latin typeface="Times New Roman" pitchFamily="18" charset="0"/>
                <a:cs typeface="Times New Roman" pitchFamily="18" charset="0"/>
              </a:rPr>
              <a:t>Kalba</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netaisyta</a:t>
            </a:r>
            <a:r>
              <a:rPr lang="lt-LT" dirty="0"/>
              <a:t/>
            </a:r>
            <a:br>
              <a:rPr lang="lt-LT" dirty="0"/>
            </a:br>
            <a:endParaRPr lang="lt-LT" dirty="0"/>
          </a:p>
        </p:txBody>
      </p:sp>
    </p:spTree>
    <p:extLst>
      <p:ext uri="{BB962C8B-B14F-4D97-AF65-F5344CB8AC3E}">
        <p14:creationId xmlns:p14="http://schemas.microsoft.com/office/powerpoint/2010/main" val="3886222134"/>
      </p:ext>
    </p:extLst>
  </p:cSld>
  <p:clrMapOvr>
    <a:masterClrMapping/>
  </p:clrMapOvr>
  <p:transition spd="slow">
    <p:pull/>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ntraštė 1"/>
          <p:cNvSpPr>
            <a:spLocks noGrp="1"/>
          </p:cNvSpPr>
          <p:nvPr>
            <p:ph type="title"/>
          </p:nvPr>
        </p:nvSpPr>
        <p:spPr/>
        <p:txBody>
          <a:bodyPr>
            <a:noAutofit/>
          </a:bodyPr>
          <a:lstStyle/>
          <a:p>
            <a:r>
              <a:rPr lang="lt-LT" sz="3600" dirty="0">
                <a:latin typeface="Times New Roman" pitchFamily="18" charset="0"/>
                <a:cs typeface="Times New Roman" pitchFamily="18" charset="0"/>
              </a:rPr>
              <a:t>Ką darai, kad Tavo mokymosi pasiekimai gerėtų</a:t>
            </a:r>
            <a:r>
              <a:rPr lang="lt-LT" sz="3600" dirty="0" smtClean="0">
                <a:latin typeface="Times New Roman" pitchFamily="18" charset="0"/>
                <a:cs typeface="Times New Roman" pitchFamily="18" charset="0"/>
              </a:rPr>
              <a:t>?</a:t>
            </a:r>
            <a:r>
              <a:rPr lang="en-US" sz="3600" dirty="0" smtClean="0">
                <a:latin typeface="Times New Roman" pitchFamily="18" charset="0"/>
                <a:cs typeface="Times New Roman" pitchFamily="18" charset="0"/>
              </a:rPr>
              <a:t/>
            </a:r>
            <a:br>
              <a:rPr lang="en-US" sz="3600" dirty="0" smtClean="0">
                <a:latin typeface="Times New Roman" pitchFamily="18" charset="0"/>
                <a:cs typeface="Times New Roman" pitchFamily="18" charset="0"/>
              </a:rPr>
            </a:br>
            <a:r>
              <a:rPr lang="en-US" sz="3200" b="1" u="sng" dirty="0" err="1" smtClean="0">
                <a:latin typeface="Times New Roman" pitchFamily="18" charset="0"/>
                <a:cs typeface="Times New Roman" pitchFamily="18" charset="0"/>
              </a:rPr>
              <a:t>Mokini</a:t>
            </a:r>
            <a:r>
              <a:rPr lang="lt-LT" sz="3200" b="1" u="sng" dirty="0" smtClean="0">
                <a:latin typeface="Times New Roman" pitchFamily="18" charset="0"/>
                <a:cs typeface="Times New Roman" pitchFamily="18" charset="0"/>
              </a:rPr>
              <a:t>ų atsakymai</a:t>
            </a:r>
            <a:endParaRPr lang="lt-LT" sz="3200" b="1" u="sng" dirty="0">
              <a:latin typeface="Times New Roman" pitchFamily="18" charset="0"/>
              <a:cs typeface="Times New Roman" pitchFamily="18" charset="0"/>
            </a:endParaRPr>
          </a:p>
        </p:txBody>
      </p:sp>
      <p:sp>
        <p:nvSpPr>
          <p:cNvPr id="3" name="Turinio vietos rezervavimo ženklas 2"/>
          <p:cNvSpPr>
            <a:spLocks noGrp="1"/>
          </p:cNvSpPr>
          <p:nvPr>
            <p:ph idx="1"/>
          </p:nvPr>
        </p:nvSpPr>
        <p:spPr>
          <a:xfrm>
            <a:off x="179512" y="1628800"/>
            <a:ext cx="8964488" cy="5328592"/>
          </a:xfrm>
        </p:spPr>
        <p:txBody>
          <a:bodyPr>
            <a:normAutofit fontScale="77500" lnSpcReduction="20000"/>
          </a:bodyPr>
          <a:lstStyle/>
          <a:p>
            <a:pPr marL="0" indent="0">
              <a:lnSpc>
                <a:spcPct val="150000"/>
              </a:lnSpc>
              <a:spcBef>
                <a:spcPts val="600"/>
              </a:spcBef>
              <a:spcAft>
                <a:spcPts val="600"/>
              </a:spcAft>
              <a:buNone/>
            </a:pPr>
            <a:r>
              <a:rPr lang="en-US" sz="2600" dirty="0" smtClean="0">
                <a:latin typeface="Times New Roman" pitchFamily="18" charset="0"/>
                <a:cs typeface="Times New Roman" pitchFamily="18" charset="0"/>
              </a:rPr>
              <a:t>1. </a:t>
            </a:r>
            <a:r>
              <a:rPr lang="lt-LT" sz="2600" dirty="0" smtClean="0">
                <a:latin typeface="Times New Roman" pitchFamily="18" charset="0"/>
                <a:cs typeface="Times New Roman" pitchFamily="18" charset="0"/>
              </a:rPr>
              <a:t>Stengiuosi </a:t>
            </a:r>
            <a:r>
              <a:rPr lang="lt-LT" sz="2600" dirty="0">
                <a:latin typeface="Times New Roman" pitchFamily="18" charset="0"/>
                <a:cs typeface="Times New Roman" pitchFamily="18" charset="0"/>
              </a:rPr>
              <a:t>per pamoką daugiau išmokti, kad namuose nereiktų daug </a:t>
            </a:r>
            <a:r>
              <a:rPr lang="lt-LT" sz="2600" dirty="0" smtClean="0">
                <a:latin typeface="Times New Roman" pitchFamily="18" charset="0"/>
                <a:cs typeface="Times New Roman" pitchFamily="18" charset="0"/>
              </a:rPr>
              <a:t>mokintis. Stengiuosi </a:t>
            </a:r>
            <a:r>
              <a:rPr lang="lt-LT" sz="2600" dirty="0">
                <a:latin typeface="Times New Roman" pitchFamily="18" charset="0"/>
                <a:cs typeface="Times New Roman" pitchFamily="18" charset="0"/>
              </a:rPr>
              <a:t>viską išgirsti pamokose. Stengiuosi geriau mokytis, aktyviai dalyvauju pamokose, užduotis stengiuosi atlikti savarankiškai. Stengiuosi per pamokas atlikti tai ko reikia. Atlieku visas užduotis, kalbuosi su mokytojais ką reikėtų daryti kitaip.</a:t>
            </a:r>
          </a:p>
          <a:p>
            <a:pPr marL="0" indent="0">
              <a:lnSpc>
                <a:spcPct val="150000"/>
              </a:lnSpc>
              <a:spcBef>
                <a:spcPts val="600"/>
              </a:spcBef>
              <a:spcAft>
                <a:spcPts val="600"/>
              </a:spcAft>
              <a:buNone/>
            </a:pPr>
            <a:r>
              <a:rPr lang="lt-LT" sz="2600" dirty="0">
                <a:latin typeface="Times New Roman" pitchFamily="18" charset="0"/>
                <a:cs typeface="Times New Roman" pitchFamily="18" charset="0"/>
              </a:rPr>
              <a:t>2</a:t>
            </a:r>
            <a:r>
              <a:rPr lang="en-US" sz="2600" dirty="0" smtClean="0">
                <a:latin typeface="Times New Roman" pitchFamily="18" charset="0"/>
                <a:cs typeface="Times New Roman" pitchFamily="18" charset="0"/>
              </a:rPr>
              <a:t>. </a:t>
            </a:r>
            <a:r>
              <a:rPr lang="lt-LT" sz="2600" dirty="0" smtClean="0">
                <a:latin typeface="Times New Roman" pitchFamily="18" charset="0"/>
                <a:cs typeface="Times New Roman" pitchFamily="18" charset="0"/>
              </a:rPr>
              <a:t>Atsakingai </a:t>
            </a:r>
            <a:r>
              <a:rPr lang="lt-LT" sz="2600" dirty="0">
                <a:latin typeface="Times New Roman" pitchFamily="18" charset="0"/>
                <a:cs typeface="Times New Roman" pitchFamily="18" charset="0"/>
              </a:rPr>
              <a:t>ruošiu namų darbus, ruošiuosi kontroliniams darbams, jei iškyla sunkumų, kreipiuosi į tėvus ar mokytojus. Namuose kartojuosi pamokos </a:t>
            </a:r>
            <a:r>
              <a:rPr lang="lt-LT" sz="2600" dirty="0" smtClean="0">
                <a:latin typeface="Times New Roman" pitchFamily="18" charset="0"/>
                <a:cs typeface="Times New Roman" pitchFamily="18" charset="0"/>
              </a:rPr>
              <a:t>temą.</a:t>
            </a:r>
            <a:r>
              <a:rPr lang="en-US" sz="2600" dirty="0" smtClean="0">
                <a:latin typeface="Times New Roman" pitchFamily="18" charset="0"/>
                <a:cs typeface="Times New Roman" pitchFamily="18" charset="0"/>
              </a:rPr>
              <a:t> </a:t>
            </a:r>
            <a:r>
              <a:rPr lang="lt-LT" sz="2600" dirty="0" smtClean="0">
                <a:latin typeface="Times New Roman" pitchFamily="18" charset="0"/>
                <a:cs typeface="Times New Roman" pitchFamily="18" charset="0"/>
              </a:rPr>
              <a:t>Papildomai </a:t>
            </a:r>
            <a:r>
              <a:rPr lang="lt-LT" sz="2600" dirty="0">
                <a:latin typeface="Times New Roman" pitchFamily="18" charset="0"/>
                <a:cs typeface="Times New Roman" pitchFamily="18" charset="0"/>
              </a:rPr>
              <a:t>mokausi namie. Paprašau tėvelių pagalbos. </a:t>
            </a:r>
          </a:p>
          <a:p>
            <a:pPr marL="0" indent="0">
              <a:lnSpc>
                <a:spcPct val="150000"/>
              </a:lnSpc>
              <a:spcBef>
                <a:spcPts val="600"/>
              </a:spcBef>
              <a:spcAft>
                <a:spcPts val="600"/>
              </a:spcAft>
              <a:buNone/>
            </a:pPr>
            <a:r>
              <a:rPr lang="lt-LT" sz="2600" dirty="0" smtClean="0">
                <a:latin typeface="Times New Roman" pitchFamily="18" charset="0"/>
                <a:cs typeface="Times New Roman" pitchFamily="18" charset="0"/>
              </a:rPr>
              <a:t>3. Visada </a:t>
            </a:r>
            <a:r>
              <a:rPr lang="lt-LT" sz="2600" dirty="0">
                <a:latin typeface="Times New Roman" pitchFamily="18" charset="0"/>
                <a:cs typeface="Times New Roman" pitchFamily="18" charset="0"/>
              </a:rPr>
              <a:t>ieškau savo mokslo klaidų. Jei klaidų yra, einu į konsultacijas. Visada, ko nesuprantu einu pasiklausti ar paprašyti pagalbos. Pasilieku po pamokos ir išsiaiškinu su mokytoja kas man yra sunku. </a:t>
            </a:r>
          </a:p>
          <a:p>
            <a:pPr marL="0" indent="0">
              <a:lnSpc>
                <a:spcPct val="150000"/>
              </a:lnSpc>
              <a:spcBef>
                <a:spcPts val="600"/>
              </a:spcBef>
              <a:spcAft>
                <a:spcPts val="600"/>
              </a:spcAft>
              <a:buNone/>
            </a:pPr>
            <a:r>
              <a:rPr lang="lt-LT" sz="2600" dirty="0">
                <a:latin typeface="Times New Roman" pitchFamily="18" charset="0"/>
                <a:cs typeface="Times New Roman" pitchFamily="18" charset="0"/>
              </a:rPr>
              <a:t>4</a:t>
            </a:r>
            <a:r>
              <a:rPr lang="en-US" sz="2600" dirty="0" smtClean="0">
                <a:latin typeface="Times New Roman" pitchFamily="18" charset="0"/>
                <a:cs typeface="Times New Roman" pitchFamily="18" charset="0"/>
              </a:rPr>
              <a:t>. </a:t>
            </a:r>
            <a:r>
              <a:rPr lang="lt-LT" sz="2600" dirty="0" smtClean="0">
                <a:latin typeface="Times New Roman" pitchFamily="18" charset="0"/>
                <a:cs typeface="Times New Roman" pitchFamily="18" charset="0"/>
              </a:rPr>
              <a:t>Stengiuosi </a:t>
            </a:r>
            <a:r>
              <a:rPr lang="lt-LT" sz="2600" dirty="0">
                <a:latin typeface="Times New Roman" pitchFamily="18" charset="0"/>
                <a:cs typeface="Times New Roman" pitchFamily="18" charset="0"/>
              </a:rPr>
              <a:t>išsikelti sau mokymosi tikslą ir kuo greičiau jį pasiekti. </a:t>
            </a:r>
          </a:p>
          <a:p>
            <a:pPr marL="0" indent="0">
              <a:buNone/>
            </a:pPr>
            <a:endParaRPr lang="lt-LT" dirty="0"/>
          </a:p>
        </p:txBody>
      </p:sp>
    </p:spTree>
    <p:extLst>
      <p:ext uri="{BB962C8B-B14F-4D97-AF65-F5344CB8AC3E}">
        <p14:creationId xmlns:p14="http://schemas.microsoft.com/office/powerpoint/2010/main" val="933194677"/>
      </p:ext>
    </p:extLst>
  </p:cSld>
  <p:clrMapOvr>
    <a:masterClrMapping/>
  </p:clrMapOvr>
  <p:transition spd="slow">
    <p:pull/>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tačiakampis 1"/>
          <p:cNvSpPr/>
          <p:nvPr/>
        </p:nvSpPr>
        <p:spPr>
          <a:xfrm>
            <a:off x="179512" y="116632"/>
            <a:ext cx="8964488" cy="6555641"/>
          </a:xfrm>
          <a:prstGeom prst="rect">
            <a:avLst/>
          </a:prstGeom>
        </p:spPr>
        <p:txBody>
          <a:bodyPr wrap="square">
            <a:spAutoFit/>
          </a:bodyPr>
          <a:lstStyle/>
          <a:p>
            <a:pPr>
              <a:lnSpc>
                <a:spcPct val="150000"/>
              </a:lnSpc>
              <a:spcBef>
                <a:spcPts val="600"/>
              </a:spcBef>
              <a:spcAft>
                <a:spcPts val="600"/>
              </a:spcAft>
            </a:pPr>
            <a:r>
              <a:rPr lang="lt-LT" sz="2000" dirty="0">
                <a:latin typeface="Times New Roman" pitchFamily="18" charset="0"/>
                <a:cs typeface="Times New Roman" pitchFamily="18" charset="0"/>
              </a:rPr>
              <a:t>5</a:t>
            </a:r>
            <a:r>
              <a:rPr lang="en-US" sz="2000" dirty="0" smtClean="0">
                <a:latin typeface="Times New Roman" pitchFamily="18" charset="0"/>
                <a:cs typeface="Times New Roman" pitchFamily="18" charset="0"/>
              </a:rPr>
              <a:t>. </a:t>
            </a:r>
            <a:r>
              <a:rPr lang="lt-LT" sz="2000" dirty="0" smtClean="0">
                <a:latin typeface="Times New Roman" pitchFamily="18" charset="0"/>
                <a:cs typeface="Times New Roman" pitchFamily="18" charset="0"/>
              </a:rPr>
              <a:t>Darau </a:t>
            </a:r>
            <a:r>
              <a:rPr lang="lt-LT" sz="2000" dirty="0">
                <a:latin typeface="Times New Roman" pitchFamily="18" charset="0"/>
                <a:cs typeface="Times New Roman" pitchFamily="18" charset="0"/>
              </a:rPr>
              <a:t>papildomas užduotis, kad suprasčiau ir gaučiau daugiau kaupiamųjų </a:t>
            </a:r>
            <a:r>
              <a:rPr lang="lt-LT" sz="2000" dirty="0" smtClean="0">
                <a:latin typeface="Times New Roman" pitchFamily="18" charset="0"/>
                <a:cs typeface="Times New Roman" pitchFamily="18" charset="0"/>
              </a:rPr>
              <a:t>taškų. </a:t>
            </a:r>
            <a:r>
              <a:rPr lang="en-US" sz="2000" dirty="0" smtClean="0">
                <a:latin typeface="Times New Roman" pitchFamily="18" charset="0"/>
                <a:cs typeface="Times New Roman" pitchFamily="18" charset="0"/>
              </a:rPr>
              <a:t> </a:t>
            </a:r>
            <a:r>
              <a:rPr lang="lt-LT" sz="2000" dirty="0" smtClean="0">
                <a:latin typeface="Times New Roman" pitchFamily="18" charset="0"/>
                <a:cs typeface="Times New Roman" pitchFamily="18" charset="0"/>
              </a:rPr>
              <a:t>Stengiuosi </a:t>
            </a:r>
            <a:r>
              <a:rPr lang="lt-LT" sz="2000" dirty="0">
                <a:latin typeface="Times New Roman" pitchFamily="18" charset="0"/>
                <a:cs typeface="Times New Roman" pitchFamily="18" charset="0"/>
              </a:rPr>
              <a:t>surinkti kuo didesnį kaupiamąjį pažymį.</a:t>
            </a:r>
          </a:p>
          <a:p>
            <a:pPr>
              <a:lnSpc>
                <a:spcPct val="150000"/>
              </a:lnSpc>
              <a:spcBef>
                <a:spcPts val="600"/>
              </a:spcBef>
              <a:spcAft>
                <a:spcPts val="600"/>
              </a:spcAft>
            </a:pPr>
            <a:r>
              <a:rPr lang="lt-LT" sz="2000" dirty="0">
                <a:latin typeface="Times New Roman" pitchFamily="18" charset="0"/>
                <a:cs typeface="Times New Roman" pitchFamily="18" charset="0"/>
              </a:rPr>
              <a:t>6</a:t>
            </a:r>
            <a:r>
              <a:rPr lang="en-US" sz="2000" dirty="0" smtClean="0">
                <a:latin typeface="Times New Roman" pitchFamily="18" charset="0"/>
                <a:cs typeface="Times New Roman" pitchFamily="18" charset="0"/>
              </a:rPr>
              <a:t>. </a:t>
            </a:r>
            <a:r>
              <a:rPr lang="lt-LT" sz="2000" dirty="0" smtClean="0">
                <a:latin typeface="Times New Roman" pitchFamily="18" charset="0"/>
                <a:cs typeface="Times New Roman" pitchFamily="18" charset="0"/>
              </a:rPr>
              <a:t>Skaitau </a:t>
            </a:r>
            <a:r>
              <a:rPr lang="lt-LT" sz="2000" dirty="0">
                <a:latin typeface="Times New Roman" pitchFamily="18" charset="0"/>
                <a:cs typeface="Times New Roman" pitchFamily="18" charset="0"/>
              </a:rPr>
              <a:t>su mokslu susijusius straipsnius, atlieku praktinius darbus.</a:t>
            </a:r>
          </a:p>
          <a:p>
            <a:pPr>
              <a:lnSpc>
                <a:spcPct val="150000"/>
              </a:lnSpc>
              <a:spcBef>
                <a:spcPts val="600"/>
              </a:spcBef>
              <a:spcAft>
                <a:spcPts val="600"/>
              </a:spcAft>
            </a:pPr>
            <a:r>
              <a:rPr lang="lt-LT" sz="2000" dirty="0">
                <a:latin typeface="Times New Roman" pitchFamily="18" charset="0"/>
                <a:cs typeface="Times New Roman" pitchFamily="18" charset="0"/>
              </a:rPr>
              <a:t>7</a:t>
            </a:r>
            <a:r>
              <a:rPr lang="en-US" sz="2000" dirty="0" smtClean="0">
                <a:latin typeface="Times New Roman" pitchFamily="18" charset="0"/>
                <a:cs typeface="Times New Roman" pitchFamily="18" charset="0"/>
              </a:rPr>
              <a:t>. </a:t>
            </a:r>
            <a:r>
              <a:rPr lang="lt-LT" sz="2000" dirty="0" smtClean="0">
                <a:latin typeface="Times New Roman" pitchFamily="18" charset="0"/>
                <a:cs typeface="Times New Roman" pitchFamily="18" charset="0"/>
              </a:rPr>
              <a:t>Bandau </a:t>
            </a:r>
            <a:r>
              <a:rPr lang="lt-LT" sz="2000" dirty="0">
                <a:latin typeface="Times New Roman" pitchFamily="18" charset="0"/>
                <a:cs typeface="Times New Roman" pitchFamily="18" charset="0"/>
              </a:rPr>
              <a:t>stengtis dar labiau ir yra draugų, kurie mane motyvuoja.</a:t>
            </a:r>
          </a:p>
          <a:p>
            <a:pPr>
              <a:lnSpc>
                <a:spcPct val="150000"/>
              </a:lnSpc>
              <a:spcBef>
                <a:spcPts val="600"/>
              </a:spcBef>
              <a:spcAft>
                <a:spcPts val="600"/>
              </a:spcAft>
            </a:pPr>
            <a:r>
              <a:rPr lang="lt-LT" sz="2000" dirty="0">
                <a:latin typeface="Times New Roman" pitchFamily="18" charset="0"/>
                <a:cs typeface="Times New Roman" pitchFamily="18" charset="0"/>
              </a:rPr>
              <a:t>8</a:t>
            </a:r>
            <a:r>
              <a:rPr lang="en-US" sz="2000" dirty="0" smtClean="0">
                <a:latin typeface="Times New Roman" pitchFamily="18" charset="0"/>
                <a:cs typeface="Times New Roman" pitchFamily="18" charset="0"/>
              </a:rPr>
              <a:t>. </a:t>
            </a:r>
            <a:r>
              <a:rPr lang="lt-LT" sz="2000" dirty="0" smtClean="0">
                <a:latin typeface="Times New Roman" pitchFamily="18" charset="0"/>
                <a:cs typeface="Times New Roman" pitchFamily="18" charset="0"/>
              </a:rPr>
              <a:t>Papildomai </a:t>
            </a:r>
            <a:r>
              <a:rPr lang="lt-LT" sz="2000" dirty="0">
                <a:latin typeface="Times New Roman" pitchFamily="18" charset="0"/>
                <a:cs typeface="Times New Roman" pitchFamily="18" charset="0"/>
              </a:rPr>
              <a:t>lankausi pas mokytojas. </a:t>
            </a:r>
          </a:p>
          <a:p>
            <a:pPr>
              <a:lnSpc>
                <a:spcPct val="150000"/>
              </a:lnSpc>
              <a:spcBef>
                <a:spcPts val="600"/>
              </a:spcBef>
              <a:spcAft>
                <a:spcPts val="600"/>
              </a:spcAft>
            </a:pPr>
            <a:r>
              <a:rPr lang="lt-LT" sz="2000" dirty="0">
                <a:latin typeface="Times New Roman" pitchFamily="18" charset="0"/>
                <a:cs typeface="Times New Roman" pitchFamily="18" charset="0"/>
              </a:rPr>
              <a:t>9</a:t>
            </a:r>
            <a:r>
              <a:rPr lang="en-US" sz="2000" dirty="0" smtClean="0">
                <a:latin typeface="Times New Roman" pitchFamily="18" charset="0"/>
                <a:cs typeface="Times New Roman" pitchFamily="18" charset="0"/>
              </a:rPr>
              <a:t>. </a:t>
            </a:r>
            <a:r>
              <a:rPr lang="lt-LT" sz="2000" dirty="0" smtClean="0">
                <a:latin typeface="Times New Roman" pitchFamily="18" charset="0"/>
                <a:cs typeface="Times New Roman" pitchFamily="18" charset="0"/>
              </a:rPr>
              <a:t>Lankau </a:t>
            </a:r>
            <a:r>
              <a:rPr lang="lt-LT" sz="2000" dirty="0">
                <a:latin typeface="Times New Roman" pitchFamily="18" charset="0"/>
                <a:cs typeface="Times New Roman" pitchFamily="18" charset="0"/>
              </a:rPr>
              <a:t>poreikių pamokėles.</a:t>
            </a:r>
          </a:p>
          <a:p>
            <a:pPr>
              <a:lnSpc>
                <a:spcPct val="150000"/>
              </a:lnSpc>
              <a:spcBef>
                <a:spcPts val="600"/>
              </a:spcBef>
              <a:spcAft>
                <a:spcPts val="600"/>
              </a:spcAft>
            </a:pPr>
            <a:r>
              <a:rPr lang="en-US" sz="2000" dirty="0" smtClean="0">
                <a:latin typeface="Times New Roman" pitchFamily="18" charset="0"/>
                <a:cs typeface="Times New Roman" pitchFamily="18" charset="0"/>
              </a:rPr>
              <a:t>1</a:t>
            </a:r>
            <a:r>
              <a:rPr lang="lt-LT" sz="2000" dirty="0" smtClean="0">
                <a:latin typeface="Times New Roman" pitchFamily="18" charset="0"/>
                <a:cs typeface="Times New Roman" pitchFamily="18" charset="0"/>
              </a:rPr>
              <a:t>0</a:t>
            </a:r>
            <a:r>
              <a:rPr lang="en-US" sz="2000" dirty="0" smtClean="0">
                <a:latin typeface="Times New Roman" pitchFamily="18" charset="0"/>
                <a:cs typeface="Times New Roman" pitchFamily="18" charset="0"/>
              </a:rPr>
              <a:t>. </a:t>
            </a:r>
            <a:r>
              <a:rPr lang="lt-LT" sz="2000" dirty="0" smtClean="0">
                <a:latin typeface="Times New Roman" pitchFamily="18" charset="0"/>
                <a:cs typeface="Times New Roman" pitchFamily="18" charset="0"/>
              </a:rPr>
              <a:t>Klausiu </a:t>
            </a:r>
            <a:r>
              <a:rPr lang="lt-LT" sz="2000" dirty="0">
                <a:latin typeface="Times New Roman" pitchFamily="18" charset="0"/>
                <a:cs typeface="Times New Roman" pitchFamily="18" charset="0"/>
              </a:rPr>
              <a:t>klasės draugų pagalbos.</a:t>
            </a:r>
          </a:p>
          <a:p>
            <a:pPr>
              <a:lnSpc>
                <a:spcPct val="150000"/>
              </a:lnSpc>
              <a:spcBef>
                <a:spcPts val="600"/>
              </a:spcBef>
              <a:spcAft>
                <a:spcPts val="600"/>
              </a:spcAft>
            </a:pPr>
            <a:r>
              <a:rPr lang="en-US" sz="2000" dirty="0" smtClean="0">
                <a:latin typeface="Times New Roman" pitchFamily="18" charset="0"/>
                <a:cs typeface="Times New Roman" pitchFamily="18" charset="0"/>
              </a:rPr>
              <a:t>1</a:t>
            </a:r>
            <a:r>
              <a:rPr lang="lt-LT" sz="2000" dirty="0" smtClean="0">
                <a:latin typeface="Times New Roman" pitchFamily="18" charset="0"/>
                <a:cs typeface="Times New Roman" pitchFamily="18" charset="0"/>
              </a:rPr>
              <a:t>1</a:t>
            </a:r>
            <a:r>
              <a:rPr lang="en-US" sz="2000" dirty="0" smtClean="0">
                <a:latin typeface="Times New Roman" pitchFamily="18" charset="0"/>
                <a:cs typeface="Times New Roman" pitchFamily="18" charset="0"/>
              </a:rPr>
              <a:t>. </a:t>
            </a:r>
            <a:r>
              <a:rPr lang="lt-LT" sz="2000" dirty="0" smtClean="0">
                <a:latin typeface="Times New Roman" pitchFamily="18" charset="0"/>
                <a:cs typeface="Times New Roman" pitchFamily="18" charset="0"/>
              </a:rPr>
              <a:t>Papildomai </a:t>
            </a:r>
            <a:r>
              <a:rPr lang="lt-LT" sz="2000" dirty="0">
                <a:latin typeface="Times New Roman" pitchFamily="18" charset="0"/>
                <a:cs typeface="Times New Roman" pitchFamily="18" charset="0"/>
              </a:rPr>
              <a:t>skaitau knygas, ieškau informacijos internete. (11 mokinių)</a:t>
            </a:r>
          </a:p>
          <a:p>
            <a:pPr>
              <a:lnSpc>
                <a:spcPct val="150000"/>
              </a:lnSpc>
              <a:spcBef>
                <a:spcPts val="600"/>
              </a:spcBef>
              <a:spcAft>
                <a:spcPts val="600"/>
              </a:spcAft>
            </a:pPr>
            <a:r>
              <a:rPr lang="en-US" sz="2000" dirty="0" smtClean="0">
                <a:latin typeface="Times New Roman" pitchFamily="18" charset="0"/>
                <a:cs typeface="Times New Roman" pitchFamily="18" charset="0"/>
              </a:rPr>
              <a:t>1</a:t>
            </a:r>
            <a:r>
              <a:rPr lang="lt-LT" sz="2000" dirty="0" smtClean="0">
                <a:latin typeface="Times New Roman" pitchFamily="18" charset="0"/>
                <a:cs typeface="Times New Roman" pitchFamily="18" charset="0"/>
              </a:rPr>
              <a:t>2</a:t>
            </a:r>
            <a:r>
              <a:rPr lang="en-US" sz="2000" dirty="0" smtClean="0">
                <a:latin typeface="Times New Roman" pitchFamily="18" charset="0"/>
                <a:cs typeface="Times New Roman" pitchFamily="18" charset="0"/>
              </a:rPr>
              <a:t>. </a:t>
            </a:r>
            <a:r>
              <a:rPr lang="lt-LT" sz="2000" dirty="0" smtClean="0">
                <a:latin typeface="Times New Roman" pitchFamily="18" charset="0"/>
                <a:cs typeface="Times New Roman" pitchFamily="18" charset="0"/>
              </a:rPr>
              <a:t>Lankau </a:t>
            </a:r>
            <a:r>
              <a:rPr lang="lt-LT" sz="2000" dirty="0">
                <a:latin typeface="Times New Roman" pitchFamily="18" charset="0"/>
                <a:cs typeface="Times New Roman" pitchFamily="18" charset="0"/>
              </a:rPr>
              <a:t>konsultacijas, namų ruošą. (39 mokiniai)</a:t>
            </a:r>
          </a:p>
          <a:p>
            <a:pPr>
              <a:lnSpc>
                <a:spcPct val="150000"/>
              </a:lnSpc>
              <a:spcBef>
                <a:spcPts val="600"/>
              </a:spcBef>
              <a:spcAft>
                <a:spcPts val="600"/>
              </a:spcAft>
            </a:pPr>
            <a:r>
              <a:rPr lang="en-US" sz="2000" dirty="0" smtClean="0">
                <a:latin typeface="Times New Roman" pitchFamily="18" charset="0"/>
                <a:cs typeface="Times New Roman" pitchFamily="18" charset="0"/>
              </a:rPr>
              <a:t>1</a:t>
            </a:r>
            <a:r>
              <a:rPr lang="lt-LT" sz="2000" dirty="0" smtClean="0">
                <a:latin typeface="Times New Roman" pitchFamily="18" charset="0"/>
                <a:cs typeface="Times New Roman" pitchFamily="18" charset="0"/>
              </a:rPr>
              <a:t>3</a:t>
            </a:r>
            <a:r>
              <a:rPr lang="en-US" sz="2000" dirty="0" smtClean="0">
                <a:latin typeface="Times New Roman" pitchFamily="18" charset="0"/>
                <a:cs typeface="Times New Roman" pitchFamily="18" charset="0"/>
              </a:rPr>
              <a:t>. </a:t>
            </a:r>
            <a:r>
              <a:rPr lang="lt-LT" sz="2000" dirty="0" smtClean="0">
                <a:latin typeface="Times New Roman" pitchFamily="18" charset="0"/>
                <a:cs typeface="Times New Roman" pitchFamily="18" charset="0"/>
              </a:rPr>
              <a:t>Stengiuosi</a:t>
            </a:r>
            <a:r>
              <a:rPr lang="lt-LT" sz="2000" dirty="0">
                <a:latin typeface="Times New Roman" pitchFamily="18" charset="0"/>
                <a:cs typeface="Times New Roman" pitchFamily="18" charset="0"/>
              </a:rPr>
              <a:t>, susikaupiu, daugiau mokausi, darau pažangą. (77 mokiniai</a:t>
            </a:r>
            <a:r>
              <a:rPr lang="lt-LT" sz="2000" dirty="0" smtClean="0">
                <a:latin typeface="Times New Roman" pitchFamily="18" charset="0"/>
                <a:cs typeface="Times New Roman" pitchFamily="18" charset="0"/>
              </a:rPr>
              <a:t>)</a:t>
            </a:r>
            <a:endParaRPr lang="en-US" sz="2000" dirty="0" smtClean="0">
              <a:latin typeface="Times New Roman" pitchFamily="18" charset="0"/>
              <a:cs typeface="Times New Roman" pitchFamily="18" charset="0"/>
            </a:endParaRPr>
          </a:p>
          <a:p>
            <a:pPr>
              <a:lnSpc>
                <a:spcPct val="150000"/>
              </a:lnSpc>
              <a:spcBef>
                <a:spcPts val="600"/>
              </a:spcBef>
              <a:spcAft>
                <a:spcPts val="600"/>
              </a:spcAft>
            </a:pPr>
            <a:r>
              <a:rPr lang="en-US" sz="2000" dirty="0">
                <a:solidFill>
                  <a:prstClr val="black"/>
                </a:solidFill>
                <a:latin typeface="Times New Roman" pitchFamily="18" charset="0"/>
                <a:cs typeface="Times New Roman" pitchFamily="18" charset="0"/>
              </a:rPr>
              <a:t>P.S. </a:t>
            </a:r>
            <a:r>
              <a:rPr lang="en-US" sz="2000" dirty="0" err="1">
                <a:solidFill>
                  <a:prstClr val="black"/>
                </a:solidFill>
                <a:latin typeface="Times New Roman" pitchFamily="18" charset="0"/>
                <a:cs typeface="Times New Roman" pitchFamily="18" charset="0"/>
              </a:rPr>
              <a:t>Kalba</a:t>
            </a:r>
            <a:r>
              <a:rPr lang="en-US" sz="2000" dirty="0">
                <a:solidFill>
                  <a:prstClr val="black"/>
                </a:solidFill>
                <a:latin typeface="Times New Roman" pitchFamily="18" charset="0"/>
                <a:cs typeface="Times New Roman" pitchFamily="18" charset="0"/>
              </a:rPr>
              <a:t> </a:t>
            </a:r>
            <a:r>
              <a:rPr lang="en-US" sz="2000" dirty="0" err="1">
                <a:solidFill>
                  <a:prstClr val="black"/>
                </a:solidFill>
                <a:latin typeface="Times New Roman" pitchFamily="18" charset="0"/>
                <a:cs typeface="Times New Roman" pitchFamily="18" charset="0"/>
              </a:rPr>
              <a:t>netaisyta</a:t>
            </a:r>
            <a:endParaRPr lang="lt-LT" sz="2000" dirty="0">
              <a:latin typeface="Times New Roman" pitchFamily="18" charset="0"/>
              <a:cs typeface="Times New Roman" pitchFamily="18" charset="0"/>
            </a:endParaRPr>
          </a:p>
        </p:txBody>
      </p:sp>
    </p:spTree>
    <p:extLst>
      <p:ext uri="{BB962C8B-B14F-4D97-AF65-F5344CB8AC3E}">
        <p14:creationId xmlns:p14="http://schemas.microsoft.com/office/powerpoint/2010/main" val="2902832265"/>
      </p:ext>
    </p:extLst>
  </p:cSld>
  <p:clrMapOvr>
    <a:masterClrMapping/>
  </p:clrMapOvr>
  <p:transition spd="slow">
    <p:pull/>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ntraštė 1"/>
          <p:cNvSpPr>
            <a:spLocks noGrp="1"/>
          </p:cNvSpPr>
          <p:nvPr>
            <p:ph type="title"/>
          </p:nvPr>
        </p:nvSpPr>
        <p:spPr>
          <a:xfrm>
            <a:off x="467544" y="332656"/>
            <a:ext cx="8229600" cy="1143000"/>
          </a:xfrm>
        </p:spPr>
        <p:txBody>
          <a:bodyPr>
            <a:normAutofit fontScale="90000"/>
          </a:bodyPr>
          <a:lstStyle/>
          <a:p>
            <a:r>
              <a:rPr lang="lt-LT" dirty="0">
                <a:latin typeface="Times New Roman" pitchFamily="18" charset="0"/>
                <a:cs typeface="Times New Roman" pitchFamily="18" charset="0"/>
              </a:rPr>
              <a:t>Kaip Jūs padedate savo sūnui/dukrai siekti geresnių mokymosi pasiekimų</a:t>
            </a:r>
            <a:r>
              <a:rPr lang="lt-LT" dirty="0" smtClean="0">
                <a:latin typeface="Times New Roman" pitchFamily="18" charset="0"/>
                <a:cs typeface="Times New Roman" pitchFamily="18" charset="0"/>
              </a:rPr>
              <a:t>?</a:t>
            </a:r>
            <a:r>
              <a:rPr lang="en-US" dirty="0" smtClean="0">
                <a:latin typeface="Times New Roman" pitchFamily="18" charset="0"/>
                <a:cs typeface="Times New Roman" pitchFamily="18" charset="0"/>
              </a:rPr>
              <a:t/>
            </a:r>
            <a:br>
              <a:rPr lang="en-US" dirty="0" smtClean="0">
                <a:latin typeface="Times New Roman" pitchFamily="18" charset="0"/>
                <a:cs typeface="Times New Roman" pitchFamily="18" charset="0"/>
              </a:rPr>
            </a:br>
            <a:r>
              <a:rPr lang="en-US" sz="4000" b="1" u="sng" dirty="0" smtClean="0">
                <a:latin typeface="Times New Roman" pitchFamily="18" charset="0"/>
                <a:cs typeface="Times New Roman" pitchFamily="18" charset="0"/>
              </a:rPr>
              <a:t>T</a:t>
            </a:r>
            <a:r>
              <a:rPr lang="lt-LT" sz="4000" b="1" u="sng" dirty="0" err="1" smtClean="0">
                <a:latin typeface="Times New Roman" pitchFamily="18" charset="0"/>
                <a:cs typeface="Times New Roman" pitchFamily="18" charset="0"/>
              </a:rPr>
              <a:t>ėvų</a:t>
            </a:r>
            <a:r>
              <a:rPr lang="lt-LT" sz="4000" b="1" u="sng" dirty="0" smtClean="0">
                <a:latin typeface="Times New Roman" pitchFamily="18" charset="0"/>
                <a:cs typeface="Times New Roman" pitchFamily="18" charset="0"/>
              </a:rPr>
              <a:t> atsakymai</a:t>
            </a:r>
            <a:endParaRPr lang="lt-LT" sz="4000" b="1" u="sng" dirty="0">
              <a:latin typeface="Times New Roman" pitchFamily="18" charset="0"/>
              <a:cs typeface="Times New Roman" pitchFamily="18" charset="0"/>
            </a:endParaRPr>
          </a:p>
        </p:txBody>
      </p:sp>
      <p:sp>
        <p:nvSpPr>
          <p:cNvPr id="3" name="Turinio vietos rezervavimo ženklas 2"/>
          <p:cNvSpPr>
            <a:spLocks noGrp="1"/>
          </p:cNvSpPr>
          <p:nvPr>
            <p:ph idx="1"/>
          </p:nvPr>
        </p:nvSpPr>
        <p:spPr>
          <a:xfrm>
            <a:off x="107504" y="1844824"/>
            <a:ext cx="9036496" cy="5184576"/>
          </a:xfrm>
        </p:spPr>
        <p:txBody>
          <a:bodyPr>
            <a:normAutofit fontScale="92500" lnSpcReduction="20000"/>
          </a:bodyPr>
          <a:lstStyle/>
          <a:p>
            <a:pPr marL="0" indent="0">
              <a:lnSpc>
                <a:spcPct val="150000"/>
              </a:lnSpc>
              <a:spcBef>
                <a:spcPts val="600"/>
              </a:spcBef>
              <a:spcAft>
                <a:spcPts val="600"/>
              </a:spcAft>
              <a:buNone/>
            </a:pPr>
            <a:r>
              <a:rPr lang="en-US" sz="2400" dirty="0" smtClean="0">
                <a:latin typeface="Times New Roman" pitchFamily="18" charset="0"/>
                <a:cs typeface="Times New Roman" pitchFamily="18" charset="0"/>
              </a:rPr>
              <a:t>1. </a:t>
            </a:r>
            <a:r>
              <a:rPr lang="lt-LT" sz="2400" dirty="0" smtClean="0">
                <a:latin typeface="Times New Roman" pitchFamily="18" charset="0"/>
                <a:cs typeface="Times New Roman" pitchFamily="18" charset="0"/>
              </a:rPr>
              <a:t>Paaiškiname </a:t>
            </a:r>
            <a:r>
              <a:rPr lang="lt-LT" sz="2400" dirty="0">
                <a:latin typeface="Times New Roman" pitchFamily="18" charset="0"/>
                <a:cs typeface="Times New Roman" pitchFamily="18" charset="0"/>
              </a:rPr>
              <a:t>vaikui dėstomą dalyką patys arba siūlome kreiptis pagalbos į to dalyko mokytoją, kuris geranoriškai padeda vaikui. Siekiame, kad vaiko žiniose nebūtų spragų, kad visos temos būtų išsiaiškintos ir suprastos. Taip pat vaiką pagiriame, paskatiname. Seneliai skatina pinigine išraiška.</a:t>
            </a:r>
          </a:p>
          <a:p>
            <a:pPr marL="0" indent="0">
              <a:lnSpc>
                <a:spcPct val="150000"/>
              </a:lnSpc>
              <a:spcBef>
                <a:spcPts val="600"/>
              </a:spcBef>
              <a:spcAft>
                <a:spcPts val="600"/>
              </a:spcAft>
              <a:buNone/>
            </a:pPr>
            <a:r>
              <a:rPr lang="en-US" sz="2400" dirty="0" smtClean="0">
                <a:latin typeface="Times New Roman" pitchFamily="18" charset="0"/>
                <a:cs typeface="Times New Roman" pitchFamily="18" charset="0"/>
              </a:rPr>
              <a:t>2. </a:t>
            </a:r>
            <a:r>
              <a:rPr lang="lt-LT" sz="2400" dirty="0" smtClean="0">
                <a:latin typeface="Times New Roman" pitchFamily="18" charset="0"/>
                <a:cs typeface="Times New Roman" pitchFamily="18" charset="0"/>
              </a:rPr>
              <a:t>Jei </a:t>
            </a:r>
            <a:r>
              <a:rPr lang="lt-LT" sz="2400" dirty="0">
                <a:latin typeface="Times New Roman" pitchFamily="18" charset="0"/>
                <a:cs typeface="Times New Roman" pitchFamily="18" charset="0"/>
              </a:rPr>
              <a:t>nesupranta namų darbų, stengiuosi padėti (24 tėvai). Padedu ruošti namų darbus, paaiškinu užduotis, skaitome kartu. Kiekvieną dieną atliekame namų darbus. Aiškinamės </a:t>
            </a:r>
            <a:r>
              <a:rPr lang="lt-LT" sz="2400" dirty="0" smtClean="0">
                <a:latin typeface="Times New Roman" pitchFamily="18" charset="0"/>
                <a:cs typeface="Times New Roman" pitchFamily="18" charset="0"/>
              </a:rPr>
              <a:t>kartu </a:t>
            </a:r>
            <a:r>
              <a:rPr lang="lt-LT" sz="2400" dirty="0">
                <a:latin typeface="Times New Roman" pitchFamily="18" charset="0"/>
                <a:cs typeface="Times New Roman" pitchFamily="18" charset="0"/>
              </a:rPr>
              <a:t>ko nesupranta. Jei nesupranta dalyko </a:t>
            </a:r>
            <a:r>
              <a:rPr lang="lt-LT" sz="2400" dirty="0" err="1">
                <a:latin typeface="Times New Roman" pitchFamily="18" charset="0"/>
                <a:cs typeface="Times New Roman" pitchFamily="18" charset="0"/>
              </a:rPr>
              <a:t>pvz</a:t>
            </a:r>
            <a:r>
              <a:rPr lang="lt-LT" sz="2400" dirty="0">
                <a:latin typeface="Times New Roman" pitchFamily="18" charset="0"/>
                <a:cs typeface="Times New Roman" pitchFamily="18" charset="0"/>
              </a:rPr>
              <a:t>.: gamtos ir žmogaus, sėdim ir aiškinamės. Rusų - padedam su tarimu. Tėtis daugiau domisi geografija, iškilus neaiškumams paaiškina. Kartais padedu atlikti kūrybines užduotis. Skatinu laiku atlikti namų užduotis (nepasilikti paskutinei minutei). Tikrinu ar atliko namų darbus.</a:t>
            </a:r>
          </a:p>
          <a:p>
            <a:pPr marL="0" indent="0">
              <a:buNone/>
            </a:pPr>
            <a:endParaRPr lang="lt-LT" dirty="0"/>
          </a:p>
        </p:txBody>
      </p:sp>
    </p:spTree>
    <p:extLst>
      <p:ext uri="{BB962C8B-B14F-4D97-AF65-F5344CB8AC3E}">
        <p14:creationId xmlns:p14="http://schemas.microsoft.com/office/powerpoint/2010/main" val="3556831577"/>
      </p:ext>
    </p:extLst>
  </p:cSld>
  <p:clrMapOvr>
    <a:masterClrMapping/>
  </p:clrMapOvr>
  <p:transition spd="slow">
    <p:pull/>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tačiakampis 1"/>
          <p:cNvSpPr/>
          <p:nvPr/>
        </p:nvSpPr>
        <p:spPr>
          <a:xfrm>
            <a:off x="0" y="116632"/>
            <a:ext cx="9144000" cy="6808082"/>
          </a:xfrm>
          <a:prstGeom prst="rect">
            <a:avLst/>
          </a:prstGeom>
        </p:spPr>
        <p:txBody>
          <a:bodyPr wrap="square">
            <a:spAutoFit/>
          </a:bodyPr>
          <a:lstStyle/>
          <a:p>
            <a:pPr>
              <a:lnSpc>
                <a:spcPct val="150000"/>
              </a:lnSpc>
              <a:spcBef>
                <a:spcPts val="600"/>
              </a:spcBef>
              <a:spcAft>
                <a:spcPts val="600"/>
              </a:spcAft>
            </a:pPr>
            <a:r>
              <a:rPr lang="en-US" sz="2000" dirty="0" smtClean="0">
                <a:latin typeface="Times New Roman" pitchFamily="18" charset="0"/>
                <a:cs typeface="Times New Roman" pitchFamily="18" charset="0"/>
              </a:rPr>
              <a:t>3. </a:t>
            </a:r>
            <a:r>
              <a:rPr lang="lt-LT" sz="2000" dirty="0" smtClean="0">
                <a:latin typeface="Times New Roman" pitchFamily="18" charset="0"/>
                <a:cs typeface="Times New Roman" pitchFamily="18" charset="0"/>
              </a:rPr>
              <a:t>Nuolatinis </a:t>
            </a:r>
            <a:r>
              <a:rPr lang="lt-LT" sz="2000" dirty="0">
                <a:latin typeface="Times New Roman" pitchFamily="18" charset="0"/>
                <a:cs typeface="Times New Roman" pitchFamily="18" charset="0"/>
              </a:rPr>
              <a:t>domėjimasis vaiko rezultatais, bendras užduočių sprendimas, diskusijos, padrąsinimai. Analizuojame, ko vaikas nesupranta. Dažnai kalbamės apie rezultatus. Skatinu mokytis, siekti geresnių rezultatų. Visada skatiname, kad geriau mokytųsi. Aptariame pažymius. Pagiriu, kad geriau mokytųsi. Šnekamės. Raginu. Džiaugiuosi jos pasiekimais. Visada kalbame aptariame kur daro klaidas. Aiškinuosi kas nesiseka mokykloje, liepiu eiti į konsultacijas, motyvuoju.</a:t>
            </a:r>
          </a:p>
          <a:p>
            <a:pPr>
              <a:lnSpc>
                <a:spcPct val="150000"/>
              </a:lnSpc>
              <a:spcBef>
                <a:spcPts val="600"/>
              </a:spcBef>
              <a:spcAft>
                <a:spcPts val="600"/>
              </a:spcAft>
            </a:pPr>
            <a:r>
              <a:rPr lang="en-US" sz="2000" dirty="0" smtClean="0">
                <a:latin typeface="Times New Roman" pitchFamily="18" charset="0"/>
                <a:cs typeface="Times New Roman" pitchFamily="18" charset="0"/>
              </a:rPr>
              <a:t>4. </a:t>
            </a:r>
            <a:r>
              <a:rPr lang="lt-LT" sz="2000" dirty="0" smtClean="0">
                <a:latin typeface="Times New Roman" pitchFamily="18" charset="0"/>
                <a:cs typeface="Times New Roman" pitchFamily="18" charset="0"/>
              </a:rPr>
              <a:t>Skatinu </a:t>
            </a:r>
            <a:r>
              <a:rPr lang="lt-LT" sz="2000" dirty="0">
                <a:latin typeface="Times New Roman" pitchFamily="18" charset="0"/>
                <a:cs typeface="Times New Roman" pitchFamily="18" charset="0"/>
              </a:rPr>
              <a:t>dovanomis. Finansinis atlygis ir pramogos. Skatinu įvairiais gyvenimiškais pavyzdžiais, kurie akivaizdžiai atspindi gero mokymosi naudą. Skatinu dovanomis, kelionėmis.</a:t>
            </a:r>
          </a:p>
          <a:p>
            <a:pPr>
              <a:lnSpc>
                <a:spcPct val="150000"/>
              </a:lnSpc>
              <a:spcBef>
                <a:spcPts val="600"/>
              </a:spcBef>
              <a:spcAft>
                <a:spcPts val="600"/>
              </a:spcAft>
            </a:pPr>
            <a:r>
              <a:rPr lang="en-US" sz="2000" dirty="0" smtClean="0">
                <a:latin typeface="Times New Roman" pitchFamily="18" charset="0"/>
                <a:cs typeface="Times New Roman" pitchFamily="18" charset="0"/>
              </a:rPr>
              <a:t>5. </a:t>
            </a:r>
            <a:r>
              <a:rPr lang="lt-LT" sz="2000" dirty="0" smtClean="0">
                <a:latin typeface="Times New Roman" pitchFamily="18" charset="0"/>
                <a:cs typeface="Times New Roman" pitchFamily="18" charset="0"/>
              </a:rPr>
              <a:t>Padedu </a:t>
            </a:r>
            <a:r>
              <a:rPr lang="lt-LT" sz="2000" dirty="0">
                <a:latin typeface="Times New Roman" pitchFamily="18" charset="0"/>
                <a:cs typeface="Times New Roman" pitchFamily="18" charset="0"/>
              </a:rPr>
              <a:t>planuoti darbus, kad liktų laiko poilsiui.</a:t>
            </a:r>
          </a:p>
          <a:p>
            <a:pPr>
              <a:lnSpc>
                <a:spcPct val="150000"/>
              </a:lnSpc>
              <a:spcBef>
                <a:spcPts val="600"/>
              </a:spcBef>
              <a:spcAft>
                <a:spcPts val="600"/>
              </a:spcAft>
            </a:pPr>
            <a:r>
              <a:rPr lang="en-US" sz="2000" dirty="0" smtClean="0">
                <a:latin typeface="Times New Roman" pitchFamily="18" charset="0"/>
                <a:cs typeface="Times New Roman" pitchFamily="18" charset="0"/>
              </a:rPr>
              <a:t>6. </a:t>
            </a:r>
            <a:r>
              <a:rPr lang="lt-LT" sz="2000" dirty="0" smtClean="0">
                <a:latin typeface="Times New Roman" pitchFamily="18" charset="0"/>
                <a:cs typeface="Times New Roman" pitchFamily="18" charset="0"/>
              </a:rPr>
              <a:t>Papildomai </a:t>
            </a:r>
            <a:r>
              <a:rPr lang="lt-LT" sz="2000" dirty="0">
                <a:latin typeface="Times New Roman" pitchFamily="18" charset="0"/>
                <a:cs typeface="Times New Roman" pitchFamily="18" charset="0"/>
              </a:rPr>
              <a:t>domimės mokomu dalyku.</a:t>
            </a:r>
          </a:p>
          <a:p>
            <a:pPr>
              <a:lnSpc>
                <a:spcPct val="150000"/>
              </a:lnSpc>
              <a:spcBef>
                <a:spcPts val="600"/>
              </a:spcBef>
              <a:spcAft>
                <a:spcPts val="600"/>
              </a:spcAft>
            </a:pPr>
            <a:r>
              <a:rPr lang="en-US" sz="2000" dirty="0" smtClean="0">
                <a:latin typeface="Times New Roman" pitchFamily="18" charset="0"/>
                <a:cs typeface="Times New Roman" pitchFamily="18" charset="0"/>
              </a:rPr>
              <a:t>7. </a:t>
            </a:r>
            <a:r>
              <a:rPr lang="lt-LT" sz="2000" dirty="0" smtClean="0">
                <a:latin typeface="Times New Roman" pitchFamily="18" charset="0"/>
                <a:cs typeface="Times New Roman" pitchFamily="18" charset="0"/>
              </a:rPr>
              <a:t>Liepiu </a:t>
            </a:r>
            <a:r>
              <a:rPr lang="lt-LT" sz="2000" dirty="0">
                <a:latin typeface="Times New Roman" pitchFamily="18" charset="0"/>
                <a:cs typeface="Times New Roman" pitchFamily="18" charset="0"/>
              </a:rPr>
              <a:t>daugiau mokintis, skaityti knygas, domėtis įvairiais dalykais.</a:t>
            </a:r>
          </a:p>
          <a:p>
            <a:pPr>
              <a:lnSpc>
                <a:spcPct val="150000"/>
              </a:lnSpc>
              <a:spcBef>
                <a:spcPts val="600"/>
              </a:spcBef>
              <a:spcAft>
                <a:spcPts val="600"/>
              </a:spcAft>
            </a:pPr>
            <a:r>
              <a:rPr lang="en-US" sz="2000" dirty="0" smtClean="0">
                <a:latin typeface="Times New Roman" pitchFamily="18" charset="0"/>
                <a:cs typeface="Times New Roman" pitchFamily="18" charset="0"/>
              </a:rPr>
              <a:t>8. </a:t>
            </a:r>
            <a:r>
              <a:rPr lang="lt-LT" sz="2000" dirty="0" smtClean="0">
                <a:latin typeface="Times New Roman" pitchFamily="18" charset="0"/>
                <a:cs typeface="Times New Roman" pitchFamily="18" charset="0"/>
              </a:rPr>
              <a:t>Aiškinu </a:t>
            </a:r>
            <a:r>
              <a:rPr lang="lt-LT" sz="2000" dirty="0">
                <a:latin typeface="Times New Roman" pitchFamily="18" charset="0"/>
                <a:cs typeface="Times New Roman" pitchFamily="18" charset="0"/>
              </a:rPr>
              <a:t>apie mokymosi svarbą</a:t>
            </a:r>
            <a:r>
              <a:rPr lang="lt-LT" sz="2000" dirty="0" smtClean="0">
                <a:latin typeface="Times New Roman" pitchFamily="18" charset="0"/>
                <a:cs typeface="Times New Roman" pitchFamily="18" charset="0"/>
              </a:rPr>
              <a:t>.</a:t>
            </a:r>
            <a:r>
              <a:rPr lang="en-US" sz="2000" smtClean="0">
                <a:latin typeface="Times New Roman" pitchFamily="18" charset="0"/>
                <a:cs typeface="Times New Roman" pitchFamily="18" charset="0"/>
              </a:rPr>
              <a:t>                                                      </a:t>
            </a:r>
            <a:r>
              <a:rPr lang="en-US" sz="2000" smtClean="0">
                <a:solidFill>
                  <a:prstClr val="black"/>
                </a:solidFill>
                <a:latin typeface="Times New Roman" pitchFamily="18" charset="0"/>
                <a:cs typeface="Times New Roman" pitchFamily="18" charset="0"/>
              </a:rPr>
              <a:t>P.S</a:t>
            </a:r>
            <a:r>
              <a:rPr lang="en-US" sz="2000" dirty="0">
                <a:solidFill>
                  <a:prstClr val="black"/>
                </a:solidFill>
                <a:latin typeface="Times New Roman" pitchFamily="18" charset="0"/>
                <a:cs typeface="Times New Roman" pitchFamily="18" charset="0"/>
              </a:rPr>
              <a:t>. </a:t>
            </a:r>
            <a:r>
              <a:rPr lang="en-US" sz="2000" dirty="0" err="1">
                <a:solidFill>
                  <a:prstClr val="black"/>
                </a:solidFill>
                <a:latin typeface="Times New Roman" pitchFamily="18" charset="0"/>
                <a:cs typeface="Times New Roman" pitchFamily="18" charset="0"/>
              </a:rPr>
              <a:t>Kalba</a:t>
            </a:r>
            <a:r>
              <a:rPr lang="en-US" sz="2000" dirty="0">
                <a:solidFill>
                  <a:prstClr val="black"/>
                </a:solidFill>
                <a:latin typeface="Times New Roman" pitchFamily="18" charset="0"/>
                <a:cs typeface="Times New Roman" pitchFamily="18" charset="0"/>
              </a:rPr>
              <a:t> </a:t>
            </a:r>
            <a:r>
              <a:rPr lang="en-US" sz="2000" dirty="0" err="1">
                <a:solidFill>
                  <a:prstClr val="black"/>
                </a:solidFill>
                <a:latin typeface="Times New Roman" pitchFamily="18" charset="0"/>
                <a:cs typeface="Times New Roman" pitchFamily="18" charset="0"/>
              </a:rPr>
              <a:t>netaisyta</a:t>
            </a:r>
            <a:endParaRPr lang="lt-LT" sz="2000" dirty="0">
              <a:latin typeface="Times New Roman" pitchFamily="18" charset="0"/>
              <a:cs typeface="Times New Roman" pitchFamily="18" charset="0"/>
            </a:endParaRPr>
          </a:p>
        </p:txBody>
      </p:sp>
    </p:spTree>
    <p:extLst>
      <p:ext uri="{BB962C8B-B14F-4D97-AF65-F5344CB8AC3E}">
        <p14:creationId xmlns:p14="http://schemas.microsoft.com/office/powerpoint/2010/main" val="694082601"/>
      </p:ext>
    </p:extLst>
  </p:cSld>
  <p:clrMapOvr>
    <a:masterClrMapping/>
  </p:clrMapOvr>
  <p:transition spd="slow">
    <p:pull/>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116632"/>
            <a:ext cx="8229600" cy="432048"/>
          </a:xfrm>
        </p:spPr>
        <p:txBody>
          <a:bodyPr>
            <a:normAutofit fontScale="90000"/>
          </a:bodyPr>
          <a:lstStyle/>
          <a:p>
            <a:r>
              <a:rPr lang="lt-LT" dirty="0" smtClean="0">
                <a:latin typeface="Times New Roman" pitchFamily="18" charset="0"/>
                <a:cs typeface="Times New Roman" pitchFamily="18" charset="0"/>
              </a:rPr>
              <a:t> </a:t>
            </a:r>
            <a:r>
              <a:rPr lang="en-US" b="1" u="sng" dirty="0" err="1" smtClean="0">
                <a:latin typeface="Times New Roman" pitchFamily="18" charset="0"/>
                <a:cs typeface="Times New Roman" pitchFamily="18" charset="0"/>
              </a:rPr>
              <a:t>Respondentai</a:t>
            </a:r>
            <a:r>
              <a:rPr lang="en-US" dirty="0" smtClean="0">
                <a:latin typeface="Times New Roman" pitchFamily="18" charset="0"/>
                <a:cs typeface="Times New Roman" pitchFamily="18" charset="0"/>
              </a:rPr>
              <a:t>:</a:t>
            </a:r>
            <a:endParaRPr lang="lt-LT" dirty="0">
              <a:latin typeface="Times New Roman" pitchFamily="18" charset="0"/>
              <a:cs typeface="Times New Roman" pitchFamily="18" charset="0"/>
            </a:endParaRPr>
          </a:p>
        </p:txBody>
      </p:sp>
      <p:sp>
        <p:nvSpPr>
          <p:cNvPr id="3" name="Content Placeholder 2"/>
          <p:cNvSpPr>
            <a:spLocks noGrp="1"/>
          </p:cNvSpPr>
          <p:nvPr>
            <p:ph idx="1"/>
          </p:nvPr>
        </p:nvSpPr>
        <p:spPr>
          <a:xfrm>
            <a:off x="179512" y="1600200"/>
            <a:ext cx="8507288" cy="4781128"/>
          </a:xfrm>
        </p:spPr>
        <p:txBody>
          <a:bodyPr>
            <a:normAutofit/>
          </a:bodyPr>
          <a:lstStyle/>
          <a:p>
            <a:pPr marL="0" indent="0">
              <a:buNone/>
            </a:pPr>
            <a:endParaRPr lang="en-US" dirty="0" smtClean="0"/>
          </a:p>
          <a:p>
            <a:pPr marL="0" indent="0">
              <a:buNone/>
            </a:pPr>
            <a:endParaRPr lang="en-US" dirty="0"/>
          </a:p>
          <a:p>
            <a:pPr marL="0" indent="0">
              <a:buNone/>
            </a:pPr>
            <a:endParaRPr lang="en-US" dirty="0" smtClean="0"/>
          </a:p>
          <a:p>
            <a:pPr marL="0" indent="0">
              <a:buNone/>
            </a:pPr>
            <a:endParaRPr lang="lt-LT" dirty="0" smtClean="0"/>
          </a:p>
        </p:txBody>
      </p:sp>
      <p:sp>
        <p:nvSpPr>
          <p:cNvPr id="6" name="TextBox 5"/>
          <p:cNvSpPr txBox="1"/>
          <p:nvPr/>
        </p:nvSpPr>
        <p:spPr>
          <a:xfrm>
            <a:off x="265429" y="751485"/>
            <a:ext cx="2611830" cy="461665"/>
          </a:xfrm>
          <a:prstGeom prst="rect">
            <a:avLst/>
          </a:prstGeom>
          <a:noFill/>
        </p:spPr>
        <p:txBody>
          <a:bodyPr wrap="square" rtlCol="0">
            <a:spAutoFit/>
          </a:bodyPr>
          <a:lstStyle/>
          <a:p>
            <a:pPr algn="ctr"/>
            <a:r>
              <a:rPr lang="lt-LT" sz="2400" b="1" u="sng" dirty="0" smtClean="0">
                <a:latin typeface="Times New Roman" pitchFamily="18" charset="0"/>
                <a:cs typeface="Times New Roman" pitchFamily="18" charset="0"/>
              </a:rPr>
              <a:t>Mokini</a:t>
            </a:r>
            <a:r>
              <a:rPr lang="en-US" sz="2400" b="1" u="sng" dirty="0" err="1" smtClean="0">
                <a:latin typeface="Times New Roman" pitchFamily="18" charset="0"/>
                <a:cs typeface="Times New Roman" pitchFamily="18" charset="0"/>
              </a:rPr>
              <a:t>ai</a:t>
            </a:r>
            <a:r>
              <a:rPr lang="lt-LT" sz="2400" b="1" u="sng" dirty="0" smtClean="0">
                <a:latin typeface="Times New Roman" pitchFamily="18" charset="0"/>
                <a:cs typeface="Times New Roman" pitchFamily="18" charset="0"/>
              </a:rPr>
              <a:t> </a:t>
            </a:r>
            <a:endParaRPr lang="lt-LT" sz="2400" b="1" u="sng" dirty="0">
              <a:latin typeface="Times New Roman" pitchFamily="18" charset="0"/>
              <a:cs typeface="Times New Roman" pitchFamily="18" charset="0"/>
            </a:endParaRPr>
          </a:p>
        </p:txBody>
      </p:sp>
      <p:sp>
        <p:nvSpPr>
          <p:cNvPr id="7" name="TextBox 6"/>
          <p:cNvSpPr txBox="1"/>
          <p:nvPr/>
        </p:nvSpPr>
        <p:spPr>
          <a:xfrm>
            <a:off x="3213333" y="751486"/>
            <a:ext cx="2736304" cy="461665"/>
          </a:xfrm>
          <a:prstGeom prst="rect">
            <a:avLst/>
          </a:prstGeom>
          <a:noFill/>
        </p:spPr>
        <p:txBody>
          <a:bodyPr wrap="square" rtlCol="0">
            <a:spAutoFit/>
          </a:bodyPr>
          <a:lstStyle/>
          <a:p>
            <a:pPr algn="ctr"/>
            <a:r>
              <a:rPr lang="lt-LT" sz="2400" b="1" u="sng" dirty="0" err="1" smtClean="0">
                <a:latin typeface="Times New Roman" pitchFamily="18" charset="0"/>
                <a:cs typeface="Times New Roman" pitchFamily="18" charset="0"/>
              </a:rPr>
              <a:t>Tėv</a:t>
            </a:r>
            <a:r>
              <a:rPr lang="en-US" sz="2400" b="1" u="sng" dirty="0" err="1" smtClean="0">
                <a:latin typeface="Times New Roman" pitchFamily="18" charset="0"/>
                <a:cs typeface="Times New Roman" pitchFamily="18" charset="0"/>
              </a:rPr>
              <a:t>ai</a:t>
            </a:r>
            <a:r>
              <a:rPr lang="lt-LT" sz="2400" b="1" u="sng" dirty="0" smtClean="0">
                <a:latin typeface="Times New Roman" pitchFamily="18" charset="0"/>
                <a:cs typeface="Times New Roman" pitchFamily="18" charset="0"/>
              </a:rPr>
              <a:t> (</a:t>
            </a:r>
            <a:r>
              <a:rPr lang="lt-LT" sz="2400" b="1" u="sng" dirty="0" err="1" smtClean="0">
                <a:latin typeface="Times New Roman" pitchFamily="18" charset="0"/>
                <a:cs typeface="Times New Roman" pitchFamily="18" charset="0"/>
              </a:rPr>
              <a:t>globėj</a:t>
            </a:r>
            <a:r>
              <a:rPr lang="en-US" sz="2400" b="1" u="sng" dirty="0" err="1" smtClean="0">
                <a:latin typeface="Times New Roman" pitchFamily="18" charset="0"/>
                <a:cs typeface="Times New Roman" pitchFamily="18" charset="0"/>
              </a:rPr>
              <a:t>ai</a:t>
            </a:r>
            <a:r>
              <a:rPr lang="lt-LT" sz="2400" b="1" u="sng" dirty="0" smtClean="0">
                <a:latin typeface="Times New Roman" pitchFamily="18" charset="0"/>
                <a:cs typeface="Times New Roman" pitchFamily="18" charset="0"/>
              </a:rPr>
              <a:t>) </a:t>
            </a:r>
            <a:endParaRPr lang="lt-LT" sz="2400" b="1" u="sng" dirty="0">
              <a:latin typeface="Times New Roman" pitchFamily="18" charset="0"/>
              <a:cs typeface="Times New Roman" pitchFamily="18" charset="0"/>
            </a:endParaRPr>
          </a:p>
        </p:txBody>
      </p:sp>
      <p:sp>
        <p:nvSpPr>
          <p:cNvPr id="9" name="TextBox 8"/>
          <p:cNvSpPr txBox="1"/>
          <p:nvPr/>
        </p:nvSpPr>
        <p:spPr>
          <a:xfrm>
            <a:off x="5220072" y="1268759"/>
            <a:ext cx="3312368" cy="369332"/>
          </a:xfrm>
          <a:prstGeom prst="rect">
            <a:avLst/>
          </a:prstGeom>
          <a:noFill/>
        </p:spPr>
        <p:txBody>
          <a:bodyPr wrap="square" rtlCol="0">
            <a:spAutoFit/>
          </a:bodyPr>
          <a:lstStyle/>
          <a:p>
            <a:endParaRPr lang="lt-LT" dirty="0"/>
          </a:p>
        </p:txBody>
      </p:sp>
      <p:pic>
        <p:nvPicPr>
          <p:cNvPr id="1026" name="Picture 2"/>
          <p:cNvPicPr>
            <a:picLocks noChangeAspect="1" noChangeArrowheads="1"/>
          </p:cNvPicPr>
          <p:nvPr/>
        </p:nvPicPr>
        <p:blipFill>
          <a:blip r:embed="rId2">
            <a:clrChange>
              <a:clrFrom>
                <a:srgbClr val="FFFFFF"/>
              </a:clrFrom>
              <a:clrTo>
                <a:srgbClr val="FFFFFF">
                  <a:alpha val="0"/>
                </a:srgbClr>
              </a:clrTo>
            </a:clrChange>
            <a:extLst>
              <a:ext uri="{BEBA8EAE-BF5A-486C-A8C5-ECC9F3942E4B}">
                <a14:imgProps xmlns:a14="http://schemas.microsoft.com/office/drawing/2010/main">
                  <a14:imgLayer r:embed="rId3">
                    <a14:imgEffect>
                      <a14:saturation sat="66000"/>
                    </a14:imgEffect>
                  </a14:imgLayer>
                </a14:imgProps>
              </a:ext>
              <a:ext uri="{28A0092B-C50C-407E-A947-70E740481C1C}">
                <a14:useLocalDpi xmlns:a14="http://schemas.microsoft.com/office/drawing/2010/main" val="0"/>
              </a:ext>
            </a:extLst>
          </a:blip>
          <a:srcRect/>
          <a:stretch>
            <a:fillRect/>
          </a:stretch>
        </p:blipFill>
        <p:spPr bwMode="auto">
          <a:xfrm>
            <a:off x="3095836" y="1134036"/>
            <a:ext cx="3176390" cy="22940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2" name="TextBox 11"/>
          <p:cNvSpPr txBox="1"/>
          <p:nvPr/>
        </p:nvSpPr>
        <p:spPr>
          <a:xfrm>
            <a:off x="2877259" y="3783142"/>
            <a:ext cx="2952328" cy="2246769"/>
          </a:xfrm>
          <a:prstGeom prst="rect">
            <a:avLst/>
          </a:prstGeom>
          <a:noFill/>
        </p:spPr>
        <p:txBody>
          <a:bodyPr wrap="square" rtlCol="0">
            <a:spAutoFit/>
          </a:bodyPr>
          <a:lstStyle/>
          <a:p>
            <a:r>
              <a:rPr lang="en-US" sz="2000" dirty="0" smtClean="0">
                <a:latin typeface="Times New Roman" pitchFamily="18" charset="0"/>
                <a:cs typeface="Times New Roman" pitchFamily="18" charset="0"/>
              </a:rPr>
              <a:t>1.</a:t>
            </a:r>
            <a:r>
              <a:rPr lang="lt-LT" sz="2000" dirty="0" smtClean="0">
                <a:latin typeface="Times New Roman" pitchFamily="18" charset="0"/>
                <a:cs typeface="Times New Roman" pitchFamily="18" charset="0"/>
              </a:rPr>
              <a:t>5 klasėje</a:t>
            </a:r>
            <a:r>
              <a:rPr lang="en-US" sz="2000" dirty="0" smtClean="0">
                <a:latin typeface="Times New Roman" pitchFamily="18" charset="0"/>
                <a:cs typeface="Times New Roman" pitchFamily="18" charset="0"/>
              </a:rPr>
              <a:t>  </a:t>
            </a:r>
            <a:r>
              <a:rPr lang="lt-LT" sz="2000" dirty="0" smtClean="0">
                <a:latin typeface="Times New Roman" pitchFamily="18" charset="0"/>
                <a:cs typeface="Times New Roman" pitchFamily="18" charset="0"/>
              </a:rPr>
              <a:t>34%</a:t>
            </a:r>
            <a:r>
              <a:rPr lang="en-US" sz="2000" dirty="0" smtClean="0">
                <a:latin typeface="Times New Roman" pitchFamily="18" charset="0"/>
                <a:cs typeface="Times New Roman" pitchFamily="18" charset="0"/>
              </a:rPr>
              <a:t>  </a:t>
            </a:r>
            <a:r>
              <a:rPr lang="lt-LT" sz="2000" dirty="0" smtClean="0">
                <a:latin typeface="Times New Roman" pitchFamily="18" charset="0"/>
                <a:cs typeface="Times New Roman" pitchFamily="18" charset="0"/>
              </a:rPr>
              <a:t>22</a:t>
            </a:r>
            <a:endParaRPr lang="lt-LT" sz="2000" dirty="0">
              <a:latin typeface="Times New Roman" pitchFamily="18" charset="0"/>
              <a:cs typeface="Times New Roman" pitchFamily="18" charset="0"/>
            </a:endParaRPr>
          </a:p>
          <a:p>
            <a:r>
              <a:rPr lang="en-US" sz="2000" dirty="0" smtClean="0">
                <a:latin typeface="Times New Roman" pitchFamily="18" charset="0"/>
                <a:cs typeface="Times New Roman" pitchFamily="18" charset="0"/>
              </a:rPr>
              <a:t>2.</a:t>
            </a:r>
            <a:r>
              <a:rPr lang="lt-LT" sz="2000" dirty="0" smtClean="0">
                <a:latin typeface="Times New Roman" pitchFamily="18" charset="0"/>
                <a:cs typeface="Times New Roman" pitchFamily="18" charset="0"/>
              </a:rPr>
              <a:t>6 klasėje</a:t>
            </a:r>
            <a:r>
              <a:rPr lang="en-US" sz="2000" dirty="0" smtClean="0">
                <a:latin typeface="Times New Roman" pitchFamily="18" charset="0"/>
                <a:cs typeface="Times New Roman" pitchFamily="18" charset="0"/>
              </a:rPr>
              <a:t>  </a:t>
            </a:r>
            <a:r>
              <a:rPr lang="lt-LT" sz="2000" dirty="0" smtClean="0">
                <a:latin typeface="Times New Roman" pitchFamily="18" charset="0"/>
                <a:cs typeface="Times New Roman" pitchFamily="18" charset="0"/>
              </a:rPr>
              <a:t>42</a:t>
            </a:r>
            <a:r>
              <a:rPr lang="lt-LT" sz="2000" dirty="0">
                <a:latin typeface="Times New Roman" pitchFamily="18" charset="0"/>
                <a:cs typeface="Times New Roman" pitchFamily="18" charset="0"/>
              </a:rPr>
              <a:t>%	</a:t>
            </a:r>
            <a:r>
              <a:rPr lang="lt-LT" sz="2000" dirty="0" smtClean="0">
                <a:latin typeface="Times New Roman" pitchFamily="18" charset="0"/>
                <a:cs typeface="Times New Roman" pitchFamily="18" charset="0"/>
              </a:rPr>
              <a:t>27</a:t>
            </a:r>
            <a:endParaRPr lang="lt-LT" sz="2000" dirty="0">
              <a:latin typeface="Times New Roman" pitchFamily="18" charset="0"/>
              <a:cs typeface="Times New Roman" pitchFamily="18" charset="0"/>
            </a:endParaRPr>
          </a:p>
          <a:p>
            <a:r>
              <a:rPr lang="en-US" sz="2000" dirty="0" smtClean="0">
                <a:latin typeface="Times New Roman" pitchFamily="18" charset="0"/>
                <a:cs typeface="Times New Roman" pitchFamily="18" charset="0"/>
              </a:rPr>
              <a:t>3.</a:t>
            </a:r>
            <a:r>
              <a:rPr lang="lt-LT" sz="2000" dirty="0" smtClean="0">
                <a:latin typeface="Times New Roman" pitchFamily="18" charset="0"/>
                <a:cs typeface="Times New Roman" pitchFamily="18" charset="0"/>
              </a:rPr>
              <a:t>7 klasėje</a:t>
            </a:r>
            <a:r>
              <a:rPr lang="en-US" sz="2000" dirty="0" smtClean="0">
                <a:latin typeface="Times New Roman" pitchFamily="18" charset="0"/>
                <a:cs typeface="Times New Roman" pitchFamily="18" charset="0"/>
              </a:rPr>
              <a:t>  </a:t>
            </a:r>
            <a:r>
              <a:rPr lang="lt-LT" sz="2000" dirty="0" smtClean="0">
                <a:latin typeface="Times New Roman" pitchFamily="18" charset="0"/>
                <a:cs typeface="Times New Roman" pitchFamily="18" charset="0"/>
              </a:rPr>
              <a:t>11</a:t>
            </a:r>
            <a:r>
              <a:rPr lang="lt-LT" sz="2000" dirty="0">
                <a:latin typeface="Times New Roman" pitchFamily="18" charset="0"/>
                <a:cs typeface="Times New Roman" pitchFamily="18" charset="0"/>
              </a:rPr>
              <a:t>%	</a:t>
            </a:r>
            <a:r>
              <a:rPr lang="en-US" sz="2000" dirty="0" smtClean="0">
                <a:latin typeface="Times New Roman" pitchFamily="18" charset="0"/>
                <a:cs typeface="Times New Roman" pitchFamily="18" charset="0"/>
              </a:rPr>
              <a:t> </a:t>
            </a:r>
            <a:r>
              <a:rPr lang="lt-LT" sz="2000" dirty="0" smtClean="0">
                <a:latin typeface="Times New Roman" pitchFamily="18" charset="0"/>
                <a:cs typeface="Times New Roman" pitchFamily="18" charset="0"/>
              </a:rPr>
              <a:t>7</a:t>
            </a:r>
            <a:endParaRPr lang="lt-LT" sz="2000" dirty="0">
              <a:latin typeface="Times New Roman" pitchFamily="18" charset="0"/>
              <a:cs typeface="Times New Roman" pitchFamily="18" charset="0"/>
            </a:endParaRPr>
          </a:p>
          <a:p>
            <a:r>
              <a:rPr lang="en-US" sz="2000" dirty="0" smtClean="0">
                <a:latin typeface="Times New Roman" pitchFamily="18" charset="0"/>
                <a:cs typeface="Times New Roman" pitchFamily="18" charset="0"/>
              </a:rPr>
              <a:t>4.</a:t>
            </a:r>
            <a:r>
              <a:rPr lang="lt-LT" sz="2000" dirty="0" smtClean="0">
                <a:latin typeface="Times New Roman" pitchFamily="18" charset="0"/>
                <a:cs typeface="Times New Roman" pitchFamily="18" charset="0"/>
              </a:rPr>
              <a:t>8 klasėje</a:t>
            </a:r>
            <a:r>
              <a:rPr lang="en-US" sz="2000" dirty="0" smtClean="0">
                <a:latin typeface="Times New Roman" pitchFamily="18" charset="0"/>
                <a:cs typeface="Times New Roman" pitchFamily="18" charset="0"/>
              </a:rPr>
              <a:t>  </a:t>
            </a:r>
            <a:r>
              <a:rPr lang="lt-LT" sz="2000" dirty="0" smtClean="0">
                <a:latin typeface="Times New Roman" pitchFamily="18" charset="0"/>
                <a:cs typeface="Times New Roman" pitchFamily="18" charset="0"/>
              </a:rPr>
              <a:t>12</a:t>
            </a:r>
            <a:r>
              <a:rPr lang="lt-LT" sz="2000" dirty="0">
                <a:latin typeface="Times New Roman" pitchFamily="18" charset="0"/>
                <a:cs typeface="Times New Roman" pitchFamily="18" charset="0"/>
              </a:rPr>
              <a:t>%	</a:t>
            </a:r>
            <a:r>
              <a:rPr lang="en-US" sz="2000" dirty="0" smtClean="0">
                <a:latin typeface="Times New Roman" pitchFamily="18" charset="0"/>
                <a:cs typeface="Times New Roman" pitchFamily="18" charset="0"/>
              </a:rPr>
              <a:t> </a:t>
            </a:r>
            <a:r>
              <a:rPr lang="lt-LT" sz="2000" dirty="0" smtClean="0">
                <a:latin typeface="Times New Roman" pitchFamily="18" charset="0"/>
                <a:cs typeface="Times New Roman" pitchFamily="18" charset="0"/>
              </a:rPr>
              <a:t>8</a:t>
            </a:r>
            <a:endParaRPr lang="lt-LT" sz="2000" dirty="0">
              <a:latin typeface="Times New Roman" pitchFamily="18" charset="0"/>
              <a:cs typeface="Times New Roman" pitchFamily="18" charset="0"/>
            </a:endParaRPr>
          </a:p>
          <a:p>
            <a:r>
              <a:rPr lang="en-US" sz="2000" dirty="0" smtClean="0">
                <a:latin typeface="Times New Roman" pitchFamily="18" charset="0"/>
                <a:cs typeface="Times New Roman" pitchFamily="18" charset="0"/>
              </a:rPr>
              <a:t>5.</a:t>
            </a:r>
            <a:r>
              <a:rPr lang="lt-LT" sz="2000" dirty="0" smtClean="0">
                <a:latin typeface="Times New Roman" pitchFamily="18" charset="0"/>
                <a:cs typeface="Times New Roman" pitchFamily="18" charset="0"/>
              </a:rPr>
              <a:t>9 klasėje</a:t>
            </a:r>
            <a:r>
              <a:rPr lang="en-US" sz="2000" dirty="0" smtClean="0">
                <a:latin typeface="Times New Roman" pitchFamily="18" charset="0"/>
                <a:cs typeface="Times New Roman" pitchFamily="18" charset="0"/>
              </a:rPr>
              <a:t>  </a:t>
            </a:r>
            <a:r>
              <a:rPr lang="lt-LT" sz="2000" dirty="0" smtClean="0">
                <a:latin typeface="Times New Roman" pitchFamily="18" charset="0"/>
                <a:cs typeface="Times New Roman" pitchFamily="18" charset="0"/>
              </a:rPr>
              <a:t>0</a:t>
            </a:r>
            <a:r>
              <a:rPr lang="lt-LT" sz="2000" dirty="0">
                <a:latin typeface="Times New Roman" pitchFamily="18" charset="0"/>
                <a:cs typeface="Times New Roman" pitchFamily="18" charset="0"/>
              </a:rPr>
              <a:t>%	</a:t>
            </a:r>
            <a:r>
              <a:rPr lang="en-US" sz="2000" dirty="0" smtClean="0">
                <a:latin typeface="Times New Roman" pitchFamily="18" charset="0"/>
                <a:cs typeface="Times New Roman" pitchFamily="18" charset="0"/>
              </a:rPr>
              <a:t> </a:t>
            </a:r>
            <a:r>
              <a:rPr lang="lt-LT" sz="2000" dirty="0" smtClean="0">
                <a:latin typeface="Times New Roman" pitchFamily="18" charset="0"/>
                <a:cs typeface="Times New Roman" pitchFamily="18" charset="0"/>
              </a:rPr>
              <a:t>0</a:t>
            </a:r>
            <a:endParaRPr lang="lt-LT" sz="2000" dirty="0">
              <a:latin typeface="Times New Roman" pitchFamily="18" charset="0"/>
              <a:cs typeface="Times New Roman" pitchFamily="18" charset="0"/>
            </a:endParaRPr>
          </a:p>
          <a:p>
            <a:r>
              <a:rPr lang="en-US" sz="2000" dirty="0" smtClean="0">
                <a:latin typeface="Times New Roman" pitchFamily="18" charset="0"/>
                <a:cs typeface="Times New Roman" pitchFamily="18" charset="0"/>
              </a:rPr>
              <a:t>6.</a:t>
            </a:r>
            <a:r>
              <a:rPr lang="lt-LT" sz="2000" dirty="0" smtClean="0">
                <a:latin typeface="Times New Roman" pitchFamily="18" charset="0"/>
                <a:cs typeface="Times New Roman" pitchFamily="18" charset="0"/>
              </a:rPr>
              <a:t>10 klasėje</a:t>
            </a:r>
            <a:r>
              <a:rPr lang="en-US" sz="2000" dirty="0">
                <a:latin typeface="Times New Roman" pitchFamily="18" charset="0"/>
                <a:cs typeface="Times New Roman" pitchFamily="18" charset="0"/>
              </a:rPr>
              <a:t> </a:t>
            </a:r>
            <a:r>
              <a:rPr lang="en-US" sz="2000" dirty="0" smtClean="0">
                <a:latin typeface="Times New Roman" pitchFamily="18" charset="0"/>
                <a:cs typeface="Times New Roman" pitchFamily="18" charset="0"/>
              </a:rPr>
              <a:t> </a:t>
            </a:r>
            <a:r>
              <a:rPr lang="lt-LT" sz="2000" dirty="0" smtClean="0">
                <a:latin typeface="Times New Roman" pitchFamily="18" charset="0"/>
                <a:cs typeface="Times New Roman" pitchFamily="18" charset="0"/>
              </a:rPr>
              <a:t>2</a:t>
            </a:r>
            <a:r>
              <a:rPr lang="lt-LT" sz="2000" dirty="0">
                <a:latin typeface="Times New Roman" pitchFamily="18" charset="0"/>
                <a:cs typeface="Times New Roman" pitchFamily="18" charset="0"/>
              </a:rPr>
              <a:t>%	</a:t>
            </a:r>
            <a:r>
              <a:rPr lang="en-US" sz="2000" dirty="0" smtClean="0">
                <a:latin typeface="Times New Roman" pitchFamily="18" charset="0"/>
                <a:cs typeface="Times New Roman" pitchFamily="18" charset="0"/>
              </a:rPr>
              <a:t> </a:t>
            </a:r>
            <a:r>
              <a:rPr lang="lt-LT" sz="2000" dirty="0" smtClean="0">
                <a:latin typeface="Times New Roman" pitchFamily="18" charset="0"/>
                <a:cs typeface="Times New Roman" pitchFamily="18" charset="0"/>
              </a:rPr>
              <a:t>1</a:t>
            </a:r>
            <a:endParaRPr lang="lt-LT" sz="2000" dirty="0">
              <a:latin typeface="Times New Roman" pitchFamily="18" charset="0"/>
              <a:cs typeface="Times New Roman" pitchFamily="18" charset="0"/>
            </a:endParaRPr>
          </a:p>
          <a:p>
            <a:r>
              <a:rPr lang="lt-LT" sz="2000" dirty="0">
                <a:latin typeface="Times New Roman" pitchFamily="18" charset="0"/>
                <a:cs typeface="Times New Roman" pitchFamily="18" charset="0"/>
              </a:rPr>
              <a:t> </a:t>
            </a:r>
          </a:p>
        </p:txBody>
      </p:sp>
      <p:pic>
        <p:nvPicPr>
          <p:cNvPr id="1027" name="Picture 3"/>
          <p:cNvPicPr>
            <a:picLocks noChangeAspect="1" noChangeArrowheads="1"/>
          </p:cNvPicPr>
          <p:nvPr/>
        </p:nvPicPr>
        <p:blipFill>
          <a:blip r:embed="rId4">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108520" y="1134036"/>
            <a:ext cx="3346943" cy="241723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3" name="TextBox 12"/>
          <p:cNvSpPr txBox="1"/>
          <p:nvPr/>
        </p:nvSpPr>
        <p:spPr>
          <a:xfrm>
            <a:off x="0" y="3861048"/>
            <a:ext cx="3129097" cy="707886"/>
          </a:xfrm>
          <a:prstGeom prst="rect">
            <a:avLst/>
          </a:prstGeom>
          <a:noFill/>
        </p:spPr>
        <p:txBody>
          <a:bodyPr wrap="square" rtlCol="0">
            <a:spAutoFit/>
          </a:bodyPr>
          <a:lstStyle/>
          <a:p>
            <a:r>
              <a:rPr lang="en-US" sz="2000" dirty="0" smtClean="0">
                <a:latin typeface="Times New Roman" pitchFamily="18" charset="0"/>
                <a:cs typeface="Times New Roman" pitchFamily="18" charset="0"/>
              </a:rPr>
              <a:t>1.</a:t>
            </a:r>
            <a:r>
              <a:rPr lang="lt-LT" sz="2000" dirty="0" smtClean="0">
                <a:latin typeface="Times New Roman" pitchFamily="18" charset="0"/>
                <a:cs typeface="Times New Roman" pitchFamily="18" charset="0"/>
              </a:rPr>
              <a:t>Mergaitė</a:t>
            </a:r>
            <a:r>
              <a:rPr lang="en-US" sz="2000" dirty="0" smtClean="0">
                <a:latin typeface="Times New Roman" pitchFamily="18" charset="0"/>
                <a:cs typeface="Times New Roman" pitchFamily="18" charset="0"/>
              </a:rPr>
              <a:t> </a:t>
            </a:r>
            <a:r>
              <a:rPr lang="lt-LT" sz="2000" dirty="0" smtClean="0">
                <a:latin typeface="Times New Roman" pitchFamily="18" charset="0"/>
                <a:cs typeface="Times New Roman" pitchFamily="18" charset="0"/>
              </a:rPr>
              <a:t>56%</a:t>
            </a:r>
            <a:r>
              <a:rPr lang="en-US" sz="2000" dirty="0" smtClean="0">
                <a:latin typeface="Times New Roman" pitchFamily="18" charset="0"/>
                <a:cs typeface="Times New Roman" pitchFamily="18" charset="0"/>
              </a:rPr>
              <a:t>  </a:t>
            </a:r>
            <a:r>
              <a:rPr lang="lt-LT" sz="2000" dirty="0" smtClean="0">
                <a:latin typeface="Times New Roman" pitchFamily="18" charset="0"/>
                <a:cs typeface="Times New Roman" pitchFamily="18" charset="0"/>
              </a:rPr>
              <a:t>158</a:t>
            </a:r>
            <a:endParaRPr lang="lt-LT" sz="2000" dirty="0">
              <a:latin typeface="Times New Roman" pitchFamily="18" charset="0"/>
              <a:cs typeface="Times New Roman" pitchFamily="18" charset="0"/>
            </a:endParaRPr>
          </a:p>
          <a:p>
            <a:r>
              <a:rPr lang="en-US" sz="2000" dirty="0" smtClean="0">
                <a:latin typeface="Times New Roman" pitchFamily="18" charset="0"/>
                <a:cs typeface="Times New Roman" pitchFamily="18" charset="0"/>
              </a:rPr>
              <a:t>2.</a:t>
            </a:r>
            <a:r>
              <a:rPr lang="lt-LT" sz="2000" dirty="0" err="1" smtClean="0">
                <a:latin typeface="Times New Roman" pitchFamily="18" charset="0"/>
                <a:cs typeface="Times New Roman" pitchFamily="18" charset="0"/>
              </a:rPr>
              <a:t>Berniuka</a:t>
            </a:r>
            <a:r>
              <a:rPr lang="en-US" sz="2000" dirty="0" smtClean="0">
                <a:latin typeface="Times New Roman" pitchFamily="18" charset="0"/>
                <a:cs typeface="Times New Roman" pitchFamily="18" charset="0"/>
              </a:rPr>
              <a:t>i </a:t>
            </a:r>
            <a:r>
              <a:rPr lang="lt-LT" sz="2000" dirty="0" smtClean="0">
                <a:latin typeface="Times New Roman" pitchFamily="18" charset="0"/>
                <a:cs typeface="Times New Roman" pitchFamily="18" charset="0"/>
              </a:rPr>
              <a:t>44%</a:t>
            </a:r>
            <a:r>
              <a:rPr lang="en-US" sz="2000" dirty="0" smtClean="0">
                <a:latin typeface="Times New Roman" pitchFamily="18" charset="0"/>
                <a:cs typeface="Times New Roman" pitchFamily="18" charset="0"/>
              </a:rPr>
              <a:t> </a:t>
            </a:r>
            <a:r>
              <a:rPr lang="lt-LT" sz="2000" dirty="0" smtClean="0">
                <a:latin typeface="Times New Roman" pitchFamily="18" charset="0"/>
                <a:cs typeface="Times New Roman" pitchFamily="18" charset="0"/>
              </a:rPr>
              <a:t>126</a:t>
            </a:r>
            <a:endParaRPr lang="lt-LT" sz="2000" dirty="0">
              <a:latin typeface="Times New Roman" pitchFamily="18" charset="0"/>
              <a:cs typeface="Times New Roman" pitchFamily="18" charset="0"/>
            </a:endParaRPr>
          </a:p>
        </p:txBody>
      </p:sp>
      <p:pic>
        <p:nvPicPr>
          <p:cNvPr id="1028" name="Picture 4"/>
          <p:cNvPicPr>
            <a:picLocks noChangeAspect="1" noChangeArrowheads="1"/>
          </p:cNvPicPr>
          <p:nvPr/>
        </p:nvPicPr>
        <p:blipFill>
          <a:blip r:embed="rId5">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6084168" y="1030158"/>
            <a:ext cx="3059833" cy="23979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4" name="TextBox 13"/>
          <p:cNvSpPr txBox="1"/>
          <p:nvPr/>
        </p:nvSpPr>
        <p:spPr>
          <a:xfrm>
            <a:off x="7236296" y="764704"/>
            <a:ext cx="1552028" cy="461665"/>
          </a:xfrm>
          <a:prstGeom prst="rect">
            <a:avLst/>
          </a:prstGeom>
          <a:noFill/>
        </p:spPr>
        <p:txBody>
          <a:bodyPr wrap="none" rtlCol="0">
            <a:spAutoFit/>
          </a:bodyPr>
          <a:lstStyle/>
          <a:p>
            <a:r>
              <a:rPr lang="en-US" sz="2400" b="1" u="sng" dirty="0" err="1" smtClean="0">
                <a:latin typeface="Times New Roman" pitchFamily="18" charset="0"/>
                <a:cs typeface="Times New Roman" pitchFamily="18" charset="0"/>
              </a:rPr>
              <a:t>Mokytojai</a:t>
            </a:r>
            <a:endParaRPr lang="lt-LT" sz="2400" b="1" u="sng" dirty="0">
              <a:latin typeface="Times New Roman" pitchFamily="18" charset="0"/>
              <a:cs typeface="Times New Roman" pitchFamily="18" charset="0"/>
            </a:endParaRPr>
          </a:p>
        </p:txBody>
      </p:sp>
      <p:sp>
        <p:nvSpPr>
          <p:cNvPr id="15" name="TextBox 14"/>
          <p:cNvSpPr txBox="1"/>
          <p:nvPr/>
        </p:nvSpPr>
        <p:spPr>
          <a:xfrm>
            <a:off x="5220072" y="3813292"/>
            <a:ext cx="3923928" cy="1631216"/>
          </a:xfrm>
          <a:prstGeom prst="rect">
            <a:avLst/>
          </a:prstGeom>
          <a:noFill/>
        </p:spPr>
        <p:txBody>
          <a:bodyPr wrap="square" rtlCol="0">
            <a:spAutoFit/>
          </a:bodyPr>
          <a:lstStyle/>
          <a:p>
            <a:r>
              <a:rPr lang="lt-LT" sz="2000" dirty="0">
                <a:latin typeface="Times New Roman" pitchFamily="18" charset="0"/>
                <a:cs typeface="Times New Roman" pitchFamily="18" charset="0"/>
              </a:rPr>
              <a:t>Pradinių klasių </a:t>
            </a:r>
            <a:r>
              <a:rPr lang="lt-LT" sz="2000" dirty="0" smtClean="0">
                <a:latin typeface="Times New Roman" pitchFamily="18" charset="0"/>
                <a:cs typeface="Times New Roman" pitchFamily="18" charset="0"/>
              </a:rPr>
              <a:t>mokytojas</a:t>
            </a:r>
            <a:r>
              <a:rPr lang="en-US" sz="2000" dirty="0" smtClean="0">
                <a:latin typeface="Times New Roman" pitchFamily="18" charset="0"/>
                <a:cs typeface="Times New Roman" pitchFamily="18" charset="0"/>
              </a:rPr>
              <a:t>   </a:t>
            </a:r>
            <a:r>
              <a:rPr lang="lt-LT" sz="2000" dirty="0" smtClean="0">
                <a:latin typeface="Times New Roman" pitchFamily="18" charset="0"/>
                <a:cs typeface="Times New Roman" pitchFamily="18" charset="0"/>
              </a:rPr>
              <a:t>23%</a:t>
            </a:r>
            <a:r>
              <a:rPr lang="en-US" sz="2000" dirty="0" smtClean="0">
                <a:latin typeface="Times New Roman" pitchFamily="18" charset="0"/>
                <a:cs typeface="Times New Roman" pitchFamily="18" charset="0"/>
              </a:rPr>
              <a:t>    </a:t>
            </a:r>
            <a:r>
              <a:rPr lang="lt-LT" sz="2000" dirty="0" smtClean="0">
                <a:latin typeface="Times New Roman" pitchFamily="18" charset="0"/>
                <a:cs typeface="Times New Roman" pitchFamily="18" charset="0"/>
              </a:rPr>
              <a:t>8</a:t>
            </a:r>
            <a:endParaRPr lang="lt-LT" sz="2000" dirty="0">
              <a:latin typeface="Times New Roman" pitchFamily="18" charset="0"/>
              <a:cs typeface="Times New Roman" pitchFamily="18" charset="0"/>
            </a:endParaRPr>
          </a:p>
          <a:p>
            <a:r>
              <a:rPr lang="lt-LT" sz="2000" dirty="0" smtClean="0">
                <a:latin typeface="Times New Roman" pitchFamily="18" charset="0"/>
                <a:cs typeface="Times New Roman" pitchFamily="18" charset="0"/>
              </a:rPr>
              <a:t>Dalyko mokytojas</a:t>
            </a:r>
            <a:r>
              <a:rPr lang="en-US" sz="2000" dirty="0" smtClean="0">
                <a:latin typeface="Times New Roman" pitchFamily="18" charset="0"/>
                <a:cs typeface="Times New Roman" pitchFamily="18" charset="0"/>
              </a:rPr>
              <a:t>               </a:t>
            </a:r>
            <a:r>
              <a:rPr lang="lt-LT" sz="2000" dirty="0" smtClean="0">
                <a:latin typeface="Times New Roman" pitchFamily="18" charset="0"/>
                <a:cs typeface="Times New Roman" pitchFamily="18" charset="0"/>
              </a:rPr>
              <a:t>57%</a:t>
            </a:r>
            <a:r>
              <a:rPr lang="en-US" sz="2000" dirty="0" smtClean="0">
                <a:latin typeface="Times New Roman" pitchFamily="18" charset="0"/>
                <a:cs typeface="Times New Roman" pitchFamily="18" charset="0"/>
              </a:rPr>
              <a:t>  </a:t>
            </a:r>
            <a:r>
              <a:rPr lang="lt-LT" sz="2000" dirty="0" smtClean="0">
                <a:latin typeface="Times New Roman" pitchFamily="18" charset="0"/>
                <a:cs typeface="Times New Roman" pitchFamily="18" charset="0"/>
              </a:rPr>
              <a:t>20</a:t>
            </a:r>
            <a:endParaRPr lang="lt-LT" sz="2000" dirty="0">
              <a:latin typeface="Times New Roman" pitchFamily="18" charset="0"/>
              <a:cs typeface="Times New Roman" pitchFamily="18" charset="0"/>
            </a:endParaRPr>
          </a:p>
          <a:p>
            <a:r>
              <a:rPr lang="lt-LT" sz="2000" dirty="0" smtClean="0">
                <a:latin typeface="Times New Roman" pitchFamily="18" charset="0"/>
                <a:cs typeface="Times New Roman" pitchFamily="18" charset="0"/>
              </a:rPr>
              <a:t>Administracijos darbuotojas</a:t>
            </a:r>
            <a:r>
              <a:rPr lang="en-US" sz="2000" dirty="0" smtClean="0">
                <a:latin typeface="Times New Roman" pitchFamily="18" charset="0"/>
                <a:cs typeface="Times New Roman" pitchFamily="18" charset="0"/>
              </a:rPr>
              <a:t>  </a:t>
            </a:r>
            <a:r>
              <a:rPr lang="lt-LT" sz="2000" dirty="0" smtClean="0">
                <a:latin typeface="Times New Roman" pitchFamily="18" charset="0"/>
                <a:cs typeface="Times New Roman" pitchFamily="18" charset="0"/>
              </a:rPr>
              <a:t>9%</a:t>
            </a:r>
            <a:r>
              <a:rPr lang="en-US" sz="2000" dirty="0" smtClean="0">
                <a:latin typeface="Times New Roman" pitchFamily="18" charset="0"/>
                <a:cs typeface="Times New Roman" pitchFamily="18" charset="0"/>
              </a:rPr>
              <a:t>    </a:t>
            </a:r>
            <a:r>
              <a:rPr lang="lt-LT" sz="2000" dirty="0" smtClean="0">
                <a:latin typeface="Times New Roman" pitchFamily="18" charset="0"/>
                <a:cs typeface="Times New Roman" pitchFamily="18" charset="0"/>
              </a:rPr>
              <a:t>3</a:t>
            </a:r>
            <a:endParaRPr lang="lt-LT" sz="2000" dirty="0">
              <a:latin typeface="Times New Roman" pitchFamily="18" charset="0"/>
              <a:cs typeface="Times New Roman" pitchFamily="18" charset="0"/>
            </a:endParaRPr>
          </a:p>
          <a:p>
            <a:r>
              <a:rPr lang="lt-LT" sz="2000" dirty="0" smtClean="0">
                <a:latin typeface="Times New Roman" pitchFamily="18" charset="0"/>
                <a:cs typeface="Times New Roman" pitchFamily="18" charset="0"/>
              </a:rPr>
              <a:t>Pagalbos mokiniui</a:t>
            </a:r>
            <a:r>
              <a:rPr lang="en-US" sz="2000" dirty="0" smtClean="0">
                <a:latin typeface="Times New Roman" pitchFamily="18" charset="0"/>
                <a:cs typeface="Times New Roman" pitchFamily="18" charset="0"/>
              </a:rPr>
              <a:t>                </a:t>
            </a:r>
            <a:r>
              <a:rPr lang="lt-LT" sz="2000" dirty="0" smtClean="0">
                <a:latin typeface="Times New Roman" pitchFamily="18" charset="0"/>
                <a:cs typeface="Times New Roman" pitchFamily="18" charset="0"/>
              </a:rPr>
              <a:t> </a:t>
            </a:r>
            <a:r>
              <a:rPr lang="lt-LT" sz="2000" dirty="0">
                <a:latin typeface="Times New Roman" pitchFamily="18" charset="0"/>
                <a:cs typeface="Times New Roman" pitchFamily="18" charset="0"/>
              </a:rPr>
              <a:t>11%</a:t>
            </a:r>
            <a:r>
              <a:rPr lang="en-US" sz="2000" dirty="0">
                <a:latin typeface="Times New Roman" pitchFamily="18" charset="0"/>
                <a:cs typeface="Times New Roman" pitchFamily="18" charset="0"/>
              </a:rPr>
              <a:t>  </a:t>
            </a:r>
            <a:r>
              <a:rPr lang="lt-LT" sz="2000" dirty="0" smtClean="0">
                <a:latin typeface="Times New Roman" pitchFamily="18" charset="0"/>
                <a:cs typeface="Times New Roman" pitchFamily="18" charset="0"/>
              </a:rPr>
              <a:t>4</a:t>
            </a:r>
            <a:endParaRPr lang="en-US" sz="2000" dirty="0" smtClean="0">
              <a:latin typeface="Times New Roman" pitchFamily="18" charset="0"/>
              <a:cs typeface="Times New Roman" pitchFamily="18" charset="0"/>
            </a:endParaRPr>
          </a:p>
          <a:p>
            <a:r>
              <a:rPr lang="lt-LT" sz="2000" dirty="0" smtClean="0">
                <a:latin typeface="Times New Roman" pitchFamily="18" charset="0"/>
                <a:cs typeface="Times New Roman" pitchFamily="18" charset="0"/>
              </a:rPr>
              <a:t>specialistas</a:t>
            </a:r>
            <a:endParaRPr lang="lt-LT" sz="2000" dirty="0">
              <a:latin typeface="Times New Roman" pitchFamily="18" charset="0"/>
              <a:cs typeface="Times New Roman" pitchFamily="18" charset="0"/>
            </a:endParaRPr>
          </a:p>
        </p:txBody>
      </p:sp>
    </p:spTree>
    <p:extLst>
      <p:ext uri="{BB962C8B-B14F-4D97-AF65-F5344CB8AC3E}">
        <p14:creationId xmlns:p14="http://schemas.microsoft.com/office/powerpoint/2010/main" val="1163554451"/>
      </p:ext>
    </p:extLst>
  </p:cSld>
  <p:clrMapOvr>
    <a:masterClrMapping/>
  </p:clrMapOvr>
  <p:transition spd="slow">
    <p:pull/>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ntraštė 1"/>
          <p:cNvSpPr>
            <a:spLocks noGrp="1"/>
          </p:cNvSpPr>
          <p:nvPr>
            <p:ph type="title"/>
          </p:nvPr>
        </p:nvSpPr>
        <p:spPr>
          <a:xfrm>
            <a:off x="395536" y="-99392"/>
            <a:ext cx="8229600" cy="994122"/>
          </a:xfrm>
        </p:spPr>
        <p:txBody>
          <a:bodyPr>
            <a:normAutofit/>
          </a:bodyPr>
          <a:lstStyle/>
          <a:p>
            <a:r>
              <a:rPr lang="en-US" sz="4800" dirty="0" smtClean="0">
                <a:latin typeface="Times New Roman" pitchFamily="18" charset="0"/>
                <a:cs typeface="Times New Roman" pitchFamily="18" charset="0"/>
              </a:rPr>
              <a:t>I</a:t>
            </a:r>
            <a:r>
              <a:rPr lang="lt-LT" sz="4800" dirty="0" err="1" smtClean="0">
                <a:latin typeface="Times New Roman" pitchFamily="18" charset="0"/>
                <a:cs typeface="Times New Roman" pitchFamily="18" charset="0"/>
              </a:rPr>
              <a:t>švados</a:t>
            </a:r>
            <a:endParaRPr lang="lt-LT" sz="4800" dirty="0">
              <a:latin typeface="Times New Roman" pitchFamily="18" charset="0"/>
              <a:cs typeface="Times New Roman" pitchFamily="18" charset="0"/>
            </a:endParaRPr>
          </a:p>
        </p:txBody>
      </p:sp>
      <p:sp>
        <p:nvSpPr>
          <p:cNvPr id="3" name="Turinio vietos rezervavimo ženklas 2"/>
          <p:cNvSpPr>
            <a:spLocks noGrp="1"/>
          </p:cNvSpPr>
          <p:nvPr>
            <p:ph idx="1"/>
          </p:nvPr>
        </p:nvSpPr>
        <p:spPr>
          <a:xfrm>
            <a:off x="70992" y="764704"/>
            <a:ext cx="9073008" cy="6264696"/>
          </a:xfrm>
        </p:spPr>
        <p:txBody>
          <a:bodyPr>
            <a:normAutofit fontScale="92500" lnSpcReduction="10000"/>
          </a:bodyPr>
          <a:lstStyle/>
          <a:p>
            <a:pPr marL="514350" indent="-514350">
              <a:lnSpc>
                <a:spcPct val="150000"/>
              </a:lnSpc>
              <a:buAutoNum type="arabicPeriod"/>
            </a:pPr>
            <a:r>
              <a:rPr lang="en-US" sz="2400" dirty="0" err="1" smtClean="0">
                <a:latin typeface="Times New Roman" pitchFamily="18" charset="0"/>
                <a:cs typeface="Times New Roman" pitchFamily="18" charset="0"/>
              </a:rPr>
              <a:t>Mokykloje</a:t>
            </a:r>
            <a:r>
              <a:rPr lang="en-US" sz="2400" dirty="0" smtClean="0">
                <a:latin typeface="Times New Roman" pitchFamily="18" charset="0"/>
                <a:cs typeface="Times New Roman" pitchFamily="18" charset="0"/>
              </a:rPr>
              <a:t> </a:t>
            </a:r>
            <a:r>
              <a:rPr lang="lt-LT" sz="2400" dirty="0">
                <a:latin typeface="Times New Roman" pitchFamily="18" charset="0"/>
                <a:cs typeface="Times New Roman" pitchFamily="18" charset="0"/>
              </a:rPr>
              <a:t>pakankamai dėmesio </a:t>
            </a:r>
            <a:r>
              <a:rPr lang="lt-LT" sz="2400" dirty="0" smtClean="0">
                <a:latin typeface="Times New Roman" pitchFamily="18" charset="0"/>
                <a:cs typeface="Times New Roman" pitchFamily="18" charset="0"/>
              </a:rPr>
              <a:t>skiriama</a:t>
            </a:r>
            <a:r>
              <a:rPr lang="en-US" sz="2400" dirty="0" smtClean="0">
                <a:latin typeface="Times New Roman" pitchFamily="18" charset="0"/>
                <a:cs typeface="Times New Roman" pitchFamily="18" charset="0"/>
              </a:rPr>
              <a:t> </a:t>
            </a:r>
            <a:r>
              <a:rPr lang="lt-LT" sz="2400" dirty="0" smtClean="0">
                <a:latin typeface="Times New Roman" pitchFamily="18" charset="0"/>
                <a:cs typeface="Times New Roman" pitchFamily="18" charset="0"/>
              </a:rPr>
              <a:t>mokymui </a:t>
            </a:r>
            <a:r>
              <a:rPr lang="lt-LT" sz="2400" dirty="0">
                <a:latin typeface="Times New Roman" pitchFamily="18" charset="0"/>
                <a:cs typeface="Times New Roman" pitchFamily="18" charset="0"/>
              </a:rPr>
              <a:t>įsivertinti savo žinias ir </a:t>
            </a:r>
            <a:r>
              <a:rPr lang="lt-LT" sz="2400" dirty="0" smtClean="0">
                <a:latin typeface="Times New Roman" pitchFamily="18" charset="0"/>
                <a:cs typeface="Times New Roman" pitchFamily="18" charset="0"/>
              </a:rPr>
              <a:t>gebėjimus</a:t>
            </a:r>
            <a:r>
              <a:rPr lang="en-US" sz="2400" dirty="0" smtClean="0">
                <a:latin typeface="Times New Roman" pitchFamily="18" charset="0"/>
                <a:cs typeface="Times New Roman" pitchFamily="18" charset="0"/>
              </a:rPr>
              <a:t>.</a:t>
            </a:r>
          </a:p>
          <a:p>
            <a:pPr marL="514350" indent="-514350">
              <a:lnSpc>
                <a:spcPct val="150000"/>
              </a:lnSpc>
              <a:buAutoNum type="arabicPeriod"/>
            </a:pPr>
            <a:r>
              <a:rPr lang="en-US" sz="2400" dirty="0" err="1" smtClean="0">
                <a:latin typeface="Times New Roman" pitchFamily="18" charset="0"/>
                <a:cs typeface="Times New Roman" pitchFamily="18" charset="0"/>
              </a:rPr>
              <a:t>Mokiniai</a:t>
            </a:r>
            <a:r>
              <a:rPr lang="en-US" sz="2400" dirty="0" smtClean="0">
                <a:latin typeface="Times New Roman" pitchFamily="18" charset="0"/>
                <a:cs typeface="Times New Roman" pitchFamily="18" charset="0"/>
              </a:rPr>
              <a:t> </a:t>
            </a:r>
            <a:r>
              <a:rPr lang="lt-LT" sz="2400" dirty="0" smtClean="0">
                <a:latin typeface="Times New Roman" pitchFamily="18" charset="0"/>
                <a:cs typeface="Times New Roman" pitchFamily="18" charset="0"/>
              </a:rPr>
              <a:t>pamokoje</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mokomi</a:t>
            </a:r>
            <a:r>
              <a:rPr lang="lt-LT"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savaranki</a:t>
            </a:r>
            <a:r>
              <a:rPr lang="lt-LT" sz="2400" dirty="0" err="1" smtClean="0">
                <a:latin typeface="Times New Roman" pitchFamily="18" charset="0"/>
                <a:cs typeface="Times New Roman" pitchFamily="18" charset="0"/>
              </a:rPr>
              <a:t>škai</a:t>
            </a:r>
            <a:r>
              <a:rPr lang="lt-LT" sz="2400" dirty="0">
                <a:latin typeface="Times New Roman" pitchFamily="18" charset="0"/>
                <a:cs typeface="Times New Roman" pitchFamily="18" charset="0"/>
              </a:rPr>
              <a:t> </a:t>
            </a:r>
            <a:r>
              <a:rPr lang="lt-LT" sz="2400" dirty="0" smtClean="0">
                <a:latin typeface="Times New Roman" pitchFamily="18" charset="0"/>
                <a:cs typeface="Times New Roman" pitchFamily="18" charset="0"/>
              </a:rPr>
              <a:t>išsikelti mokymosi </a:t>
            </a:r>
            <a:r>
              <a:rPr lang="lt-LT" sz="2400" dirty="0">
                <a:latin typeface="Times New Roman" pitchFamily="18" charset="0"/>
                <a:cs typeface="Times New Roman" pitchFamily="18" charset="0"/>
              </a:rPr>
              <a:t>tikslus ir jų </a:t>
            </a:r>
            <a:r>
              <a:rPr lang="lt-LT" sz="2400" dirty="0" smtClean="0">
                <a:latin typeface="Times New Roman" pitchFamily="18" charset="0"/>
                <a:cs typeface="Times New Roman" pitchFamily="18" charset="0"/>
              </a:rPr>
              <a:t>siekti.</a:t>
            </a:r>
          </a:p>
          <a:p>
            <a:pPr marL="514350" indent="-514350">
              <a:lnSpc>
                <a:spcPct val="150000"/>
              </a:lnSpc>
              <a:buAutoNum type="arabicPeriod"/>
            </a:pPr>
            <a:r>
              <a:rPr lang="lt-LT" sz="2400" dirty="0" smtClean="0">
                <a:latin typeface="Times New Roman" pitchFamily="18" charset="0"/>
                <a:cs typeface="Times New Roman" pitchFamily="18" charset="0"/>
              </a:rPr>
              <a:t>Pakankamai dėmesio skiriama </a:t>
            </a:r>
            <a:r>
              <a:rPr lang="en-US" sz="2400" dirty="0" err="1" smtClean="0">
                <a:latin typeface="Times New Roman" pitchFamily="18" charset="0"/>
                <a:cs typeface="Times New Roman" pitchFamily="18" charset="0"/>
              </a:rPr>
              <a:t>mokini</a:t>
            </a:r>
            <a:r>
              <a:rPr lang="lt-LT" sz="2400" dirty="0" smtClean="0">
                <a:latin typeface="Times New Roman" pitchFamily="18" charset="0"/>
                <a:cs typeface="Times New Roman" pitchFamily="18" charset="0"/>
              </a:rPr>
              <a:t>ų </a:t>
            </a:r>
            <a:r>
              <a:rPr lang="en-US" sz="2400" dirty="0" err="1" smtClean="0">
                <a:latin typeface="Times New Roman" pitchFamily="18" charset="0"/>
                <a:cs typeface="Times New Roman" pitchFamily="18" charset="0"/>
              </a:rPr>
              <a:t>ugd</a:t>
            </a:r>
            <a:r>
              <a:rPr lang="lt-LT" sz="2400" dirty="0" smtClean="0">
                <a:latin typeface="Times New Roman" pitchFamily="18" charset="0"/>
                <a:cs typeface="Times New Roman" pitchFamily="18" charset="0"/>
              </a:rPr>
              <a:t>y</a:t>
            </a:r>
            <a:r>
              <a:rPr lang="en-US" sz="2400" dirty="0" smtClean="0">
                <a:latin typeface="Times New Roman" pitchFamily="18" charset="0"/>
                <a:cs typeface="Times New Roman" pitchFamily="18" charset="0"/>
              </a:rPr>
              <a:t>m</a:t>
            </a:r>
            <a:r>
              <a:rPr lang="lt-LT" sz="2400" dirty="0" smtClean="0">
                <a:latin typeface="Times New Roman" pitchFamily="18" charset="0"/>
                <a:cs typeface="Times New Roman" pitchFamily="18" charset="0"/>
              </a:rPr>
              <a:t>u</a:t>
            </a:r>
            <a:r>
              <a:rPr lang="en-US" sz="2400" dirty="0" smtClean="0">
                <a:latin typeface="Times New Roman" pitchFamily="18" charset="0"/>
                <a:cs typeface="Times New Roman" pitchFamily="18" charset="0"/>
              </a:rPr>
              <a:t>i </a:t>
            </a:r>
            <a:r>
              <a:rPr lang="en-US" sz="2400" dirty="0" err="1" smtClean="0">
                <a:latin typeface="Times New Roman" pitchFamily="18" charset="0"/>
                <a:cs typeface="Times New Roman" pitchFamily="18" charset="0"/>
              </a:rPr>
              <a:t>prisiimti</a:t>
            </a:r>
            <a:r>
              <a:rPr lang="en-US" sz="2400" dirty="0" smtClean="0">
                <a:latin typeface="Times New Roman" pitchFamily="18" charset="0"/>
                <a:cs typeface="Times New Roman" pitchFamily="18" charset="0"/>
              </a:rPr>
              <a:t> </a:t>
            </a:r>
            <a:r>
              <a:rPr lang="en-US" sz="2400" dirty="0" err="1">
                <a:latin typeface="Times New Roman" pitchFamily="18" charset="0"/>
                <a:cs typeface="Times New Roman" pitchFamily="18" charset="0"/>
              </a:rPr>
              <a:t>atsakomybę</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už</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savo</a:t>
            </a:r>
            <a:r>
              <a:rPr lang="en-US" sz="2400" dirty="0">
                <a:latin typeface="Times New Roman" pitchFamily="18" charset="0"/>
                <a:cs typeface="Times New Roman" pitchFamily="18" charset="0"/>
              </a:rPr>
              <a:t> </a:t>
            </a:r>
            <a:r>
              <a:rPr lang="en-US" sz="2400" dirty="0" err="1" smtClean="0">
                <a:latin typeface="Times New Roman" pitchFamily="18" charset="0"/>
                <a:cs typeface="Times New Roman" pitchFamily="18" charset="0"/>
              </a:rPr>
              <a:t>veiksmus</a:t>
            </a:r>
            <a:r>
              <a:rPr lang="en-US" sz="2400" dirty="0" smtClean="0">
                <a:latin typeface="Times New Roman" pitchFamily="18" charset="0"/>
                <a:cs typeface="Times New Roman" pitchFamily="18" charset="0"/>
              </a:rPr>
              <a:t>/</a:t>
            </a:r>
            <a:r>
              <a:rPr lang="en-US" sz="2400" dirty="0" err="1" smtClean="0">
                <a:latin typeface="Times New Roman" pitchFamily="18" charset="0"/>
                <a:cs typeface="Times New Roman" pitchFamily="18" charset="0"/>
              </a:rPr>
              <a:t>sprendimus</a:t>
            </a:r>
            <a:r>
              <a:rPr lang="lt-LT" sz="2400" dirty="0" smtClean="0">
                <a:latin typeface="Times New Roman" pitchFamily="18" charset="0"/>
                <a:cs typeface="Times New Roman" pitchFamily="18" charset="0"/>
              </a:rPr>
              <a:t>.</a:t>
            </a:r>
          </a:p>
          <a:p>
            <a:pPr marL="514350" indent="-514350">
              <a:lnSpc>
                <a:spcPct val="150000"/>
              </a:lnSpc>
              <a:buAutoNum type="arabicPeriod"/>
            </a:pPr>
            <a:r>
              <a:rPr lang="lt-LT" sz="2400" dirty="0" smtClean="0">
                <a:latin typeface="Times New Roman" pitchFamily="18" charset="0"/>
                <a:cs typeface="Times New Roman" pitchFamily="18" charset="0"/>
              </a:rPr>
              <a:t>Mokinių bendradarbiavimas ir komandinis darbas yra labai skatinamas pamokose.</a:t>
            </a:r>
          </a:p>
          <a:p>
            <a:pPr marL="514350" indent="-514350">
              <a:lnSpc>
                <a:spcPct val="150000"/>
              </a:lnSpc>
              <a:buAutoNum type="arabicPeriod"/>
            </a:pPr>
            <a:r>
              <a:rPr lang="en-US" sz="2400" dirty="0" smtClean="0">
                <a:latin typeface="Times New Roman" pitchFamily="18" charset="0"/>
                <a:cs typeface="Times New Roman" pitchFamily="18" charset="0"/>
              </a:rPr>
              <a:t>81% </a:t>
            </a:r>
            <a:r>
              <a:rPr lang="en-US" sz="2400" dirty="0" err="1" smtClean="0">
                <a:latin typeface="Times New Roman" pitchFamily="18" charset="0"/>
                <a:cs typeface="Times New Roman" pitchFamily="18" charset="0"/>
              </a:rPr>
              <a:t>mokini</a:t>
            </a:r>
            <a:r>
              <a:rPr lang="lt-LT" sz="2400" dirty="0" smtClean="0">
                <a:latin typeface="Times New Roman" pitchFamily="18" charset="0"/>
                <a:cs typeface="Times New Roman" pitchFamily="18" charset="0"/>
              </a:rPr>
              <a:t>ų ir </a:t>
            </a:r>
            <a:r>
              <a:rPr lang="en-US" sz="2400" dirty="0" smtClean="0">
                <a:latin typeface="Times New Roman" pitchFamily="18" charset="0"/>
                <a:cs typeface="Times New Roman" pitchFamily="18" charset="0"/>
              </a:rPr>
              <a:t>69% t</a:t>
            </a:r>
            <a:r>
              <a:rPr lang="lt-LT" sz="2400" dirty="0" err="1" smtClean="0">
                <a:latin typeface="Times New Roman" pitchFamily="18" charset="0"/>
                <a:cs typeface="Times New Roman" pitchFamily="18" charset="0"/>
              </a:rPr>
              <a:t>ėvų</a:t>
            </a:r>
            <a:r>
              <a:rPr lang="lt-LT" sz="2400" dirty="0">
                <a:latin typeface="Times New Roman" pitchFamily="18" charset="0"/>
                <a:cs typeface="Times New Roman" pitchFamily="18" charset="0"/>
              </a:rPr>
              <a:t> </a:t>
            </a:r>
            <a:r>
              <a:rPr lang="lt-LT" sz="2400" dirty="0" smtClean="0">
                <a:latin typeface="Times New Roman" pitchFamily="18" charset="0"/>
                <a:cs typeface="Times New Roman" pitchFamily="18" charset="0"/>
              </a:rPr>
              <a:t> atsakė, kad pamokose </a:t>
            </a:r>
            <a:r>
              <a:rPr lang="lt-LT" sz="2400" dirty="0">
                <a:latin typeface="Times New Roman" pitchFamily="18" charset="0"/>
                <a:cs typeface="Times New Roman" pitchFamily="18" charset="0"/>
              </a:rPr>
              <a:t>mokoma, kaip greičiau įsiminti, parinkti tinkamą informaciją, taikyti įvairius mąstymo </a:t>
            </a:r>
            <a:r>
              <a:rPr lang="lt-LT" sz="2400" dirty="0" smtClean="0">
                <a:latin typeface="Times New Roman" pitchFamily="18" charset="0"/>
                <a:cs typeface="Times New Roman" pitchFamily="18" charset="0"/>
              </a:rPr>
              <a:t>būdus.</a:t>
            </a:r>
          </a:p>
          <a:p>
            <a:pPr marL="514350" indent="-514350">
              <a:lnSpc>
                <a:spcPct val="150000"/>
              </a:lnSpc>
              <a:buAutoNum type="arabicPeriod"/>
            </a:pPr>
            <a:r>
              <a:rPr lang="lt-LT" sz="2400" dirty="0" smtClean="0">
                <a:latin typeface="Times New Roman" pitchFamily="18" charset="0"/>
                <a:cs typeface="Times New Roman" pitchFamily="18" charset="0"/>
              </a:rPr>
              <a:t>Pamokoje </a:t>
            </a:r>
            <a:r>
              <a:rPr lang="lt-LT" sz="2400" dirty="0">
                <a:latin typeface="Times New Roman" pitchFamily="18" charset="0"/>
                <a:cs typeface="Times New Roman" pitchFamily="18" charset="0"/>
              </a:rPr>
              <a:t>nuolat </a:t>
            </a:r>
            <a:r>
              <a:rPr lang="lt-LT" sz="2400" dirty="0" smtClean="0">
                <a:latin typeface="Times New Roman" pitchFamily="18" charset="0"/>
                <a:cs typeface="Times New Roman" pitchFamily="18" charset="0"/>
              </a:rPr>
              <a:t>diferencijuojamos užduotys </a:t>
            </a:r>
            <a:r>
              <a:rPr lang="lt-LT" sz="2400" dirty="0">
                <a:latin typeface="Times New Roman" pitchFamily="18" charset="0"/>
                <a:cs typeface="Times New Roman" pitchFamily="18" charset="0"/>
              </a:rPr>
              <a:t>ir mokiniai turi galimybę pasirinkti, ką ir kokiu lygiu mokytis.</a:t>
            </a:r>
            <a:endParaRPr lang="lt-LT" sz="2400" dirty="0" smtClean="0">
              <a:latin typeface="Times New Roman" pitchFamily="18" charset="0"/>
              <a:cs typeface="Times New Roman" pitchFamily="18" charset="0"/>
            </a:endParaRPr>
          </a:p>
          <a:p>
            <a:pPr marL="514350" indent="-514350">
              <a:buAutoNum type="arabicPeriod"/>
            </a:pPr>
            <a:endParaRPr lang="en-US" dirty="0" smtClean="0"/>
          </a:p>
          <a:p>
            <a:pPr marL="514350" indent="-514350">
              <a:buAutoNum type="arabicPeriod"/>
            </a:pPr>
            <a:endParaRPr lang="lt-LT" dirty="0"/>
          </a:p>
        </p:txBody>
      </p:sp>
    </p:spTree>
    <p:extLst>
      <p:ext uri="{BB962C8B-B14F-4D97-AF65-F5344CB8AC3E}">
        <p14:creationId xmlns:p14="http://schemas.microsoft.com/office/powerpoint/2010/main" val="1539753400"/>
      </p:ext>
    </p:extLst>
  </p:cSld>
  <p:clrMapOvr>
    <a:masterClrMapping/>
  </p:clrMapOvr>
  <p:transition spd="slow">
    <p:pull/>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ntraštė 1"/>
          <p:cNvSpPr>
            <a:spLocks noGrp="1"/>
          </p:cNvSpPr>
          <p:nvPr>
            <p:ph type="title"/>
          </p:nvPr>
        </p:nvSpPr>
        <p:spPr>
          <a:xfrm>
            <a:off x="251520" y="274638"/>
            <a:ext cx="8496944" cy="6394722"/>
          </a:xfrm>
        </p:spPr>
        <p:txBody>
          <a:bodyPr>
            <a:normAutofit fontScale="90000"/>
          </a:bodyPr>
          <a:lstStyle/>
          <a:p>
            <a:pPr algn="l">
              <a:lnSpc>
                <a:spcPct val="150000"/>
              </a:lnSpc>
              <a:spcBef>
                <a:spcPts val="600"/>
              </a:spcBef>
              <a:spcAft>
                <a:spcPts val="600"/>
              </a:spcAft>
            </a:pPr>
            <a:r>
              <a:rPr lang="en-US" sz="2700" dirty="0" smtClean="0">
                <a:latin typeface="Times New Roman" pitchFamily="18" charset="0"/>
                <a:cs typeface="Times New Roman" pitchFamily="18" charset="0"/>
              </a:rPr>
              <a:t>7.</a:t>
            </a:r>
            <a:r>
              <a:rPr lang="lt-LT" sz="2700" dirty="0">
                <a:latin typeface="Times New Roman" pitchFamily="18" charset="0"/>
                <a:cs typeface="Times New Roman" pitchFamily="18" charset="0"/>
              </a:rPr>
              <a:t> </a:t>
            </a:r>
            <a:r>
              <a:rPr lang="en-US" sz="2700" dirty="0" err="1" smtClean="0">
                <a:latin typeface="Times New Roman" pitchFamily="18" charset="0"/>
                <a:cs typeface="Times New Roman" pitchFamily="18" charset="0"/>
              </a:rPr>
              <a:t>Daugiau</a:t>
            </a:r>
            <a:r>
              <a:rPr lang="en-US" sz="2700" dirty="0" smtClean="0">
                <a:latin typeface="Times New Roman" pitchFamily="18" charset="0"/>
                <a:cs typeface="Times New Roman" pitchFamily="18" charset="0"/>
              </a:rPr>
              <a:t> </a:t>
            </a:r>
            <a:r>
              <a:rPr lang="en-US" sz="2700" dirty="0" err="1" smtClean="0">
                <a:latin typeface="Times New Roman" pitchFamily="18" charset="0"/>
                <a:cs typeface="Times New Roman" pitchFamily="18" charset="0"/>
              </a:rPr>
              <a:t>nei</a:t>
            </a:r>
            <a:r>
              <a:rPr lang="en-US" sz="2700" dirty="0" smtClean="0">
                <a:latin typeface="Times New Roman" pitchFamily="18" charset="0"/>
                <a:cs typeface="Times New Roman" pitchFamily="18" charset="0"/>
              </a:rPr>
              <a:t> 80 % </a:t>
            </a:r>
            <a:r>
              <a:rPr lang="en-US" sz="2700" dirty="0" err="1" smtClean="0">
                <a:latin typeface="Times New Roman" pitchFamily="18" charset="0"/>
                <a:cs typeface="Times New Roman" pitchFamily="18" charset="0"/>
              </a:rPr>
              <a:t>mokini</a:t>
            </a:r>
            <a:r>
              <a:rPr lang="lt-LT" sz="2700" dirty="0" smtClean="0">
                <a:latin typeface="Times New Roman" pitchFamily="18" charset="0"/>
                <a:cs typeface="Times New Roman" pitchFamily="18" charset="0"/>
              </a:rPr>
              <a:t>ų, tėvų ir mokytojų teigia, kad sąvoka </a:t>
            </a:r>
            <a:r>
              <a:rPr lang="lt-LT" sz="2700" dirty="0">
                <a:latin typeface="Times New Roman" pitchFamily="18" charset="0"/>
                <a:cs typeface="Times New Roman" pitchFamily="18" charset="0"/>
              </a:rPr>
              <a:t>„mokėjimas mokytis“ mokiniams yra žinoma ir </a:t>
            </a:r>
            <a:r>
              <a:rPr lang="lt-LT" sz="2700" dirty="0" smtClean="0">
                <a:latin typeface="Times New Roman" pitchFamily="18" charset="0"/>
                <a:cs typeface="Times New Roman" pitchFamily="18" charset="0"/>
              </a:rPr>
              <a:t>suprantama.</a:t>
            </a:r>
            <a:br>
              <a:rPr lang="lt-LT" sz="2700" dirty="0" smtClean="0">
                <a:latin typeface="Times New Roman" pitchFamily="18" charset="0"/>
                <a:cs typeface="Times New Roman" pitchFamily="18" charset="0"/>
              </a:rPr>
            </a:br>
            <a:r>
              <a:rPr lang="en-US" sz="2700" dirty="0" smtClean="0">
                <a:latin typeface="Times New Roman" pitchFamily="18" charset="0"/>
                <a:cs typeface="Times New Roman" pitchFamily="18" charset="0"/>
              </a:rPr>
              <a:t>8. I</a:t>
            </a:r>
            <a:r>
              <a:rPr lang="lt-LT" sz="2700" dirty="0" smtClean="0">
                <a:latin typeface="Times New Roman" pitchFamily="18" charset="0"/>
                <a:cs typeface="Times New Roman" pitchFamily="18" charset="0"/>
              </a:rPr>
              <a:t>š</a:t>
            </a:r>
            <a:r>
              <a:rPr lang="en-US" sz="2700" dirty="0" err="1" smtClean="0">
                <a:latin typeface="Times New Roman" pitchFamily="18" charset="0"/>
                <a:cs typeface="Times New Roman" pitchFamily="18" charset="0"/>
              </a:rPr>
              <a:t>vedus</a:t>
            </a:r>
            <a:r>
              <a:rPr lang="en-US" sz="2700" dirty="0" smtClean="0">
                <a:latin typeface="Times New Roman" pitchFamily="18" charset="0"/>
                <a:cs typeface="Times New Roman" pitchFamily="18" charset="0"/>
              </a:rPr>
              <a:t> </a:t>
            </a:r>
            <a:r>
              <a:rPr lang="en-US" sz="2700" dirty="0" err="1" smtClean="0">
                <a:latin typeface="Times New Roman" pitchFamily="18" charset="0"/>
                <a:cs typeface="Times New Roman" pitchFamily="18" charset="0"/>
              </a:rPr>
              <a:t>trimestrus</a:t>
            </a:r>
            <a:r>
              <a:rPr lang="lt-LT" sz="2700" dirty="0" smtClean="0">
                <a:latin typeface="Times New Roman" pitchFamily="18" charset="0"/>
                <a:cs typeface="Times New Roman" pitchFamily="18" charset="0"/>
              </a:rPr>
              <a:t> mokinių pasiekimai visada yra aptariami su klasės vadovu ir dalykų mokytojais, o rezultatai dažniausiai yra tinkamai panaudojami ugdymo procesui tobulinti.</a:t>
            </a:r>
            <a:br>
              <a:rPr lang="lt-LT" sz="2700" dirty="0" smtClean="0">
                <a:latin typeface="Times New Roman" pitchFamily="18" charset="0"/>
                <a:cs typeface="Times New Roman" pitchFamily="18" charset="0"/>
              </a:rPr>
            </a:br>
            <a:r>
              <a:rPr lang="lt-LT" sz="2700" dirty="0" smtClean="0">
                <a:latin typeface="Times New Roman" pitchFamily="18" charset="0"/>
                <a:cs typeface="Times New Roman" pitchFamily="18" charset="0"/>
              </a:rPr>
              <a:t>9. Tėvų ir mokinių nuomone, kaupiamasis pažymys skatina mokinius siekti geresnių rezultatų.</a:t>
            </a:r>
            <a:r>
              <a:rPr lang="en-US" sz="2700" dirty="0" smtClean="0">
                <a:latin typeface="Times New Roman" pitchFamily="18" charset="0"/>
                <a:cs typeface="Times New Roman" pitchFamily="18" charset="0"/>
              </a:rPr>
              <a:t/>
            </a:r>
            <a:br>
              <a:rPr lang="en-US" sz="2700" dirty="0" smtClean="0">
                <a:latin typeface="Times New Roman" pitchFamily="18" charset="0"/>
                <a:cs typeface="Times New Roman" pitchFamily="18" charset="0"/>
              </a:rPr>
            </a:br>
            <a:r>
              <a:rPr lang="en-US" sz="2700" dirty="0" smtClean="0">
                <a:latin typeface="Times New Roman" pitchFamily="18" charset="0"/>
                <a:cs typeface="Times New Roman" pitchFamily="18" charset="0"/>
              </a:rPr>
              <a:t>10. 77% </a:t>
            </a:r>
            <a:r>
              <a:rPr lang="en-US" sz="2700" dirty="0" err="1" smtClean="0">
                <a:latin typeface="Times New Roman" pitchFamily="18" charset="0"/>
                <a:cs typeface="Times New Roman" pitchFamily="18" charset="0"/>
              </a:rPr>
              <a:t>mokini</a:t>
            </a:r>
            <a:r>
              <a:rPr lang="lt-LT" sz="2700" dirty="0" smtClean="0">
                <a:latin typeface="Times New Roman" pitchFamily="18" charset="0"/>
                <a:cs typeface="Times New Roman" pitchFamily="18" charset="0"/>
              </a:rPr>
              <a:t>ų, </a:t>
            </a:r>
            <a:r>
              <a:rPr lang="en-US" sz="2700" dirty="0" smtClean="0">
                <a:latin typeface="Times New Roman" pitchFamily="18" charset="0"/>
                <a:cs typeface="Times New Roman" pitchFamily="18" charset="0"/>
              </a:rPr>
              <a:t>83% t</a:t>
            </a:r>
            <a:r>
              <a:rPr lang="lt-LT" sz="2700" dirty="0" err="1" smtClean="0">
                <a:latin typeface="Times New Roman" pitchFamily="18" charset="0"/>
                <a:cs typeface="Times New Roman" pitchFamily="18" charset="0"/>
              </a:rPr>
              <a:t>ėvų</a:t>
            </a:r>
            <a:r>
              <a:rPr lang="lt-LT" sz="2700" dirty="0" smtClean="0">
                <a:latin typeface="Times New Roman" pitchFamily="18" charset="0"/>
                <a:cs typeface="Times New Roman" pitchFamily="18" charset="0"/>
              </a:rPr>
              <a:t> ir </a:t>
            </a:r>
            <a:r>
              <a:rPr lang="en-US" sz="2700" dirty="0" smtClean="0">
                <a:latin typeface="Times New Roman" pitchFamily="18" charset="0"/>
                <a:cs typeface="Times New Roman" pitchFamily="18" charset="0"/>
              </a:rPr>
              <a:t> 88%</a:t>
            </a:r>
            <a:r>
              <a:rPr lang="lt-LT" sz="2700" dirty="0" smtClean="0">
                <a:latin typeface="Times New Roman" pitchFamily="18" charset="0"/>
                <a:cs typeface="Times New Roman" pitchFamily="18" charset="0"/>
              </a:rPr>
              <a:t> mokytojų pripažįsta, kad integruotos pamokos turi įtakos geresniems mokymosi rezultatams.</a:t>
            </a:r>
            <a:br>
              <a:rPr lang="lt-LT" sz="2700" dirty="0" smtClean="0">
                <a:latin typeface="Times New Roman" pitchFamily="18" charset="0"/>
                <a:cs typeface="Times New Roman" pitchFamily="18" charset="0"/>
              </a:rPr>
            </a:br>
            <a:r>
              <a:rPr lang="en-US" sz="2700" dirty="0" smtClean="0">
                <a:latin typeface="Times New Roman" pitchFamily="18" charset="0"/>
                <a:cs typeface="Times New Roman" pitchFamily="18" charset="0"/>
              </a:rPr>
              <a:t>11. </a:t>
            </a:r>
            <a:r>
              <a:rPr lang="en-US" sz="2700" dirty="0" err="1" smtClean="0">
                <a:latin typeface="Times New Roman" pitchFamily="18" charset="0"/>
                <a:cs typeface="Times New Roman" pitchFamily="18" charset="0"/>
              </a:rPr>
              <a:t>Dauguma</a:t>
            </a:r>
            <a:r>
              <a:rPr lang="en-US" sz="2700" dirty="0" smtClean="0">
                <a:latin typeface="Times New Roman" pitchFamily="18" charset="0"/>
                <a:cs typeface="Times New Roman" pitchFamily="18" charset="0"/>
              </a:rPr>
              <a:t> respondent</a:t>
            </a:r>
            <a:r>
              <a:rPr lang="lt-LT" sz="2700" dirty="0" smtClean="0">
                <a:latin typeface="Times New Roman" pitchFamily="18" charset="0"/>
                <a:cs typeface="Times New Roman" pitchFamily="18" charset="0"/>
              </a:rPr>
              <a:t>ų atsakė, </a:t>
            </a:r>
            <a:r>
              <a:rPr lang="lt-LT" sz="2700" dirty="0">
                <a:latin typeface="Times New Roman" pitchFamily="18" charset="0"/>
                <a:cs typeface="Times New Roman" pitchFamily="18" charset="0"/>
              </a:rPr>
              <a:t>kad </a:t>
            </a:r>
            <a:r>
              <a:rPr lang="lt-LT" sz="2700" dirty="0" smtClean="0">
                <a:latin typeface="Times New Roman" pitchFamily="18" charset="0"/>
                <a:cs typeface="Times New Roman" pitchFamily="18" charset="0"/>
              </a:rPr>
              <a:t>mokinys </a:t>
            </a:r>
            <a:r>
              <a:rPr lang="lt-LT" sz="2700" dirty="0">
                <a:latin typeface="Times New Roman" pitchFamily="18" charset="0"/>
                <a:cs typeface="Times New Roman" pitchFamily="18" charset="0"/>
              </a:rPr>
              <a:t>žino kur kreiptis pagalbos, iškilus mokymosi </a:t>
            </a:r>
            <a:r>
              <a:rPr lang="lt-LT" sz="2700" dirty="0" smtClean="0">
                <a:latin typeface="Times New Roman" pitchFamily="18" charset="0"/>
                <a:cs typeface="Times New Roman" pitchFamily="18" charset="0"/>
              </a:rPr>
              <a:t>sunkumams</a:t>
            </a:r>
            <a:r>
              <a:rPr lang="lt-LT" sz="2400" dirty="0" smtClean="0">
                <a:latin typeface="Times New Roman" pitchFamily="18" charset="0"/>
                <a:cs typeface="Times New Roman" pitchFamily="18" charset="0"/>
              </a:rPr>
              <a:t>.</a:t>
            </a:r>
            <a:r>
              <a:rPr lang="lt-LT" sz="2000" dirty="0" smtClean="0">
                <a:latin typeface="Times New Roman" pitchFamily="18" charset="0"/>
                <a:cs typeface="Times New Roman" pitchFamily="18" charset="0"/>
              </a:rPr>
              <a:t/>
            </a:r>
            <a:br>
              <a:rPr lang="lt-LT" sz="2000" dirty="0" smtClean="0">
                <a:latin typeface="Times New Roman" pitchFamily="18" charset="0"/>
                <a:cs typeface="Times New Roman" pitchFamily="18" charset="0"/>
              </a:rPr>
            </a:br>
            <a:endParaRPr lang="lt-LT" sz="2000" dirty="0">
              <a:latin typeface="Times New Roman" pitchFamily="18" charset="0"/>
              <a:cs typeface="Times New Roman" pitchFamily="18" charset="0"/>
            </a:endParaRPr>
          </a:p>
        </p:txBody>
      </p:sp>
    </p:spTree>
    <p:extLst>
      <p:ext uri="{BB962C8B-B14F-4D97-AF65-F5344CB8AC3E}">
        <p14:creationId xmlns:p14="http://schemas.microsoft.com/office/powerpoint/2010/main" val="2492253618"/>
      </p:ext>
    </p:extLst>
  </p:cSld>
  <p:clrMapOvr>
    <a:masterClrMapping/>
  </p:clrMapOvr>
  <p:transition spd="slow">
    <p:pull/>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urinio vietos rezervavimo ženklas 2"/>
          <p:cNvSpPr>
            <a:spLocks noGrp="1"/>
          </p:cNvSpPr>
          <p:nvPr>
            <p:ph idx="1"/>
          </p:nvPr>
        </p:nvSpPr>
        <p:spPr>
          <a:xfrm>
            <a:off x="179512" y="116632"/>
            <a:ext cx="8856984" cy="6741368"/>
          </a:xfrm>
        </p:spPr>
        <p:txBody>
          <a:bodyPr>
            <a:normAutofit lnSpcReduction="10000"/>
          </a:bodyPr>
          <a:lstStyle/>
          <a:p>
            <a:pPr marL="0" indent="0">
              <a:lnSpc>
                <a:spcPct val="150000"/>
              </a:lnSpc>
              <a:buNone/>
            </a:pPr>
            <a:r>
              <a:rPr lang="lt-LT" sz="2600" dirty="0" smtClean="0">
                <a:latin typeface="Times New Roman" pitchFamily="18" charset="0"/>
                <a:cs typeface="Times New Roman" pitchFamily="18" charset="0"/>
              </a:rPr>
              <a:t>12. </a:t>
            </a:r>
            <a:r>
              <a:rPr lang="en-US" sz="2600" dirty="0" err="1" smtClean="0">
                <a:latin typeface="Times New Roman" pitchFamily="18" charset="0"/>
                <a:cs typeface="Times New Roman" pitchFamily="18" charset="0"/>
              </a:rPr>
              <a:t>Mokytoj</a:t>
            </a:r>
            <a:r>
              <a:rPr lang="lt-LT" sz="2600" dirty="0" smtClean="0">
                <a:latin typeface="Times New Roman" pitchFamily="18" charset="0"/>
                <a:cs typeface="Times New Roman" pitchFamily="18" charset="0"/>
              </a:rPr>
              <a:t>ų nuomone, mokiniai ne visada yra ugdomi </a:t>
            </a:r>
            <a:r>
              <a:rPr lang="lt-LT" sz="2600" dirty="0">
                <a:latin typeface="Times New Roman" pitchFamily="18" charset="0"/>
                <a:cs typeface="Times New Roman" pitchFamily="18" charset="0"/>
              </a:rPr>
              <a:t>užbaigti tai, kas </a:t>
            </a:r>
            <a:r>
              <a:rPr lang="lt-LT" sz="2600" dirty="0" smtClean="0">
                <a:latin typeface="Times New Roman" pitchFamily="18" charset="0"/>
                <a:cs typeface="Times New Roman" pitchFamily="18" charset="0"/>
              </a:rPr>
              <a:t>pradėta.</a:t>
            </a:r>
          </a:p>
          <a:p>
            <a:pPr marL="0" indent="0">
              <a:lnSpc>
                <a:spcPct val="150000"/>
              </a:lnSpc>
              <a:buNone/>
            </a:pPr>
            <a:r>
              <a:rPr lang="lt-LT" sz="2600" dirty="0" smtClean="0">
                <a:latin typeface="Times New Roman" pitchFamily="18" charset="0"/>
                <a:cs typeface="Times New Roman" pitchFamily="18" charset="0"/>
              </a:rPr>
              <a:t>13. 38</a:t>
            </a:r>
            <a:r>
              <a:rPr lang="en-US" sz="2600" dirty="0" smtClean="0">
                <a:latin typeface="Times New Roman" pitchFamily="18" charset="0"/>
                <a:cs typeface="Times New Roman" pitchFamily="18" charset="0"/>
              </a:rPr>
              <a:t>% </a:t>
            </a:r>
            <a:r>
              <a:rPr lang="en-US" sz="2600" dirty="0">
                <a:latin typeface="Times New Roman" pitchFamily="18" charset="0"/>
                <a:cs typeface="Times New Roman" pitchFamily="18" charset="0"/>
              </a:rPr>
              <a:t>m</a:t>
            </a:r>
            <a:r>
              <a:rPr lang="lt-LT" sz="2600" dirty="0" err="1" smtClean="0">
                <a:latin typeface="Times New Roman" pitchFamily="18" charset="0"/>
                <a:cs typeface="Times New Roman" pitchFamily="18" charset="0"/>
              </a:rPr>
              <a:t>okini</a:t>
            </a:r>
            <a:r>
              <a:rPr lang="lt-LT" sz="2600" dirty="0" err="1">
                <a:latin typeface="Times New Roman" pitchFamily="18" charset="0"/>
                <a:cs typeface="Times New Roman" pitchFamily="18" charset="0"/>
              </a:rPr>
              <a:t>ų</a:t>
            </a:r>
            <a:r>
              <a:rPr lang="lt-LT" sz="2600" dirty="0" smtClean="0">
                <a:latin typeface="Times New Roman" pitchFamily="18" charset="0"/>
                <a:cs typeface="Times New Roman" pitchFamily="18" charset="0"/>
              </a:rPr>
              <a:t> mano</a:t>
            </a:r>
            <a:r>
              <a:rPr lang="lt-LT" sz="2600" dirty="0">
                <a:latin typeface="Times New Roman" pitchFamily="18" charset="0"/>
                <a:cs typeface="Times New Roman" pitchFamily="18" charset="0"/>
              </a:rPr>
              <a:t>, </a:t>
            </a:r>
            <a:r>
              <a:rPr lang="lt-LT" sz="2600" dirty="0" smtClean="0">
                <a:latin typeface="Times New Roman" pitchFamily="18" charset="0"/>
                <a:cs typeface="Times New Roman" pitchFamily="18" charset="0"/>
              </a:rPr>
              <a:t>kad bendradarbiavimui </a:t>
            </a:r>
            <a:r>
              <a:rPr lang="lt-LT" sz="2600" dirty="0">
                <a:latin typeface="Times New Roman" pitchFamily="18" charset="0"/>
                <a:cs typeface="Times New Roman" pitchFamily="18" charset="0"/>
              </a:rPr>
              <a:t>ir </a:t>
            </a:r>
            <a:r>
              <a:rPr lang="lt-LT" sz="2600" dirty="0" smtClean="0">
                <a:latin typeface="Times New Roman" pitchFamily="18" charset="0"/>
                <a:cs typeface="Times New Roman" pitchFamily="18" charset="0"/>
              </a:rPr>
              <a:t>komandiniam darbui pamokose yra skiriama per daug dėmesio.</a:t>
            </a:r>
          </a:p>
          <a:p>
            <a:pPr marL="0" indent="0">
              <a:lnSpc>
                <a:spcPct val="150000"/>
              </a:lnSpc>
              <a:buNone/>
            </a:pPr>
            <a:r>
              <a:rPr lang="lt-LT" sz="2600" dirty="0" smtClean="0">
                <a:latin typeface="Times New Roman" pitchFamily="18" charset="0"/>
                <a:cs typeface="Times New Roman" pitchFamily="18" charset="0"/>
              </a:rPr>
              <a:t>14. </a:t>
            </a:r>
            <a:r>
              <a:rPr lang="en-US" sz="2600" dirty="0" smtClean="0">
                <a:latin typeface="Times New Roman" pitchFamily="18" charset="0"/>
                <a:cs typeface="Times New Roman" pitchFamily="18" charset="0"/>
              </a:rPr>
              <a:t>26% </a:t>
            </a:r>
            <a:r>
              <a:rPr lang="en-US" sz="2600" dirty="0" err="1" smtClean="0">
                <a:latin typeface="Times New Roman" pitchFamily="18" charset="0"/>
                <a:cs typeface="Times New Roman" pitchFamily="18" charset="0"/>
              </a:rPr>
              <a:t>mokytoj</a:t>
            </a:r>
            <a:r>
              <a:rPr lang="lt-LT" sz="2600" dirty="0" smtClean="0">
                <a:latin typeface="Times New Roman" pitchFamily="18" charset="0"/>
                <a:cs typeface="Times New Roman" pitchFamily="18" charset="0"/>
              </a:rPr>
              <a:t>ų atsakė, kad</a:t>
            </a:r>
            <a:r>
              <a:rPr lang="en-US" sz="2600" dirty="0" smtClean="0">
                <a:latin typeface="Times New Roman" pitchFamily="18" charset="0"/>
                <a:cs typeface="Times New Roman" pitchFamily="18" charset="0"/>
              </a:rPr>
              <a:t> </a:t>
            </a:r>
            <a:r>
              <a:rPr lang="lt-LT" sz="2600" dirty="0">
                <a:latin typeface="Times New Roman" pitchFamily="18" charset="0"/>
                <a:cs typeface="Times New Roman" pitchFamily="18" charset="0"/>
              </a:rPr>
              <a:t>pamokose </a:t>
            </a:r>
            <a:r>
              <a:rPr lang="lt-LT" sz="2600" dirty="0" smtClean="0">
                <a:latin typeface="Times New Roman" pitchFamily="18" charset="0"/>
                <a:cs typeface="Times New Roman" pitchFamily="18" charset="0"/>
              </a:rPr>
              <a:t>nepakankamai mokoma</a:t>
            </a:r>
            <a:r>
              <a:rPr lang="lt-LT" sz="2600" dirty="0">
                <a:latin typeface="Times New Roman" pitchFamily="18" charset="0"/>
                <a:cs typeface="Times New Roman" pitchFamily="18" charset="0"/>
              </a:rPr>
              <a:t>, kaip greičiau įsiminti, parinkti tinkamą informaciją, taikyti įvairius mąstymo </a:t>
            </a:r>
            <a:r>
              <a:rPr lang="lt-LT" sz="2600" dirty="0" smtClean="0">
                <a:latin typeface="Times New Roman" pitchFamily="18" charset="0"/>
                <a:cs typeface="Times New Roman" pitchFamily="18" charset="0"/>
              </a:rPr>
              <a:t>būdus.</a:t>
            </a:r>
          </a:p>
          <a:p>
            <a:pPr marL="0" indent="0">
              <a:lnSpc>
                <a:spcPct val="150000"/>
              </a:lnSpc>
              <a:buNone/>
            </a:pPr>
            <a:r>
              <a:rPr lang="lt-LT" sz="2600" dirty="0" smtClean="0">
                <a:latin typeface="Times New Roman" pitchFamily="18" charset="0"/>
                <a:cs typeface="Times New Roman" pitchFamily="18" charset="0"/>
              </a:rPr>
              <a:t>15. Virš </a:t>
            </a:r>
            <a:r>
              <a:rPr lang="en-US" sz="2600" dirty="0" smtClean="0">
                <a:latin typeface="Times New Roman" pitchFamily="18" charset="0"/>
                <a:cs typeface="Times New Roman" pitchFamily="18" charset="0"/>
              </a:rPr>
              <a:t>20% </a:t>
            </a:r>
            <a:r>
              <a:rPr lang="en-US" sz="2600" dirty="0" err="1" smtClean="0">
                <a:latin typeface="Times New Roman" pitchFamily="18" charset="0"/>
                <a:cs typeface="Times New Roman" pitchFamily="18" charset="0"/>
              </a:rPr>
              <a:t>mokini</a:t>
            </a:r>
            <a:r>
              <a:rPr lang="lt-LT" sz="2600" dirty="0" smtClean="0">
                <a:latin typeface="Times New Roman" pitchFamily="18" charset="0"/>
                <a:cs typeface="Times New Roman" pitchFamily="18" charset="0"/>
              </a:rPr>
              <a:t>ų ir </a:t>
            </a:r>
            <a:r>
              <a:rPr lang="lt-LT" sz="2600" dirty="0">
                <a:latin typeface="Times New Roman" pitchFamily="18" charset="0"/>
                <a:cs typeface="Times New Roman" pitchFamily="18" charset="0"/>
              </a:rPr>
              <a:t>tėvų </a:t>
            </a:r>
            <a:r>
              <a:rPr lang="lt-LT" sz="2600" dirty="0" smtClean="0">
                <a:latin typeface="Times New Roman" pitchFamily="18" charset="0"/>
                <a:cs typeface="Times New Roman" pitchFamily="18" charset="0"/>
              </a:rPr>
              <a:t>teigia, kad nepakankamai </a:t>
            </a:r>
            <a:r>
              <a:rPr lang="lt-LT" sz="2600" dirty="0">
                <a:latin typeface="Times New Roman" pitchFamily="18" charset="0"/>
                <a:cs typeface="Times New Roman" pitchFamily="18" charset="0"/>
              </a:rPr>
              <a:t>yra skatinami mokiniai, kurie daro pažangą ar gerai </a:t>
            </a:r>
            <a:r>
              <a:rPr lang="lt-LT" sz="2600" dirty="0" smtClean="0">
                <a:latin typeface="Times New Roman" pitchFamily="18" charset="0"/>
                <a:cs typeface="Times New Roman" pitchFamily="18" charset="0"/>
              </a:rPr>
              <a:t>mokosi ir </a:t>
            </a:r>
            <a:r>
              <a:rPr lang="en-US" sz="2600" dirty="0" smtClean="0">
                <a:latin typeface="Times New Roman" pitchFamily="18" charset="0"/>
                <a:cs typeface="Times New Roman" pitchFamily="18" charset="0"/>
              </a:rPr>
              <a:t>16% </a:t>
            </a:r>
            <a:r>
              <a:rPr lang="en-US" sz="2600" dirty="0" err="1" smtClean="0">
                <a:latin typeface="Times New Roman" pitchFamily="18" charset="0"/>
                <a:cs typeface="Times New Roman" pitchFamily="18" charset="0"/>
              </a:rPr>
              <a:t>mokytoj</a:t>
            </a:r>
            <a:r>
              <a:rPr lang="lt-LT" sz="2600" dirty="0" smtClean="0">
                <a:latin typeface="Times New Roman" pitchFamily="18" charset="0"/>
                <a:cs typeface="Times New Roman" pitchFamily="18" charset="0"/>
              </a:rPr>
              <a:t>ų mano, kad mokinių skatinimo sistema nėra veiksminga.</a:t>
            </a:r>
            <a:endParaRPr lang="lt-LT" sz="2600" dirty="0">
              <a:latin typeface="Times New Roman" pitchFamily="18" charset="0"/>
              <a:cs typeface="Times New Roman" pitchFamily="18" charset="0"/>
            </a:endParaRPr>
          </a:p>
          <a:p>
            <a:pPr marL="514350" indent="-514350">
              <a:buAutoNum type="arabicPeriod"/>
            </a:pPr>
            <a:endParaRPr lang="lt-LT" dirty="0"/>
          </a:p>
        </p:txBody>
      </p:sp>
    </p:spTree>
    <p:extLst>
      <p:ext uri="{BB962C8B-B14F-4D97-AF65-F5344CB8AC3E}">
        <p14:creationId xmlns:p14="http://schemas.microsoft.com/office/powerpoint/2010/main" val="132926460"/>
      </p:ext>
    </p:extLst>
  </p:cSld>
  <p:clrMapOvr>
    <a:masterClrMapping/>
  </p:clrMapOvr>
  <p:transition spd="slow">
    <p:pull/>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ntraštė 1"/>
          <p:cNvSpPr>
            <a:spLocks noGrp="1"/>
          </p:cNvSpPr>
          <p:nvPr>
            <p:ph type="title"/>
          </p:nvPr>
        </p:nvSpPr>
        <p:spPr>
          <a:xfrm>
            <a:off x="457200" y="274638"/>
            <a:ext cx="8229600" cy="3946450"/>
          </a:xfrm>
        </p:spPr>
        <p:txBody>
          <a:bodyPr>
            <a:normAutofit/>
          </a:bodyPr>
          <a:lstStyle/>
          <a:p>
            <a:pPr algn="l">
              <a:lnSpc>
                <a:spcPct val="150000"/>
              </a:lnSpc>
              <a:spcBef>
                <a:spcPts val="600"/>
              </a:spcBef>
              <a:spcAft>
                <a:spcPts val="600"/>
              </a:spcAft>
            </a:pPr>
            <a:r>
              <a:rPr lang="lt-LT" sz="2400" dirty="0" smtClean="0">
                <a:latin typeface="Times New Roman" pitchFamily="18" charset="0"/>
                <a:cs typeface="Times New Roman" pitchFamily="18" charset="0"/>
              </a:rPr>
              <a:t>16. </a:t>
            </a:r>
            <a:r>
              <a:rPr lang="en-US" sz="2400" dirty="0" smtClean="0">
                <a:latin typeface="Times New Roman" pitchFamily="18" charset="0"/>
                <a:cs typeface="Times New Roman" pitchFamily="18" charset="0"/>
              </a:rPr>
              <a:t> 17% </a:t>
            </a:r>
            <a:r>
              <a:rPr lang="lt-LT" sz="2400" dirty="0" smtClean="0">
                <a:latin typeface="Times New Roman" pitchFamily="18" charset="0"/>
                <a:cs typeface="Times New Roman" pitchFamily="18" charset="0"/>
              </a:rPr>
              <a:t>mokytojų nežino ar kaupiamasis pažymys skatina mokinius siekti geresnių rezultatų.</a:t>
            </a:r>
            <a:r>
              <a:rPr lang="lt-LT" sz="2400" dirty="0">
                <a:latin typeface="Times New Roman" pitchFamily="18" charset="0"/>
                <a:cs typeface="Times New Roman" pitchFamily="18" charset="0"/>
              </a:rPr>
              <a:t/>
            </a:r>
            <a:br>
              <a:rPr lang="lt-LT" sz="2400" dirty="0">
                <a:latin typeface="Times New Roman" pitchFamily="18" charset="0"/>
                <a:cs typeface="Times New Roman" pitchFamily="18" charset="0"/>
              </a:rPr>
            </a:br>
            <a:r>
              <a:rPr lang="lt-LT" sz="2400" dirty="0" smtClean="0">
                <a:latin typeface="Times New Roman" pitchFamily="18" charset="0"/>
                <a:cs typeface="Times New Roman" pitchFamily="18" charset="0"/>
              </a:rPr>
              <a:t>17</a:t>
            </a:r>
            <a:r>
              <a:rPr lang="en-US" sz="2400" dirty="0" smtClean="0">
                <a:latin typeface="Times New Roman" pitchFamily="18" charset="0"/>
                <a:cs typeface="Times New Roman" pitchFamily="18" charset="0"/>
              </a:rPr>
              <a:t>. 9% </a:t>
            </a:r>
            <a:r>
              <a:rPr lang="en-US" sz="2400" dirty="0" err="1" smtClean="0">
                <a:latin typeface="Times New Roman" pitchFamily="18" charset="0"/>
                <a:cs typeface="Times New Roman" pitchFamily="18" charset="0"/>
              </a:rPr>
              <a:t>mokini</a:t>
            </a:r>
            <a:r>
              <a:rPr lang="lt-LT" sz="2400" dirty="0" smtClean="0">
                <a:latin typeface="Times New Roman" pitchFamily="18" charset="0"/>
                <a:cs typeface="Times New Roman" pitchFamily="18" charset="0"/>
              </a:rPr>
              <a:t>ų mano, kad nežino </a:t>
            </a:r>
            <a:r>
              <a:rPr lang="lt-LT" sz="2400" dirty="0">
                <a:latin typeface="Times New Roman" pitchFamily="18" charset="0"/>
                <a:cs typeface="Times New Roman" pitchFamily="18" charset="0"/>
              </a:rPr>
              <a:t>kur kreiptis pagalbos, iškilus mokymosi sunkumams</a:t>
            </a:r>
            <a:r>
              <a:rPr lang="lt-LT" sz="2400" dirty="0" smtClean="0">
                <a:latin typeface="Times New Roman" pitchFamily="18" charset="0"/>
                <a:cs typeface="Times New Roman" pitchFamily="18" charset="0"/>
              </a:rPr>
              <a:t>.</a:t>
            </a:r>
            <a:r>
              <a:rPr lang="lt-LT" sz="2000" dirty="0">
                <a:latin typeface="Times New Roman" pitchFamily="18" charset="0"/>
                <a:cs typeface="Times New Roman" pitchFamily="18" charset="0"/>
              </a:rPr>
              <a:t/>
            </a:r>
            <a:br>
              <a:rPr lang="lt-LT" sz="2000" dirty="0">
                <a:latin typeface="Times New Roman" pitchFamily="18" charset="0"/>
                <a:cs typeface="Times New Roman" pitchFamily="18" charset="0"/>
              </a:rPr>
            </a:br>
            <a:endParaRPr lang="lt-LT" sz="2000" dirty="0">
              <a:latin typeface="Times New Roman" pitchFamily="18" charset="0"/>
              <a:cs typeface="Times New Roman" pitchFamily="18" charset="0"/>
            </a:endParaRPr>
          </a:p>
        </p:txBody>
      </p:sp>
    </p:spTree>
    <p:extLst>
      <p:ext uri="{BB962C8B-B14F-4D97-AF65-F5344CB8AC3E}">
        <p14:creationId xmlns:p14="http://schemas.microsoft.com/office/powerpoint/2010/main" val="1205878650"/>
      </p:ext>
    </p:extLst>
  </p:cSld>
  <p:clrMapOvr>
    <a:masterClrMapping/>
  </p:clrMapOvr>
  <p:transition spd="slow">
    <p:pull/>
  </p:transition>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ntraštė 1"/>
          <p:cNvSpPr>
            <a:spLocks noGrp="1"/>
          </p:cNvSpPr>
          <p:nvPr>
            <p:ph type="title"/>
          </p:nvPr>
        </p:nvSpPr>
        <p:spPr>
          <a:xfrm>
            <a:off x="539552" y="116632"/>
            <a:ext cx="8229600" cy="850106"/>
          </a:xfrm>
        </p:spPr>
        <p:txBody>
          <a:bodyPr>
            <a:normAutofit/>
          </a:bodyPr>
          <a:lstStyle/>
          <a:p>
            <a:r>
              <a:rPr lang="lt-LT" sz="4800" dirty="0" smtClean="0">
                <a:latin typeface="Times New Roman" pitchFamily="18" charset="0"/>
                <a:cs typeface="Times New Roman" pitchFamily="18" charset="0"/>
              </a:rPr>
              <a:t>Rekomendacijos</a:t>
            </a:r>
            <a:endParaRPr lang="lt-LT" sz="4800" dirty="0">
              <a:latin typeface="Times New Roman" pitchFamily="18" charset="0"/>
              <a:cs typeface="Times New Roman" pitchFamily="18" charset="0"/>
            </a:endParaRPr>
          </a:p>
        </p:txBody>
      </p:sp>
      <p:sp>
        <p:nvSpPr>
          <p:cNvPr id="3" name="Turinio vietos rezervavimo ženklas 2"/>
          <p:cNvSpPr>
            <a:spLocks noGrp="1"/>
          </p:cNvSpPr>
          <p:nvPr>
            <p:ph idx="1"/>
          </p:nvPr>
        </p:nvSpPr>
        <p:spPr>
          <a:xfrm>
            <a:off x="251520" y="836712"/>
            <a:ext cx="8640960" cy="5832648"/>
          </a:xfrm>
        </p:spPr>
        <p:txBody>
          <a:bodyPr>
            <a:normAutofit lnSpcReduction="10000"/>
          </a:bodyPr>
          <a:lstStyle/>
          <a:p>
            <a:pPr marL="514350" indent="-514350">
              <a:buAutoNum type="arabicPeriod"/>
            </a:pPr>
            <a:r>
              <a:rPr lang="en-US" sz="2900" dirty="0" smtClean="0">
                <a:latin typeface="Times New Roman" pitchFamily="18" charset="0"/>
                <a:cs typeface="Times New Roman" pitchFamily="18" charset="0"/>
              </a:rPr>
              <a:t>Per </a:t>
            </a:r>
            <a:r>
              <a:rPr lang="lt-LT" sz="2900" dirty="0" smtClean="0">
                <a:latin typeface="Times New Roman" pitchFamily="18" charset="0"/>
                <a:cs typeface="Times New Roman" pitchFamily="18" charset="0"/>
              </a:rPr>
              <a:t>pirmas dalykų pamokas ir klasės valandėlių metu priminti mokiniams, kur ir kokios pagalbos galima gauti, iškilus mokymosi sunkumams.</a:t>
            </a:r>
          </a:p>
          <a:p>
            <a:pPr marL="514350" indent="-514350">
              <a:buAutoNum type="arabicPeriod"/>
            </a:pPr>
            <a:r>
              <a:rPr lang="lt-LT" sz="2900" dirty="0" smtClean="0">
                <a:latin typeface="Times New Roman" pitchFamily="18" charset="0"/>
                <a:cs typeface="Times New Roman" pitchFamily="18" charset="0"/>
              </a:rPr>
              <a:t>Dažniau skatinti mokinius pamokoje </a:t>
            </a:r>
            <a:r>
              <a:rPr lang="lt-LT" sz="2900" dirty="0">
                <a:latin typeface="Times New Roman" pitchFamily="18" charset="0"/>
                <a:cs typeface="Times New Roman" pitchFamily="18" charset="0"/>
              </a:rPr>
              <a:t>savarankiškai išsikelti mokymosi tikslus ir jų siekti</a:t>
            </a:r>
            <a:r>
              <a:rPr lang="lt-LT" sz="2900" dirty="0" smtClean="0">
                <a:latin typeface="Times New Roman" pitchFamily="18" charset="0"/>
                <a:cs typeface="Times New Roman" pitchFamily="18" charset="0"/>
              </a:rPr>
              <a:t>.</a:t>
            </a:r>
          </a:p>
          <a:p>
            <a:pPr marL="514350" indent="-514350">
              <a:buAutoNum type="arabicPeriod"/>
            </a:pPr>
            <a:r>
              <a:rPr lang="lt-LT" sz="2900" dirty="0" smtClean="0">
                <a:latin typeface="Times New Roman" pitchFamily="18" charset="0"/>
                <a:cs typeface="Times New Roman" pitchFamily="18" charset="0"/>
              </a:rPr>
              <a:t>Ieškoti įvairesnių netradicinių ugdymo formų. </a:t>
            </a:r>
          </a:p>
          <a:p>
            <a:pPr marL="514350" indent="-514350">
              <a:buAutoNum type="arabicPeriod"/>
            </a:pPr>
            <a:r>
              <a:rPr lang="lt-LT" sz="2900" dirty="0" smtClean="0">
                <a:latin typeface="Times New Roman" pitchFamily="18" charset="0"/>
                <a:cs typeface="Times New Roman" pitchFamily="18" charset="0"/>
              </a:rPr>
              <a:t>Išsiaiškinti, kodėl mokinių skatinimo sistema nėra pakankamai efektyvi ir ją koreguoti.</a:t>
            </a:r>
          </a:p>
          <a:p>
            <a:pPr marL="514350" indent="-514350">
              <a:buAutoNum type="arabicPeriod"/>
            </a:pPr>
            <a:r>
              <a:rPr lang="lt-LT" sz="2900" dirty="0" smtClean="0">
                <a:latin typeface="Times New Roman" pitchFamily="18" charset="0"/>
                <a:cs typeface="Times New Roman" pitchFamily="18" charset="0"/>
              </a:rPr>
              <a:t>Atkreipti didesnį dėmesį į kaupiamojo vertinimo reikšmę ir svarbą mokinių pažangai gerinti</a:t>
            </a:r>
            <a:r>
              <a:rPr lang="lt-LT" dirty="0" smtClean="0">
                <a:latin typeface="Times New Roman" pitchFamily="18" charset="0"/>
                <a:cs typeface="Times New Roman" pitchFamily="18" charset="0"/>
              </a:rPr>
              <a:t>. </a:t>
            </a:r>
          </a:p>
          <a:p>
            <a:pPr marL="0" indent="0">
              <a:buNone/>
            </a:pPr>
            <a:r>
              <a:rPr lang="lt-LT" sz="2900" dirty="0" smtClean="0">
                <a:latin typeface="Times New Roman" pitchFamily="18" charset="0"/>
                <a:cs typeface="Times New Roman" pitchFamily="18" charset="0"/>
              </a:rPr>
              <a:t>6.  Metodinėse grupėse aptarti šio teminio   įsivertinimo        rezultatus ir išvadas.</a:t>
            </a:r>
            <a:endParaRPr lang="lt-LT" sz="2900" dirty="0">
              <a:latin typeface="Times New Roman" pitchFamily="18" charset="0"/>
              <a:cs typeface="Times New Roman" pitchFamily="18" charset="0"/>
            </a:endParaRPr>
          </a:p>
          <a:p>
            <a:pPr marL="514350" indent="-514350">
              <a:buAutoNum type="arabicPeriod"/>
            </a:pPr>
            <a:endParaRPr lang="lt-LT" dirty="0"/>
          </a:p>
        </p:txBody>
      </p:sp>
    </p:spTree>
    <p:extLst>
      <p:ext uri="{BB962C8B-B14F-4D97-AF65-F5344CB8AC3E}">
        <p14:creationId xmlns:p14="http://schemas.microsoft.com/office/powerpoint/2010/main" val="2548367582"/>
      </p:ext>
    </p:extLst>
  </p:cSld>
  <p:clrMapOvr>
    <a:masterClrMapping/>
  </p:clrMapOvr>
  <p:transition spd="slow">
    <p:pull/>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045606"/>
          </a:xfrm>
        </p:spPr>
        <p:txBody>
          <a:bodyPr>
            <a:normAutofit fontScale="90000"/>
          </a:bodyPr>
          <a:lstStyle/>
          <a:p>
            <a:r>
              <a:rPr lang="lt-LT" dirty="0">
                <a:latin typeface="Times New Roman" pitchFamily="18" charset="0"/>
                <a:cs typeface="Times New Roman" pitchFamily="18" charset="0"/>
              </a:rPr>
              <a:t>Ar pakankamai dėmesio mokykloje skiriama: mokymui įsivertinti savo žinias ir gebėjimus?</a:t>
            </a:r>
          </a:p>
        </p:txBody>
      </p:sp>
      <p:graphicFrame>
        <p:nvGraphicFramePr>
          <p:cNvPr id="4" name="Turinio vietos rezervavimo ženklas 3"/>
          <p:cNvGraphicFramePr>
            <a:graphicFrameLocks noGrp="1"/>
          </p:cNvGraphicFramePr>
          <p:nvPr>
            <p:ph idx="1"/>
            <p:extLst>
              <p:ext uri="{D42A27DB-BD31-4B8C-83A1-F6EECF244321}">
                <p14:modId xmlns:p14="http://schemas.microsoft.com/office/powerpoint/2010/main" val="99050244"/>
              </p:ext>
            </p:extLst>
          </p:nvPr>
        </p:nvGraphicFramePr>
        <p:xfrm>
          <a:off x="251520" y="1412776"/>
          <a:ext cx="8430518" cy="4713288"/>
        </p:xfrm>
        <a:graphic>
          <a:graphicData uri="http://schemas.openxmlformats.org/drawingml/2006/chart">
            <c:chart xmlns:c="http://schemas.openxmlformats.org/drawingml/2006/chart" xmlns:r="http://schemas.openxmlformats.org/officeDocument/2006/relationships" r:id="rId2"/>
          </a:graphicData>
        </a:graphic>
      </p:graphicFrame>
      <p:pic>
        <p:nvPicPr>
          <p:cNvPr id="3077"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567238" y="3376613"/>
            <a:ext cx="9525" cy="104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aphicFrame>
        <p:nvGraphicFramePr>
          <p:cNvPr id="6" name="Chart 5"/>
          <p:cNvGraphicFramePr/>
          <p:nvPr>
            <p:extLst>
              <p:ext uri="{D42A27DB-BD31-4B8C-83A1-F6EECF244321}">
                <p14:modId xmlns:p14="http://schemas.microsoft.com/office/powerpoint/2010/main" val="4052781211"/>
              </p:ext>
            </p:extLst>
          </p:nvPr>
        </p:nvGraphicFramePr>
        <p:xfrm>
          <a:off x="107504" y="2060848"/>
          <a:ext cx="3168352" cy="4797152"/>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8" name="Chart 7"/>
          <p:cNvGraphicFramePr/>
          <p:nvPr>
            <p:extLst>
              <p:ext uri="{D42A27DB-BD31-4B8C-83A1-F6EECF244321}">
                <p14:modId xmlns:p14="http://schemas.microsoft.com/office/powerpoint/2010/main" val="1572504940"/>
              </p:ext>
            </p:extLst>
          </p:nvPr>
        </p:nvGraphicFramePr>
        <p:xfrm>
          <a:off x="5796136" y="2060848"/>
          <a:ext cx="3347864" cy="4680520"/>
        </p:xfrm>
        <a:graphic>
          <a:graphicData uri="http://schemas.openxmlformats.org/drawingml/2006/chart">
            <c:chart xmlns:c="http://schemas.openxmlformats.org/drawingml/2006/chart" xmlns:r="http://schemas.openxmlformats.org/officeDocument/2006/relationships" r:id="rId5"/>
          </a:graphicData>
        </a:graphic>
      </p:graphicFrame>
      <p:graphicFrame>
        <p:nvGraphicFramePr>
          <p:cNvPr id="9" name="Chart 8"/>
          <p:cNvGraphicFramePr/>
          <p:nvPr>
            <p:extLst>
              <p:ext uri="{D42A27DB-BD31-4B8C-83A1-F6EECF244321}">
                <p14:modId xmlns:p14="http://schemas.microsoft.com/office/powerpoint/2010/main" val="1054893422"/>
              </p:ext>
            </p:extLst>
          </p:nvPr>
        </p:nvGraphicFramePr>
        <p:xfrm>
          <a:off x="2776563" y="2058908"/>
          <a:ext cx="3379613" cy="4797152"/>
        </p:xfrm>
        <a:graphic>
          <a:graphicData uri="http://schemas.openxmlformats.org/drawingml/2006/chart">
            <c:chart xmlns:c="http://schemas.openxmlformats.org/drawingml/2006/chart" xmlns:r="http://schemas.openxmlformats.org/officeDocument/2006/relationships" r:id="rId6"/>
          </a:graphicData>
        </a:graphic>
      </p:graphicFrame>
      <p:sp>
        <p:nvSpPr>
          <p:cNvPr id="3" name="TextBox 2"/>
          <p:cNvSpPr txBox="1"/>
          <p:nvPr/>
        </p:nvSpPr>
        <p:spPr>
          <a:xfrm>
            <a:off x="323528" y="1689576"/>
            <a:ext cx="2880320" cy="461665"/>
          </a:xfrm>
          <a:prstGeom prst="rect">
            <a:avLst/>
          </a:prstGeom>
          <a:noFill/>
        </p:spPr>
        <p:txBody>
          <a:bodyPr wrap="square" rtlCol="0">
            <a:spAutoFit/>
          </a:bodyPr>
          <a:lstStyle/>
          <a:p>
            <a:r>
              <a:rPr lang="lt-LT" sz="2400" b="1" u="sng" dirty="0" smtClean="0">
                <a:latin typeface="Times New Roman" pitchFamily="18" charset="0"/>
                <a:cs typeface="Times New Roman" pitchFamily="18" charset="0"/>
              </a:rPr>
              <a:t>Mokinių atsakymai</a:t>
            </a:r>
            <a:endParaRPr lang="lt-LT" sz="2400" b="1" u="sng" dirty="0">
              <a:latin typeface="Times New Roman" pitchFamily="18" charset="0"/>
              <a:cs typeface="Times New Roman" pitchFamily="18" charset="0"/>
            </a:endParaRPr>
          </a:p>
        </p:txBody>
      </p:sp>
      <p:sp>
        <p:nvSpPr>
          <p:cNvPr id="5" name="TextBox 4"/>
          <p:cNvSpPr txBox="1"/>
          <p:nvPr/>
        </p:nvSpPr>
        <p:spPr>
          <a:xfrm>
            <a:off x="3388631" y="1689576"/>
            <a:ext cx="2376264" cy="461665"/>
          </a:xfrm>
          <a:prstGeom prst="rect">
            <a:avLst/>
          </a:prstGeom>
          <a:noFill/>
        </p:spPr>
        <p:txBody>
          <a:bodyPr wrap="square" rtlCol="0">
            <a:spAutoFit/>
          </a:bodyPr>
          <a:lstStyle/>
          <a:p>
            <a:r>
              <a:rPr lang="lt-LT" sz="2400" b="1" u="sng" dirty="0" smtClean="0">
                <a:latin typeface="Times New Roman" pitchFamily="18" charset="0"/>
                <a:cs typeface="Times New Roman" pitchFamily="18" charset="0"/>
              </a:rPr>
              <a:t>Tėvų atsakymai</a:t>
            </a:r>
            <a:endParaRPr lang="lt-LT" sz="2400" b="1" u="sng" dirty="0">
              <a:latin typeface="Times New Roman" pitchFamily="18" charset="0"/>
              <a:cs typeface="Times New Roman" pitchFamily="18" charset="0"/>
            </a:endParaRPr>
          </a:p>
        </p:txBody>
      </p:sp>
      <p:sp>
        <p:nvSpPr>
          <p:cNvPr id="10" name="TextBox 9"/>
          <p:cNvSpPr txBox="1"/>
          <p:nvPr/>
        </p:nvSpPr>
        <p:spPr>
          <a:xfrm>
            <a:off x="6156176" y="1689576"/>
            <a:ext cx="2987824" cy="461665"/>
          </a:xfrm>
          <a:prstGeom prst="rect">
            <a:avLst/>
          </a:prstGeom>
          <a:noFill/>
        </p:spPr>
        <p:txBody>
          <a:bodyPr wrap="square" rtlCol="0">
            <a:spAutoFit/>
          </a:bodyPr>
          <a:lstStyle/>
          <a:p>
            <a:r>
              <a:rPr lang="lt-LT" sz="2400" b="1" u="sng" dirty="0" smtClean="0">
                <a:latin typeface="Times New Roman" pitchFamily="18" charset="0"/>
                <a:cs typeface="Times New Roman" pitchFamily="18" charset="0"/>
              </a:rPr>
              <a:t>Mokytojų atsakymai</a:t>
            </a:r>
            <a:endParaRPr lang="lt-LT" sz="2400" b="1" u="sng" dirty="0">
              <a:latin typeface="Times New Roman" pitchFamily="18" charset="0"/>
              <a:cs typeface="Times New Roman" pitchFamily="18" charset="0"/>
            </a:endParaRPr>
          </a:p>
        </p:txBody>
      </p:sp>
    </p:spTree>
    <p:extLst>
      <p:ext uri="{BB962C8B-B14F-4D97-AF65-F5344CB8AC3E}">
        <p14:creationId xmlns:p14="http://schemas.microsoft.com/office/powerpoint/2010/main" val="3657885267"/>
      </p:ext>
    </p:extLst>
  </p:cSld>
  <p:clrMapOvr>
    <a:masterClrMapping/>
  </p:clrMapOvr>
  <p:transition spd="slow">
    <p:pull/>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045606"/>
          </a:xfrm>
        </p:spPr>
        <p:txBody>
          <a:bodyPr>
            <a:normAutofit fontScale="90000"/>
          </a:bodyPr>
          <a:lstStyle/>
          <a:p>
            <a:r>
              <a:rPr lang="lt-LT" dirty="0">
                <a:latin typeface="Times New Roman" pitchFamily="18" charset="0"/>
                <a:cs typeface="Times New Roman" pitchFamily="18" charset="0"/>
              </a:rPr>
              <a:t>Ar pavyksta </a:t>
            </a:r>
            <a:r>
              <a:rPr lang="en-US" dirty="0" err="1" smtClean="0">
                <a:latin typeface="Times New Roman" pitchFamily="18" charset="0"/>
                <a:cs typeface="Times New Roman" pitchFamily="18" charset="0"/>
              </a:rPr>
              <a:t>mokiniams</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pamokoje</a:t>
            </a:r>
            <a:r>
              <a:rPr lang="en-US" dirty="0" smtClean="0">
                <a:latin typeface="Times New Roman" pitchFamily="18" charset="0"/>
                <a:cs typeface="Times New Roman" pitchFamily="18" charset="0"/>
              </a:rPr>
              <a:t> </a:t>
            </a:r>
            <a:r>
              <a:rPr lang="lt-LT" dirty="0" smtClean="0">
                <a:latin typeface="Times New Roman" pitchFamily="18" charset="0"/>
                <a:cs typeface="Times New Roman" pitchFamily="18" charset="0"/>
              </a:rPr>
              <a:t>savarankiškai </a:t>
            </a:r>
            <a:r>
              <a:rPr lang="lt-LT" dirty="0">
                <a:latin typeface="Times New Roman" pitchFamily="18" charset="0"/>
                <a:cs typeface="Times New Roman" pitchFamily="18" charset="0"/>
              </a:rPr>
              <a:t>išsikelti mokymosi tikslus ir jų siekti?</a:t>
            </a:r>
          </a:p>
        </p:txBody>
      </p:sp>
      <p:graphicFrame>
        <p:nvGraphicFramePr>
          <p:cNvPr id="4" name="Turinio vietos rezervavimo ženklas 3"/>
          <p:cNvGraphicFramePr>
            <a:graphicFrameLocks noGrp="1"/>
          </p:cNvGraphicFramePr>
          <p:nvPr>
            <p:ph idx="1"/>
            <p:extLst>
              <p:ext uri="{D42A27DB-BD31-4B8C-83A1-F6EECF244321}">
                <p14:modId xmlns:p14="http://schemas.microsoft.com/office/powerpoint/2010/main" val="2111684674"/>
              </p:ext>
            </p:extLst>
          </p:nvPr>
        </p:nvGraphicFramePr>
        <p:xfrm>
          <a:off x="296357" y="1484784"/>
          <a:ext cx="8430518" cy="4713288"/>
        </p:xfrm>
        <a:graphic>
          <a:graphicData uri="http://schemas.openxmlformats.org/drawingml/2006/chart">
            <c:chart xmlns:c="http://schemas.openxmlformats.org/drawingml/2006/chart" xmlns:r="http://schemas.openxmlformats.org/officeDocument/2006/relationships" r:id="rId2"/>
          </a:graphicData>
        </a:graphic>
      </p:graphicFrame>
      <p:pic>
        <p:nvPicPr>
          <p:cNvPr id="3077"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567238" y="3376613"/>
            <a:ext cx="9525" cy="104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aphicFrame>
        <p:nvGraphicFramePr>
          <p:cNvPr id="6" name="Chart 5"/>
          <p:cNvGraphicFramePr/>
          <p:nvPr>
            <p:extLst>
              <p:ext uri="{D42A27DB-BD31-4B8C-83A1-F6EECF244321}">
                <p14:modId xmlns:p14="http://schemas.microsoft.com/office/powerpoint/2010/main" val="2338246110"/>
              </p:ext>
            </p:extLst>
          </p:nvPr>
        </p:nvGraphicFramePr>
        <p:xfrm>
          <a:off x="104345" y="1956314"/>
          <a:ext cx="3240360" cy="4797152"/>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8" name="Chart 7"/>
          <p:cNvGraphicFramePr/>
          <p:nvPr>
            <p:extLst>
              <p:ext uri="{D42A27DB-BD31-4B8C-83A1-F6EECF244321}">
                <p14:modId xmlns:p14="http://schemas.microsoft.com/office/powerpoint/2010/main" val="2061922200"/>
              </p:ext>
            </p:extLst>
          </p:nvPr>
        </p:nvGraphicFramePr>
        <p:xfrm>
          <a:off x="5796136" y="2074270"/>
          <a:ext cx="3347864" cy="4783730"/>
        </p:xfrm>
        <a:graphic>
          <a:graphicData uri="http://schemas.openxmlformats.org/drawingml/2006/chart">
            <c:chart xmlns:c="http://schemas.openxmlformats.org/drawingml/2006/chart" xmlns:r="http://schemas.openxmlformats.org/officeDocument/2006/relationships" r:id="rId5"/>
          </a:graphicData>
        </a:graphic>
      </p:graphicFrame>
      <p:graphicFrame>
        <p:nvGraphicFramePr>
          <p:cNvPr id="9" name="Chart 8"/>
          <p:cNvGraphicFramePr/>
          <p:nvPr>
            <p:extLst>
              <p:ext uri="{D42A27DB-BD31-4B8C-83A1-F6EECF244321}">
                <p14:modId xmlns:p14="http://schemas.microsoft.com/office/powerpoint/2010/main" val="1200671457"/>
              </p:ext>
            </p:extLst>
          </p:nvPr>
        </p:nvGraphicFramePr>
        <p:xfrm>
          <a:off x="2771800" y="2060848"/>
          <a:ext cx="3389139" cy="4797152"/>
        </p:xfrm>
        <a:graphic>
          <a:graphicData uri="http://schemas.openxmlformats.org/drawingml/2006/chart">
            <c:chart xmlns:c="http://schemas.openxmlformats.org/drawingml/2006/chart" xmlns:r="http://schemas.openxmlformats.org/officeDocument/2006/relationships" r:id="rId6"/>
          </a:graphicData>
        </a:graphic>
      </p:graphicFrame>
      <p:sp>
        <p:nvSpPr>
          <p:cNvPr id="3" name="TextBox 2"/>
          <p:cNvSpPr txBox="1"/>
          <p:nvPr/>
        </p:nvSpPr>
        <p:spPr>
          <a:xfrm>
            <a:off x="323528" y="1689576"/>
            <a:ext cx="2736304" cy="461665"/>
          </a:xfrm>
          <a:prstGeom prst="rect">
            <a:avLst/>
          </a:prstGeom>
          <a:noFill/>
        </p:spPr>
        <p:txBody>
          <a:bodyPr wrap="square" rtlCol="0">
            <a:spAutoFit/>
          </a:bodyPr>
          <a:lstStyle/>
          <a:p>
            <a:r>
              <a:rPr lang="lt-LT" sz="2400" b="1" u="sng" dirty="0" smtClean="0">
                <a:latin typeface="Times New Roman" pitchFamily="18" charset="0"/>
                <a:cs typeface="Times New Roman" pitchFamily="18" charset="0"/>
              </a:rPr>
              <a:t>Mokinių atsakymai</a:t>
            </a:r>
            <a:endParaRPr lang="lt-LT" sz="2400" b="1" u="sng" dirty="0">
              <a:latin typeface="Times New Roman" pitchFamily="18" charset="0"/>
              <a:cs typeface="Times New Roman" pitchFamily="18" charset="0"/>
            </a:endParaRPr>
          </a:p>
        </p:txBody>
      </p:sp>
      <p:sp>
        <p:nvSpPr>
          <p:cNvPr id="5" name="TextBox 4"/>
          <p:cNvSpPr txBox="1"/>
          <p:nvPr/>
        </p:nvSpPr>
        <p:spPr>
          <a:xfrm>
            <a:off x="3316623" y="1673182"/>
            <a:ext cx="2520280" cy="461665"/>
          </a:xfrm>
          <a:prstGeom prst="rect">
            <a:avLst/>
          </a:prstGeom>
          <a:noFill/>
        </p:spPr>
        <p:txBody>
          <a:bodyPr wrap="square" rtlCol="0">
            <a:spAutoFit/>
          </a:bodyPr>
          <a:lstStyle/>
          <a:p>
            <a:r>
              <a:rPr lang="lt-LT" sz="2400" b="1" u="sng" dirty="0" smtClean="0">
                <a:latin typeface="Times New Roman" pitchFamily="18" charset="0"/>
                <a:cs typeface="Times New Roman" pitchFamily="18" charset="0"/>
              </a:rPr>
              <a:t>Tėvų atsakymai</a:t>
            </a:r>
            <a:endParaRPr lang="lt-LT" sz="2400" b="1" u="sng" dirty="0">
              <a:latin typeface="Times New Roman" pitchFamily="18" charset="0"/>
              <a:cs typeface="Times New Roman" pitchFamily="18" charset="0"/>
            </a:endParaRPr>
          </a:p>
        </p:txBody>
      </p:sp>
      <p:sp>
        <p:nvSpPr>
          <p:cNvPr id="10" name="TextBox 9"/>
          <p:cNvSpPr txBox="1"/>
          <p:nvPr/>
        </p:nvSpPr>
        <p:spPr>
          <a:xfrm>
            <a:off x="6156176" y="1689576"/>
            <a:ext cx="2987824" cy="461665"/>
          </a:xfrm>
          <a:prstGeom prst="rect">
            <a:avLst/>
          </a:prstGeom>
          <a:noFill/>
        </p:spPr>
        <p:txBody>
          <a:bodyPr wrap="square" rtlCol="0">
            <a:spAutoFit/>
          </a:bodyPr>
          <a:lstStyle/>
          <a:p>
            <a:r>
              <a:rPr lang="lt-LT" sz="2400" b="1" u="sng" dirty="0" smtClean="0">
                <a:latin typeface="Times New Roman" pitchFamily="18" charset="0"/>
                <a:cs typeface="Times New Roman" pitchFamily="18" charset="0"/>
              </a:rPr>
              <a:t>Mokytojų atsakymai</a:t>
            </a:r>
            <a:endParaRPr lang="lt-LT" sz="2400" b="1" u="sng" dirty="0">
              <a:latin typeface="Times New Roman" pitchFamily="18" charset="0"/>
              <a:cs typeface="Times New Roman" pitchFamily="18" charset="0"/>
            </a:endParaRPr>
          </a:p>
        </p:txBody>
      </p:sp>
    </p:spTree>
    <p:extLst>
      <p:ext uri="{BB962C8B-B14F-4D97-AF65-F5344CB8AC3E}">
        <p14:creationId xmlns:p14="http://schemas.microsoft.com/office/powerpoint/2010/main" val="4290281839"/>
      </p:ext>
    </p:extLst>
  </p:cSld>
  <p:clrMapOvr>
    <a:masterClrMapping/>
  </p:clrMapOvr>
  <p:transition spd="slow">
    <p:pull/>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045606"/>
          </a:xfrm>
        </p:spPr>
        <p:txBody>
          <a:bodyPr>
            <a:normAutofit fontScale="90000"/>
          </a:bodyPr>
          <a:lstStyle/>
          <a:p>
            <a:r>
              <a:rPr lang="lt-LT" dirty="0" smtClean="0">
                <a:latin typeface="Times New Roman" pitchFamily="18" charset="0"/>
                <a:cs typeface="Times New Roman" pitchFamily="18" charset="0"/>
              </a:rPr>
              <a:t>Ar </a:t>
            </a:r>
            <a:r>
              <a:rPr lang="lt-LT" dirty="0">
                <a:latin typeface="Times New Roman" pitchFamily="18" charset="0"/>
                <a:cs typeface="Times New Roman" pitchFamily="18" charset="0"/>
              </a:rPr>
              <a:t>mokykloje </a:t>
            </a:r>
            <a:r>
              <a:rPr lang="en-US" dirty="0" err="1" smtClean="0">
                <a:latin typeface="Times New Roman" pitchFamily="18" charset="0"/>
                <a:cs typeface="Times New Roman" pitchFamily="18" charset="0"/>
              </a:rPr>
              <a:t>mokiniai</a:t>
            </a:r>
            <a:r>
              <a:rPr lang="lt-LT"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ugdomi</a:t>
            </a:r>
            <a:r>
              <a:rPr lang="en-US" dirty="0" smtClean="0">
                <a:latin typeface="Times New Roman" pitchFamily="18" charset="0"/>
                <a:cs typeface="Times New Roman" pitchFamily="18" charset="0"/>
              </a:rPr>
              <a:t> </a:t>
            </a:r>
            <a:r>
              <a:rPr lang="lt-LT" dirty="0" smtClean="0">
                <a:latin typeface="Times New Roman" pitchFamily="18" charset="0"/>
                <a:cs typeface="Times New Roman" pitchFamily="18" charset="0"/>
              </a:rPr>
              <a:t>užbaigti </a:t>
            </a:r>
            <a:r>
              <a:rPr lang="lt-LT" dirty="0">
                <a:latin typeface="Times New Roman" pitchFamily="18" charset="0"/>
                <a:cs typeface="Times New Roman" pitchFamily="18" charset="0"/>
              </a:rPr>
              <a:t>tai, kas </a:t>
            </a:r>
            <a:r>
              <a:rPr lang="lt-LT" dirty="0" smtClean="0">
                <a:latin typeface="Times New Roman" pitchFamily="18" charset="0"/>
                <a:cs typeface="Times New Roman" pitchFamily="18" charset="0"/>
              </a:rPr>
              <a:t>pradėta?</a:t>
            </a:r>
            <a:endParaRPr lang="lt-LT" dirty="0">
              <a:latin typeface="Times New Roman" pitchFamily="18" charset="0"/>
              <a:cs typeface="Times New Roman" pitchFamily="18" charset="0"/>
            </a:endParaRPr>
          </a:p>
        </p:txBody>
      </p:sp>
      <p:graphicFrame>
        <p:nvGraphicFramePr>
          <p:cNvPr id="4" name="Turinio vietos rezervavimo ženklas 3"/>
          <p:cNvGraphicFramePr>
            <a:graphicFrameLocks noGrp="1"/>
          </p:cNvGraphicFramePr>
          <p:nvPr>
            <p:ph idx="1"/>
            <p:extLst>
              <p:ext uri="{D42A27DB-BD31-4B8C-83A1-F6EECF244321}">
                <p14:modId xmlns:p14="http://schemas.microsoft.com/office/powerpoint/2010/main" val="2503419075"/>
              </p:ext>
            </p:extLst>
          </p:nvPr>
        </p:nvGraphicFramePr>
        <p:xfrm>
          <a:off x="251520" y="1412776"/>
          <a:ext cx="8430518" cy="4713288"/>
        </p:xfrm>
        <a:graphic>
          <a:graphicData uri="http://schemas.openxmlformats.org/drawingml/2006/chart">
            <c:chart xmlns:c="http://schemas.openxmlformats.org/drawingml/2006/chart" xmlns:r="http://schemas.openxmlformats.org/officeDocument/2006/relationships" r:id="rId2"/>
          </a:graphicData>
        </a:graphic>
      </p:graphicFrame>
      <p:pic>
        <p:nvPicPr>
          <p:cNvPr id="3077"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567238" y="3376613"/>
            <a:ext cx="9525" cy="104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aphicFrame>
        <p:nvGraphicFramePr>
          <p:cNvPr id="6" name="Chart 5"/>
          <p:cNvGraphicFramePr/>
          <p:nvPr>
            <p:extLst>
              <p:ext uri="{D42A27DB-BD31-4B8C-83A1-F6EECF244321}">
                <p14:modId xmlns:p14="http://schemas.microsoft.com/office/powerpoint/2010/main" val="3359572324"/>
              </p:ext>
            </p:extLst>
          </p:nvPr>
        </p:nvGraphicFramePr>
        <p:xfrm>
          <a:off x="107504" y="2060848"/>
          <a:ext cx="3168352" cy="4680520"/>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8" name="Chart 7"/>
          <p:cNvGraphicFramePr/>
          <p:nvPr>
            <p:extLst>
              <p:ext uri="{D42A27DB-BD31-4B8C-83A1-F6EECF244321}">
                <p14:modId xmlns:p14="http://schemas.microsoft.com/office/powerpoint/2010/main" val="2698889090"/>
              </p:ext>
            </p:extLst>
          </p:nvPr>
        </p:nvGraphicFramePr>
        <p:xfrm>
          <a:off x="5796136" y="2204864"/>
          <a:ext cx="3347864" cy="4797152"/>
        </p:xfrm>
        <a:graphic>
          <a:graphicData uri="http://schemas.openxmlformats.org/drawingml/2006/chart">
            <c:chart xmlns:c="http://schemas.openxmlformats.org/drawingml/2006/chart" xmlns:r="http://schemas.openxmlformats.org/officeDocument/2006/relationships" r:id="rId5"/>
          </a:graphicData>
        </a:graphic>
      </p:graphicFrame>
      <p:graphicFrame>
        <p:nvGraphicFramePr>
          <p:cNvPr id="9" name="Chart 8"/>
          <p:cNvGraphicFramePr/>
          <p:nvPr>
            <p:extLst>
              <p:ext uri="{D42A27DB-BD31-4B8C-83A1-F6EECF244321}">
                <p14:modId xmlns:p14="http://schemas.microsoft.com/office/powerpoint/2010/main" val="4130661093"/>
              </p:ext>
            </p:extLst>
          </p:nvPr>
        </p:nvGraphicFramePr>
        <p:xfrm>
          <a:off x="2882193" y="2060848"/>
          <a:ext cx="3389139" cy="4797152"/>
        </p:xfrm>
        <a:graphic>
          <a:graphicData uri="http://schemas.openxmlformats.org/drawingml/2006/chart">
            <c:chart xmlns:c="http://schemas.openxmlformats.org/drawingml/2006/chart" xmlns:r="http://schemas.openxmlformats.org/officeDocument/2006/relationships" r:id="rId6"/>
          </a:graphicData>
        </a:graphic>
      </p:graphicFrame>
      <p:sp>
        <p:nvSpPr>
          <p:cNvPr id="3" name="TextBox 2"/>
          <p:cNvSpPr txBox="1"/>
          <p:nvPr/>
        </p:nvSpPr>
        <p:spPr>
          <a:xfrm>
            <a:off x="323528" y="1689576"/>
            <a:ext cx="2880320" cy="461665"/>
          </a:xfrm>
          <a:prstGeom prst="rect">
            <a:avLst/>
          </a:prstGeom>
          <a:noFill/>
        </p:spPr>
        <p:txBody>
          <a:bodyPr wrap="square" rtlCol="0">
            <a:spAutoFit/>
          </a:bodyPr>
          <a:lstStyle/>
          <a:p>
            <a:r>
              <a:rPr lang="lt-LT" sz="2400" b="1" u="sng" dirty="0" smtClean="0">
                <a:latin typeface="Times New Roman" pitchFamily="18" charset="0"/>
                <a:cs typeface="Times New Roman" pitchFamily="18" charset="0"/>
              </a:rPr>
              <a:t>Mokinių atsakymai</a:t>
            </a:r>
            <a:endParaRPr lang="lt-LT" sz="2400" b="1" u="sng" dirty="0">
              <a:latin typeface="Times New Roman" pitchFamily="18" charset="0"/>
              <a:cs typeface="Times New Roman" pitchFamily="18" charset="0"/>
            </a:endParaRPr>
          </a:p>
        </p:txBody>
      </p:sp>
      <p:sp>
        <p:nvSpPr>
          <p:cNvPr id="5" name="TextBox 4"/>
          <p:cNvSpPr txBox="1"/>
          <p:nvPr/>
        </p:nvSpPr>
        <p:spPr>
          <a:xfrm>
            <a:off x="3347864" y="1689576"/>
            <a:ext cx="2664296" cy="461665"/>
          </a:xfrm>
          <a:prstGeom prst="rect">
            <a:avLst/>
          </a:prstGeom>
          <a:noFill/>
        </p:spPr>
        <p:txBody>
          <a:bodyPr wrap="square" rtlCol="0">
            <a:spAutoFit/>
          </a:bodyPr>
          <a:lstStyle/>
          <a:p>
            <a:r>
              <a:rPr lang="lt-LT" sz="2400" b="1" u="sng" dirty="0" smtClean="0">
                <a:latin typeface="Times New Roman" pitchFamily="18" charset="0"/>
                <a:cs typeface="Times New Roman" pitchFamily="18" charset="0"/>
              </a:rPr>
              <a:t>Tėvų atsakymai</a:t>
            </a:r>
            <a:endParaRPr lang="lt-LT" sz="2400" b="1" u="sng" dirty="0">
              <a:latin typeface="Times New Roman" pitchFamily="18" charset="0"/>
              <a:cs typeface="Times New Roman" pitchFamily="18" charset="0"/>
            </a:endParaRPr>
          </a:p>
        </p:txBody>
      </p:sp>
      <p:sp>
        <p:nvSpPr>
          <p:cNvPr id="10" name="TextBox 9"/>
          <p:cNvSpPr txBox="1"/>
          <p:nvPr/>
        </p:nvSpPr>
        <p:spPr>
          <a:xfrm>
            <a:off x="6037240" y="1689576"/>
            <a:ext cx="2987824" cy="461665"/>
          </a:xfrm>
          <a:prstGeom prst="rect">
            <a:avLst/>
          </a:prstGeom>
          <a:noFill/>
        </p:spPr>
        <p:txBody>
          <a:bodyPr wrap="square" rtlCol="0">
            <a:spAutoFit/>
          </a:bodyPr>
          <a:lstStyle/>
          <a:p>
            <a:r>
              <a:rPr lang="lt-LT" sz="2400" b="1" u="sng" dirty="0" smtClean="0">
                <a:latin typeface="Times New Roman" pitchFamily="18" charset="0"/>
                <a:cs typeface="Times New Roman" pitchFamily="18" charset="0"/>
              </a:rPr>
              <a:t>Mokytojų atsakymai</a:t>
            </a:r>
            <a:endParaRPr lang="lt-LT" sz="2400" b="1" u="sng" dirty="0">
              <a:latin typeface="Times New Roman" pitchFamily="18" charset="0"/>
              <a:cs typeface="Times New Roman" pitchFamily="18" charset="0"/>
            </a:endParaRPr>
          </a:p>
        </p:txBody>
      </p:sp>
    </p:spTree>
    <p:extLst>
      <p:ext uri="{BB962C8B-B14F-4D97-AF65-F5344CB8AC3E}">
        <p14:creationId xmlns:p14="http://schemas.microsoft.com/office/powerpoint/2010/main" val="940823435"/>
      </p:ext>
    </p:extLst>
  </p:cSld>
  <p:clrMapOvr>
    <a:masterClrMapping/>
  </p:clrMapOvr>
  <p:transition spd="slow">
    <p:pull/>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045606"/>
          </a:xfrm>
        </p:spPr>
        <p:txBody>
          <a:bodyPr>
            <a:noAutofit/>
          </a:bodyPr>
          <a:lstStyle/>
          <a:p>
            <a:r>
              <a:rPr lang="en-US" sz="3600" dirty="0" smtClean="0">
                <a:latin typeface="Times New Roman" pitchFamily="18" charset="0"/>
                <a:cs typeface="Times New Roman" pitchFamily="18" charset="0"/>
              </a:rPr>
              <a:t>M</a:t>
            </a:r>
            <a:r>
              <a:rPr lang="lt-LT" sz="3600" dirty="0" err="1" smtClean="0">
                <a:latin typeface="Times New Roman" pitchFamily="18" charset="0"/>
                <a:cs typeface="Times New Roman" pitchFamily="18" charset="0"/>
              </a:rPr>
              <a:t>okykloje</a:t>
            </a:r>
            <a:r>
              <a:rPr lang="lt-LT" sz="3600" dirty="0" smtClean="0">
                <a:latin typeface="Times New Roman" pitchFamily="18" charset="0"/>
                <a:cs typeface="Times New Roman" pitchFamily="18" charset="0"/>
              </a:rPr>
              <a:t> </a:t>
            </a:r>
            <a:r>
              <a:rPr lang="en-US" sz="3600" dirty="0" err="1" smtClean="0">
                <a:latin typeface="Times New Roman" pitchFamily="18" charset="0"/>
                <a:cs typeface="Times New Roman" pitchFamily="18" charset="0"/>
              </a:rPr>
              <a:t>mokiniai</a:t>
            </a:r>
            <a:r>
              <a:rPr lang="lt-LT" sz="3600" dirty="0" smtClean="0">
                <a:latin typeface="Times New Roman" pitchFamily="18" charset="0"/>
                <a:cs typeface="Times New Roman" pitchFamily="18" charset="0"/>
              </a:rPr>
              <a:t> </a:t>
            </a:r>
            <a:r>
              <a:rPr lang="en-US" sz="3600" dirty="0" err="1" smtClean="0">
                <a:latin typeface="Times New Roman" pitchFamily="18" charset="0"/>
                <a:cs typeface="Times New Roman" pitchFamily="18" charset="0"/>
              </a:rPr>
              <a:t>ugdomi</a:t>
            </a:r>
            <a:r>
              <a:rPr lang="en-US" sz="3600" dirty="0" smtClean="0">
                <a:latin typeface="Times New Roman" pitchFamily="18" charset="0"/>
                <a:cs typeface="Times New Roman" pitchFamily="18" charset="0"/>
              </a:rPr>
              <a:t> </a:t>
            </a:r>
            <a:r>
              <a:rPr lang="lt-LT" sz="3600" dirty="0" smtClean="0">
                <a:latin typeface="Times New Roman" pitchFamily="18" charset="0"/>
                <a:cs typeface="Times New Roman" pitchFamily="18" charset="0"/>
              </a:rPr>
              <a:t>prisiimti atsakomybę </a:t>
            </a:r>
            <a:r>
              <a:rPr lang="lt-LT" sz="3600" dirty="0">
                <a:latin typeface="Times New Roman" pitchFamily="18" charset="0"/>
                <a:cs typeface="Times New Roman" pitchFamily="18" charset="0"/>
              </a:rPr>
              <a:t>už savo </a:t>
            </a:r>
            <a:r>
              <a:rPr lang="lt-LT" sz="3600" dirty="0" err="1" smtClean="0">
                <a:latin typeface="Times New Roman" pitchFamily="18" charset="0"/>
                <a:cs typeface="Times New Roman" pitchFamily="18" charset="0"/>
              </a:rPr>
              <a:t>veiksm</a:t>
            </a:r>
            <a:r>
              <a:rPr lang="en-US" sz="3600" dirty="0" smtClean="0">
                <a:latin typeface="Times New Roman" pitchFamily="18" charset="0"/>
                <a:cs typeface="Times New Roman" pitchFamily="18" charset="0"/>
              </a:rPr>
              <a:t>us/</a:t>
            </a:r>
            <a:r>
              <a:rPr lang="en-US" sz="3600" dirty="0" err="1" smtClean="0">
                <a:latin typeface="Times New Roman" pitchFamily="18" charset="0"/>
                <a:cs typeface="Times New Roman" pitchFamily="18" charset="0"/>
              </a:rPr>
              <a:t>sprendimus</a:t>
            </a:r>
            <a:r>
              <a:rPr lang="lt-LT" sz="3600" dirty="0" smtClean="0">
                <a:latin typeface="Times New Roman" pitchFamily="18" charset="0"/>
                <a:cs typeface="Times New Roman" pitchFamily="18" charset="0"/>
              </a:rPr>
              <a:t> Ar pakankamai tam skiriama dėmesio?</a:t>
            </a:r>
            <a:endParaRPr lang="lt-LT" sz="3600" dirty="0">
              <a:latin typeface="Times New Roman" pitchFamily="18" charset="0"/>
              <a:cs typeface="Times New Roman" pitchFamily="18" charset="0"/>
            </a:endParaRPr>
          </a:p>
        </p:txBody>
      </p:sp>
      <p:graphicFrame>
        <p:nvGraphicFramePr>
          <p:cNvPr id="4" name="Turinio vietos rezervavimo ženklas 3"/>
          <p:cNvGraphicFramePr>
            <a:graphicFrameLocks noGrp="1"/>
          </p:cNvGraphicFramePr>
          <p:nvPr>
            <p:ph idx="1"/>
            <p:extLst>
              <p:ext uri="{D42A27DB-BD31-4B8C-83A1-F6EECF244321}">
                <p14:modId xmlns:p14="http://schemas.microsoft.com/office/powerpoint/2010/main" val="3952240482"/>
              </p:ext>
            </p:extLst>
          </p:nvPr>
        </p:nvGraphicFramePr>
        <p:xfrm>
          <a:off x="251520" y="1412776"/>
          <a:ext cx="8430518" cy="4713288"/>
        </p:xfrm>
        <a:graphic>
          <a:graphicData uri="http://schemas.openxmlformats.org/drawingml/2006/chart">
            <c:chart xmlns:c="http://schemas.openxmlformats.org/drawingml/2006/chart" xmlns:r="http://schemas.openxmlformats.org/officeDocument/2006/relationships" r:id="rId2"/>
          </a:graphicData>
        </a:graphic>
      </p:graphicFrame>
      <p:pic>
        <p:nvPicPr>
          <p:cNvPr id="3077"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567238" y="3376613"/>
            <a:ext cx="9525" cy="104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aphicFrame>
        <p:nvGraphicFramePr>
          <p:cNvPr id="6" name="Chart 5"/>
          <p:cNvGraphicFramePr/>
          <p:nvPr>
            <p:extLst>
              <p:ext uri="{D42A27DB-BD31-4B8C-83A1-F6EECF244321}">
                <p14:modId xmlns:p14="http://schemas.microsoft.com/office/powerpoint/2010/main" val="3882887912"/>
              </p:ext>
            </p:extLst>
          </p:nvPr>
        </p:nvGraphicFramePr>
        <p:xfrm>
          <a:off x="112267" y="2151241"/>
          <a:ext cx="3168352" cy="4680520"/>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8" name="Chart 7"/>
          <p:cNvGraphicFramePr/>
          <p:nvPr>
            <p:extLst>
              <p:ext uri="{D42A27DB-BD31-4B8C-83A1-F6EECF244321}">
                <p14:modId xmlns:p14="http://schemas.microsoft.com/office/powerpoint/2010/main" val="2183035588"/>
              </p:ext>
            </p:extLst>
          </p:nvPr>
        </p:nvGraphicFramePr>
        <p:xfrm>
          <a:off x="5796136" y="2060848"/>
          <a:ext cx="3347864" cy="4797152"/>
        </p:xfrm>
        <a:graphic>
          <a:graphicData uri="http://schemas.openxmlformats.org/drawingml/2006/chart">
            <c:chart xmlns:c="http://schemas.openxmlformats.org/drawingml/2006/chart" xmlns:r="http://schemas.openxmlformats.org/officeDocument/2006/relationships" r:id="rId5"/>
          </a:graphicData>
        </a:graphic>
      </p:graphicFrame>
      <p:graphicFrame>
        <p:nvGraphicFramePr>
          <p:cNvPr id="9" name="Chart 8"/>
          <p:cNvGraphicFramePr/>
          <p:nvPr>
            <p:extLst>
              <p:ext uri="{D42A27DB-BD31-4B8C-83A1-F6EECF244321}">
                <p14:modId xmlns:p14="http://schemas.microsoft.com/office/powerpoint/2010/main" val="1514203953"/>
              </p:ext>
            </p:extLst>
          </p:nvPr>
        </p:nvGraphicFramePr>
        <p:xfrm>
          <a:off x="2771801" y="2060848"/>
          <a:ext cx="3384375" cy="4797152"/>
        </p:xfrm>
        <a:graphic>
          <a:graphicData uri="http://schemas.openxmlformats.org/drawingml/2006/chart">
            <c:chart xmlns:c="http://schemas.openxmlformats.org/drawingml/2006/chart" xmlns:r="http://schemas.openxmlformats.org/officeDocument/2006/relationships" r:id="rId6"/>
          </a:graphicData>
        </a:graphic>
      </p:graphicFrame>
      <p:sp>
        <p:nvSpPr>
          <p:cNvPr id="3" name="TextBox 2"/>
          <p:cNvSpPr txBox="1"/>
          <p:nvPr/>
        </p:nvSpPr>
        <p:spPr>
          <a:xfrm>
            <a:off x="323528" y="1689576"/>
            <a:ext cx="2736304" cy="461665"/>
          </a:xfrm>
          <a:prstGeom prst="rect">
            <a:avLst/>
          </a:prstGeom>
          <a:noFill/>
        </p:spPr>
        <p:txBody>
          <a:bodyPr wrap="square" rtlCol="0">
            <a:spAutoFit/>
          </a:bodyPr>
          <a:lstStyle/>
          <a:p>
            <a:r>
              <a:rPr lang="lt-LT" sz="2400" b="1" u="sng" dirty="0" smtClean="0">
                <a:latin typeface="Times New Roman" pitchFamily="18" charset="0"/>
                <a:cs typeface="Times New Roman" pitchFamily="18" charset="0"/>
              </a:rPr>
              <a:t>Mokinių atsakymai</a:t>
            </a:r>
            <a:endParaRPr lang="lt-LT" sz="2400" b="1" u="sng" dirty="0">
              <a:latin typeface="Times New Roman" pitchFamily="18" charset="0"/>
              <a:cs typeface="Times New Roman" pitchFamily="18" charset="0"/>
            </a:endParaRPr>
          </a:p>
        </p:txBody>
      </p:sp>
      <p:sp>
        <p:nvSpPr>
          <p:cNvPr id="5" name="TextBox 4"/>
          <p:cNvSpPr txBox="1"/>
          <p:nvPr/>
        </p:nvSpPr>
        <p:spPr>
          <a:xfrm>
            <a:off x="3280619" y="1689576"/>
            <a:ext cx="2592288" cy="461665"/>
          </a:xfrm>
          <a:prstGeom prst="rect">
            <a:avLst/>
          </a:prstGeom>
          <a:noFill/>
        </p:spPr>
        <p:txBody>
          <a:bodyPr wrap="square" rtlCol="0">
            <a:spAutoFit/>
          </a:bodyPr>
          <a:lstStyle/>
          <a:p>
            <a:r>
              <a:rPr lang="lt-LT" sz="2400" b="1" u="sng" dirty="0" smtClean="0">
                <a:latin typeface="Times New Roman" pitchFamily="18" charset="0"/>
                <a:cs typeface="Times New Roman" pitchFamily="18" charset="0"/>
              </a:rPr>
              <a:t>Tėvų atsakymai</a:t>
            </a:r>
            <a:endParaRPr lang="lt-LT" sz="2400" b="1" u="sng" dirty="0">
              <a:latin typeface="Times New Roman" pitchFamily="18" charset="0"/>
              <a:cs typeface="Times New Roman" pitchFamily="18" charset="0"/>
            </a:endParaRPr>
          </a:p>
        </p:txBody>
      </p:sp>
      <p:sp>
        <p:nvSpPr>
          <p:cNvPr id="10" name="TextBox 9"/>
          <p:cNvSpPr txBox="1"/>
          <p:nvPr/>
        </p:nvSpPr>
        <p:spPr>
          <a:xfrm>
            <a:off x="6012160" y="1689576"/>
            <a:ext cx="2987824" cy="461665"/>
          </a:xfrm>
          <a:prstGeom prst="rect">
            <a:avLst/>
          </a:prstGeom>
          <a:noFill/>
        </p:spPr>
        <p:txBody>
          <a:bodyPr wrap="square" rtlCol="0">
            <a:spAutoFit/>
          </a:bodyPr>
          <a:lstStyle/>
          <a:p>
            <a:r>
              <a:rPr lang="lt-LT" sz="2400" b="1" u="sng" dirty="0" smtClean="0">
                <a:latin typeface="Times New Roman" pitchFamily="18" charset="0"/>
                <a:cs typeface="Times New Roman" pitchFamily="18" charset="0"/>
              </a:rPr>
              <a:t>Mokytojų atsakymai</a:t>
            </a:r>
            <a:endParaRPr lang="lt-LT" sz="2400" b="1" u="sng" dirty="0">
              <a:latin typeface="Times New Roman" pitchFamily="18" charset="0"/>
              <a:cs typeface="Times New Roman" pitchFamily="18" charset="0"/>
            </a:endParaRPr>
          </a:p>
        </p:txBody>
      </p:sp>
    </p:spTree>
    <p:extLst>
      <p:ext uri="{BB962C8B-B14F-4D97-AF65-F5344CB8AC3E}">
        <p14:creationId xmlns:p14="http://schemas.microsoft.com/office/powerpoint/2010/main" val="233994778"/>
      </p:ext>
    </p:extLst>
  </p:cSld>
  <p:clrMapOvr>
    <a:masterClrMapping/>
  </p:clrMapOvr>
  <p:transition spd="slow">
    <p:pull/>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045606"/>
          </a:xfrm>
        </p:spPr>
        <p:txBody>
          <a:bodyPr>
            <a:normAutofit fontScale="90000"/>
          </a:bodyPr>
          <a:lstStyle/>
          <a:p>
            <a:r>
              <a:rPr lang="lt-LT" dirty="0">
                <a:latin typeface="Times New Roman" pitchFamily="18" charset="0"/>
                <a:cs typeface="Times New Roman" pitchFamily="18" charset="0"/>
              </a:rPr>
              <a:t>Ar pakankamai dėmesio mokykloje skiriama: bendro, komandinio darbo gebėjimų ugdymui skatinti</a:t>
            </a:r>
            <a:r>
              <a:rPr lang="lt-LT" dirty="0" smtClean="0">
                <a:latin typeface="Times New Roman" pitchFamily="18" charset="0"/>
                <a:cs typeface="Times New Roman" pitchFamily="18" charset="0"/>
              </a:rPr>
              <a:t>?</a:t>
            </a:r>
            <a:endParaRPr lang="lt-LT" dirty="0">
              <a:latin typeface="Times New Roman" pitchFamily="18" charset="0"/>
              <a:cs typeface="Times New Roman" pitchFamily="18" charset="0"/>
            </a:endParaRPr>
          </a:p>
        </p:txBody>
      </p:sp>
      <p:graphicFrame>
        <p:nvGraphicFramePr>
          <p:cNvPr id="4" name="Turinio vietos rezervavimo ženklas 3"/>
          <p:cNvGraphicFramePr>
            <a:graphicFrameLocks noGrp="1"/>
          </p:cNvGraphicFramePr>
          <p:nvPr>
            <p:ph idx="1"/>
            <p:extLst>
              <p:ext uri="{D42A27DB-BD31-4B8C-83A1-F6EECF244321}">
                <p14:modId xmlns:p14="http://schemas.microsoft.com/office/powerpoint/2010/main" val="379776548"/>
              </p:ext>
            </p:extLst>
          </p:nvPr>
        </p:nvGraphicFramePr>
        <p:xfrm>
          <a:off x="251520" y="1412776"/>
          <a:ext cx="8430518" cy="4713288"/>
        </p:xfrm>
        <a:graphic>
          <a:graphicData uri="http://schemas.openxmlformats.org/drawingml/2006/chart">
            <c:chart xmlns:c="http://schemas.openxmlformats.org/drawingml/2006/chart" xmlns:r="http://schemas.openxmlformats.org/officeDocument/2006/relationships" r:id="rId2"/>
          </a:graphicData>
        </a:graphic>
      </p:graphicFrame>
      <p:pic>
        <p:nvPicPr>
          <p:cNvPr id="3077"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567238" y="3376613"/>
            <a:ext cx="9525" cy="104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aphicFrame>
        <p:nvGraphicFramePr>
          <p:cNvPr id="6" name="Chart 5"/>
          <p:cNvGraphicFramePr/>
          <p:nvPr>
            <p:extLst>
              <p:ext uri="{D42A27DB-BD31-4B8C-83A1-F6EECF244321}">
                <p14:modId xmlns:p14="http://schemas.microsoft.com/office/powerpoint/2010/main" val="994997000"/>
              </p:ext>
            </p:extLst>
          </p:nvPr>
        </p:nvGraphicFramePr>
        <p:xfrm>
          <a:off x="0" y="2060848"/>
          <a:ext cx="3384376" cy="4797152"/>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8" name="Chart 7"/>
          <p:cNvGraphicFramePr/>
          <p:nvPr>
            <p:extLst>
              <p:ext uri="{D42A27DB-BD31-4B8C-83A1-F6EECF244321}">
                <p14:modId xmlns:p14="http://schemas.microsoft.com/office/powerpoint/2010/main" val="1380088037"/>
              </p:ext>
            </p:extLst>
          </p:nvPr>
        </p:nvGraphicFramePr>
        <p:xfrm>
          <a:off x="5796136" y="2060848"/>
          <a:ext cx="3347864" cy="4797152"/>
        </p:xfrm>
        <a:graphic>
          <a:graphicData uri="http://schemas.openxmlformats.org/drawingml/2006/chart">
            <c:chart xmlns:c="http://schemas.openxmlformats.org/drawingml/2006/chart" xmlns:r="http://schemas.openxmlformats.org/officeDocument/2006/relationships" r:id="rId5"/>
          </a:graphicData>
        </a:graphic>
      </p:graphicFrame>
      <p:graphicFrame>
        <p:nvGraphicFramePr>
          <p:cNvPr id="9" name="Chart 8"/>
          <p:cNvGraphicFramePr/>
          <p:nvPr>
            <p:extLst>
              <p:ext uri="{D42A27DB-BD31-4B8C-83A1-F6EECF244321}">
                <p14:modId xmlns:p14="http://schemas.microsoft.com/office/powerpoint/2010/main" val="1459270215"/>
              </p:ext>
            </p:extLst>
          </p:nvPr>
        </p:nvGraphicFramePr>
        <p:xfrm>
          <a:off x="2627784" y="2143344"/>
          <a:ext cx="3528392" cy="4797152"/>
        </p:xfrm>
        <a:graphic>
          <a:graphicData uri="http://schemas.openxmlformats.org/drawingml/2006/chart">
            <c:chart xmlns:c="http://schemas.openxmlformats.org/drawingml/2006/chart" xmlns:r="http://schemas.openxmlformats.org/officeDocument/2006/relationships" r:id="rId6"/>
          </a:graphicData>
        </a:graphic>
      </p:graphicFrame>
      <p:sp>
        <p:nvSpPr>
          <p:cNvPr id="3" name="TextBox 2"/>
          <p:cNvSpPr txBox="1"/>
          <p:nvPr/>
        </p:nvSpPr>
        <p:spPr>
          <a:xfrm>
            <a:off x="323528" y="1689576"/>
            <a:ext cx="2880320" cy="461665"/>
          </a:xfrm>
          <a:prstGeom prst="rect">
            <a:avLst/>
          </a:prstGeom>
          <a:noFill/>
        </p:spPr>
        <p:txBody>
          <a:bodyPr wrap="square" rtlCol="0">
            <a:spAutoFit/>
          </a:bodyPr>
          <a:lstStyle/>
          <a:p>
            <a:r>
              <a:rPr lang="lt-LT" sz="2400" b="1" u="sng" dirty="0" smtClean="0">
                <a:latin typeface="Times New Roman" pitchFamily="18" charset="0"/>
                <a:cs typeface="Times New Roman" pitchFamily="18" charset="0"/>
              </a:rPr>
              <a:t>Mokinių atsakymai</a:t>
            </a:r>
            <a:endParaRPr lang="lt-LT" sz="2400" b="1" u="sng" dirty="0">
              <a:latin typeface="Times New Roman" pitchFamily="18" charset="0"/>
              <a:cs typeface="Times New Roman" pitchFamily="18" charset="0"/>
            </a:endParaRPr>
          </a:p>
        </p:txBody>
      </p:sp>
      <p:sp>
        <p:nvSpPr>
          <p:cNvPr id="5" name="TextBox 4"/>
          <p:cNvSpPr txBox="1"/>
          <p:nvPr/>
        </p:nvSpPr>
        <p:spPr>
          <a:xfrm>
            <a:off x="3203848" y="1689576"/>
            <a:ext cx="2592288" cy="461665"/>
          </a:xfrm>
          <a:prstGeom prst="rect">
            <a:avLst/>
          </a:prstGeom>
          <a:noFill/>
        </p:spPr>
        <p:txBody>
          <a:bodyPr wrap="square" rtlCol="0">
            <a:spAutoFit/>
          </a:bodyPr>
          <a:lstStyle/>
          <a:p>
            <a:r>
              <a:rPr lang="lt-LT" sz="2400" b="1" u="sng" dirty="0" smtClean="0">
                <a:latin typeface="Times New Roman" pitchFamily="18" charset="0"/>
                <a:cs typeface="Times New Roman" pitchFamily="18" charset="0"/>
              </a:rPr>
              <a:t>Tėvų atsakymai</a:t>
            </a:r>
            <a:endParaRPr lang="lt-LT" sz="2400" b="1" u="sng" dirty="0">
              <a:latin typeface="Times New Roman" pitchFamily="18" charset="0"/>
              <a:cs typeface="Times New Roman" pitchFamily="18" charset="0"/>
            </a:endParaRPr>
          </a:p>
        </p:txBody>
      </p:sp>
      <p:sp>
        <p:nvSpPr>
          <p:cNvPr id="10" name="TextBox 9"/>
          <p:cNvSpPr txBox="1"/>
          <p:nvPr/>
        </p:nvSpPr>
        <p:spPr>
          <a:xfrm>
            <a:off x="5940152" y="1689575"/>
            <a:ext cx="2987824" cy="461665"/>
          </a:xfrm>
          <a:prstGeom prst="rect">
            <a:avLst/>
          </a:prstGeom>
          <a:noFill/>
        </p:spPr>
        <p:txBody>
          <a:bodyPr wrap="square" rtlCol="0">
            <a:spAutoFit/>
          </a:bodyPr>
          <a:lstStyle/>
          <a:p>
            <a:r>
              <a:rPr lang="lt-LT" sz="2400" b="1" u="sng" dirty="0" smtClean="0">
                <a:latin typeface="Times New Roman" pitchFamily="18" charset="0"/>
                <a:cs typeface="Times New Roman" pitchFamily="18" charset="0"/>
              </a:rPr>
              <a:t>Mokytojų atsakymai</a:t>
            </a:r>
            <a:endParaRPr lang="lt-LT" sz="2400" b="1" u="sng" dirty="0">
              <a:latin typeface="Times New Roman" pitchFamily="18" charset="0"/>
              <a:cs typeface="Times New Roman" pitchFamily="18" charset="0"/>
            </a:endParaRPr>
          </a:p>
        </p:txBody>
      </p:sp>
    </p:spTree>
    <p:extLst>
      <p:ext uri="{BB962C8B-B14F-4D97-AF65-F5344CB8AC3E}">
        <p14:creationId xmlns:p14="http://schemas.microsoft.com/office/powerpoint/2010/main" val="3254697635"/>
      </p:ext>
    </p:extLst>
  </p:cSld>
  <p:clrMapOvr>
    <a:masterClrMapping/>
  </p:clrMapOvr>
  <p:transition spd="slow">
    <p:pull/>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ntraštė 1"/>
          <p:cNvSpPr>
            <a:spLocks noGrp="1"/>
          </p:cNvSpPr>
          <p:nvPr>
            <p:ph type="title"/>
          </p:nvPr>
        </p:nvSpPr>
        <p:spPr>
          <a:xfrm>
            <a:off x="0" y="476672"/>
            <a:ext cx="9144000" cy="1143000"/>
          </a:xfrm>
        </p:spPr>
        <p:txBody>
          <a:bodyPr>
            <a:noAutofit/>
          </a:bodyPr>
          <a:lstStyle/>
          <a:p>
            <a:r>
              <a:rPr lang="lt-LT" sz="3200" dirty="0">
                <a:latin typeface="Times New Roman" pitchFamily="18" charset="0"/>
                <a:cs typeface="Times New Roman" pitchFamily="18" charset="0"/>
              </a:rPr>
              <a:t>Ar pamokose </a:t>
            </a:r>
            <a:r>
              <a:rPr lang="lt-LT" sz="3200" dirty="0" smtClean="0">
                <a:latin typeface="Times New Roman" pitchFamily="18" charset="0"/>
                <a:cs typeface="Times New Roman" pitchFamily="18" charset="0"/>
              </a:rPr>
              <a:t>mokiniai gali </a:t>
            </a:r>
            <a:r>
              <a:rPr lang="lt-LT" sz="3200" dirty="0">
                <a:latin typeface="Times New Roman" pitchFamily="18" charset="0"/>
                <a:cs typeface="Times New Roman" pitchFamily="18" charset="0"/>
              </a:rPr>
              <a:t>pasirinkti, ką ir kokiu lygiu (aukštesniuoju, pagrindiniu, patenkinamu) </a:t>
            </a:r>
            <a:r>
              <a:rPr lang="lt-LT" sz="3200" dirty="0" smtClean="0">
                <a:latin typeface="Times New Roman" pitchFamily="18" charset="0"/>
                <a:cs typeface="Times New Roman" pitchFamily="18" charset="0"/>
              </a:rPr>
              <a:t>mokysis? </a:t>
            </a:r>
            <a:r>
              <a:rPr lang="en-US" sz="3200" dirty="0" smtClean="0">
                <a:latin typeface="Times New Roman" pitchFamily="18" charset="0"/>
                <a:cs typeface="Times New Roman" pitchFamily="18" charset="0"/>
              </a:rPr>
              <a:t>                                                         </a:t>
            </a:r>
            <a:br>
              <a:rPr lang="en-US" sz="3200" dirty="0" smtClean="0">
                <a:latin typeface="Times New Roman" pitchFamily="18" charset="0"/>
                <a:cs typeface="Times New Roman" pitchFamily="18" charset="0"/>
              </a:rPr>
            </a:br>
            <a:r>
              <a:rPr lang="lt-LT" sz="3200" dirty="0" smtClean="0">
                <a:latin typeface="Times New Roman" pitchFamily="18" charset="0"/>
                <a:cs typeface="Times New Roman" pitchFamily="18" charset="0"/>
              </a:rPr>
              <a:t>Ar </a:t>
            </a:r>
            <a:r>
              <a:rPr lang="en-US" sz="3200" dirty="0" err="1" smtClean="0">
                <a:latin typeface="Times New Roman" pitchFamily="18" charset="0"/>
                <a:cs typeface="Times New Roman" pitchFamily="18" charset="0"/>
              </a:rPr>
              <a:t>pakankamai</a:t>
            </a:r>
            <a:r>
              <a:rPr lang="en-US" sz="3200" dirty="0" smtClean="0">
                <a:latin typeface="Times New Roman" pitchFamily="18" charset="0"/>
                <a:cs typeface="Times New Roman" pitchFamily="18" charset="0"/>
              </a:rPr>
              <a:t> tam </a:t>
            </a:r>
            <a:r>
              <a:rPr lang="en-US" sz="3200" dirty="0" err="1" smtClean="0">
                <a:latin typeface="Times New Roman" pitchFamily="18" charset="0"/>
                <a:cs typeface="Times New Roman" pitchFamily="18" charset="0"/>
              </a:rPr>
              <a:t>yra</a:t>
            </a:r>
            <a:r>
              <a:rPr lang="en-US" sz="3200" dirty="0" smtClean="0">
                <a:latin typeface="Times New Roman" pitchFamily="18" charset="0"/>
                <a:cs typeface="Times New Roman" pitchFamily="18" charset="0"/>
              </a:rPr>
              <a:t> </a:t>
            </a:r>
            <a:r>
              <a:rPr lang="en-US" sz="3200" dirty="0" err="1" smtClean="0">
                <a:latin typeface="Times New Roman" pitchFamily="18" charset="0"/>
                <a:cs typeface="Times New Roman" pitchFamily="18" charset="0"/>
              </a:rPr>
              <a:t>skiriama</a:t>
            </a:r>
            <a:r>
              <a:rPr lang="en-US" sz="3200" dirty="0" smtClean="0">
                <a:latin typeface="Times New Roman" pitchFamily="18" charset="0"/>
                <a:cs typeface="Times New Roman" pitchFamily="18" charset="0"/>
              </a:rPr>
              <a:t> d</a:t>
            </a:r>
            <a:r>
              <a:rPr lang="lt-LT" sz="3200" dirty="0" err="1" smtClean="0">
                <a:latin typeface="Times New Roman" pitchFamily="18" charset="0"/>
                <a:cs typeface="Times New Roman" pitchFamily="18" charset="0"/>
              </a:rPr>
              <a:t>ėmesio</a:t>
            </a:r>
            <a:r>
              <a:rPr lang="lt-LT" sz="3200" dirty="0" smtClean="0">
                <a:latin typeface="Times New Roman" pitchFamily="18" charset="0"/>
                <a:cs typeface="Times New Roman" pitchFamily="18" charset="0"/>
              </a:rPr>
              <a:t> pamokoje?</a:t>
            </a:r>
            <a:endParaRPr lang="lt-LT" sz="3200" dirty="0">
              <a:latin typeface="Times New Roman" pitchFamily="18" charset="0"/>
              <a:cs typeface="Times New Roman" pitchFamily="18" charset="0"/>
            </a:endParaRPr>
          </a:p>
        </p:txBody>
      </p:sp>
      <p:graphicFrame>
        <p:nvGraphicFramePr>
          <p:cNvPr id="4" name="Turinio vietos rezervavimo ženklas 3"/>
          <p:cNvGraphicFramePr>
            <a:graphicFrameLocks noGrp="1"/>
          </p:cNvGraphicFramePr>
          <p:nvPr>
            <p:ph idx="1"/>
            <p:extLst>
              <p:ext uri="{D42A27DB-BD31-4B8C-83A1-F6EECF244321}">
                <p14:modId xmlns:p14="http://schemas.microsoft.com/office/powerpoint/2010/main" val="2114384543"/>
              </p:ext>
            </p:extLst>
          </p:nvPr>
        </p:nvGraphicFramePr>
        <p:xfrm>
          <a:off x="-252536" y="2204864"/>
          <a:ext cx="3275856" cy="4493096"/>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3" name="Diagrama 2"/>
          <p:cNvGraphicFramePr/>
          <p:nvPr>
            <p:extLst>
              <p:ext uri="{D42A27DB-BD31-4B8C-83A1-F6EECF244321}">
                <p14:modId xmlns:p14="http://schemas.microsoft.com/office/powerpoint/2010/main" val="1129290692"/>
              </p:ext>
            </p:extLst>
          </p:nvPr>
        </p:nvGraphicFramePr>
        <p:xfrm>
          <a:off x="2555776" y="2196254"/>
          <a:ext cx="3960440" cy="4661746"/>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5" name="Diagrama 4"/>
          <p:cNvGraphicFramePr/>
          <p:nvPr>
            <p:extLst>
              <p:ext uri="{D42A27DB-BD31-4B8C-83A1-F6EECF244321}">
                <p14:modId xmlns:p14="http://schemas.microsoft.com/office/powerpoint/2010/main" val="2868652389"/>
              </p:ext>
            </p:extLst>
          </p:nvPr>
        </p:nvGraphicFramePr>
        <p:xfrm>
          <a:off x="5868144" y="2204864"/>
          <a:ext cx="3528392" cy="4678127"/>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2927768554"/>
      </p:ext>
    </p:extLst>
  </p:cSld>
  <p:clrMapOvr>
    <a:masterClrMapping/>
  </p:clrMapOvr>
  <p:transition spd="slow">
    <p:pull/>
  </p:transition>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10.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1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12.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13.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14.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15.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16.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2.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3.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4.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5.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6.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7.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8.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9.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docProps/app.xml><?xml version="1.0" encoding="utf-8"?>
<Properties xmlns="http://schemas.openxmlformats.org/officeDocument/2006/extended-properties" xmlns:vt="http://schemas.openxmlformats.org/officeDocument/2006/docPropsVTypes">
  <TotalTime>1636</TotalTime>
  <Words>1586</Words>
  <Application>Microsoft Office PowerPoint</Application>
  <PresentationFormat>Demonstracija ekrane (4:3)</PresentationFormat>
  <Paragraphs>183</Paragraphs>
  <Slides>34</Slides>
  <Notes>0</Notes>
  <HiddenSlides>0</HiddenSlides>
  <MMClips>0</MMClips>
  <ScaleCrop>false</ScaleCrop>
  <HeadingPairs>
    <vt:vector size="4" baseType="variant">
      <vt:variant>
        <vt:lpstr>Tema</vt:lpstr>
      </vt:variant>
      <vt:variant>
        <vt:i4>1</vt:i4>
      </vt:variant>
      <vt:variant>
        <vt:lpstr>Skaidrių pavadinimai</vt:lpstr>
      </vt:variant>
      <vt:variant>
        <vt:i4>34</vt:i4>
      </vt:variant>
    </vt:vector>
  </HeadingPairs>
  <TitlesOfParts>
    <vt:vector size="35" baseType="lpstr">
      <vt:lpstr>Office Theme</vt:lpstr>
      <vt:lpstr> Mokinių  pasiekimai ir pažanga </vt:lpstr>
      <vt:lpstr>Respondentai</vt:lpstr>
      <vt:lpstr> Respondentai:</vt:lpstr>
      <vt:lpstr>Ar pakankamai dėmesio mokykloje skiriama: mokymui įsivertinti savo žinias ir gebėjimus?</vt:lpstr>
      <vt:lpstr>Ar pavyksta mokiniams pamokoje savarankiškai išsikelti mokymosi tikslus ir jų siekti?</vt:lpstr>
      <vt:lpstr>Ar mokykloje mokiniai ugdomi užbaigti tai, kas pradėta?</vt:lpstr>
      <vt:lpstr>Mokykloje mokiniai ugdomi prisiimti atsakomybę už savo veiksmus/sprendimus Ar pakankamai tam skiriama dėmesio?</vt:lpstr>
      <vt:lpstr>Ar pakankamai dėmesio mokykloje skiriama: bendro, komandinio darbo gebėjimų ugdymui skatinti?</vt:lpstr>
      <vt:lpstr>Ar pamokose mokiniai gali pasirinkti, ką ir kokiu lygiu (aukštesniuoju, pagrindiniu, patenkinamu) mokysis?                                                           Ar pakankamai tam yra skiriama dėmesio pamokoje?</vt:lpstr>
      <vt:lpstr>Ar mokiniai yra skatinami mokytis aktyviai ir sąmoningai? Ar pakankamai tam yra skiriama dėmesio pamokoje?</vt:lpstr>
      <vt:lpstr>Ar sąvoka „mokėjimas mokytis“ mokiniams yra žinoma ir suprantama? Ar pakankamai dėmesio skiriama šios kompetencijos plėtojimui?</vt:lpstr>
      <vt:lpstr>Ar pamokose mokoma, kaip greičiau įsiminti, parinkti tinkamą informaciją, taikyti įvairius mąstymo būdus?                Ar pakankamai tam skiriama dėmesio?</vt:lpstr>
      <vt:lpstr> Ar pakankamai yra skatinami mokiniai, kurie daro pažangą ar gerai mokosi?   Ar veiksminga mokinių skatinimo sistema?</vt:lpstr>
      <vt:lpstr>Ar išvedus trimestrą yra aptariami mokymosi rezultatai su dalyko mokytoju ir klasės vadovu? </vt:lpstr>
      <vt:lpstr>Ar aptariate/analizuojate trimestrų rezultatus kartu su vaiku?</vt:lpstr>
      <vt:lpstr>Ar informacija apie mokyklos mokinių mokymosi rezultatus yra tinkamai analizuojama?</vt:lpstr>
      <vt:lpstr>Ar informacija apie mokyklos mokinių mokymosi rezultatus yra tinkamai panaudojama ugdymo tobulinimui?</vt:lpstr>
      <vt:lpstr>Ar pažymys visada parodo mokinio žinių, gebėjimų, pasiekimų lygį?</vt:lpstr>
      <vt:lpstr>Ar mokiniai žino kokiu lygiu  (aukštesniuoju, pagrindiniu, patenkinamuoju) mokosi įvairių mokomųjų dalykų?</vt:lpstr>
      <vt:lpstr>Ar kaupiamasis pažymys skatina siekti pažangos (geresnių rezultatų)?</vt:lpstr>
      <vt:lpstr>Ar integruotos pamokos turi įtakos mokinių pažangai (geresniems rezultatams)?</vt:lpstr>
      <vt:lpstr>Mokinys žino kur kreiptis pagalbos, iškilus mokymosi sunkumams</vt:lpstr>
      <vt:lpstr>Ką pirmiausia reikėtų daryti, kad mokinių mokymosi pasiekimai gerėtų? Mokytojų atsakymai </vt:lpstr>
      <vt:lpstr>5. Labiau motyvuoti, skatinti mokinius (4 mokytojai). 6. Mokytojui aiškiai išaiškinti pamokos medžiagą, kad mokinys suprastų ir noras siekti savo geresnių rezultatų būtų matomas (2 mokytojai). 7. Labiau skatinti dirbti savarankiškai, nevengti mokymo atmintinai, daugiau kontroliuoti, dažnai vertinti (3 mokytojai). 8. Teikti didesnę mokytojų padėjėjų pagalbą sunkių specialių poreikių mokiniams            (3 mokytojai). 9. Mokinys privalo patirti sėkmę.  10. Papildomos konsultacijos mokiniams iš atskirų dalykų.  11. Į klases skirstyti pagal gebėjimus.  12. Kiek galima daugiau integruoti dalykus. 13. Mokinys turi išsikelti sau tinkamą tikslą, jo siekti etapais, konsultuojant, padedant mokytojui.   </vt:lpstr>
      <vt:lpstr>PowerPoint pristatymas</vt:lpstr>
      <vt:lpstr>Ką darai, kad Tavo mokymosi pasiekimai gerėtų? Mokinių atsakymai</vt:lpstr>
      <vt:lpstr>PowerPoint pristatymas</vt:lpstr>
      <vt:lpstr>Kaip Jūs padedate savo sūnui/dukrai siekti geresnių mokymosi pasiekimų? Tėvų atsakymai</vt:lpstr>
      <vt:lpstr>PowerPoint pristatymas</vt:lpstr>
      <vt:lpstr>Išvados</vt:lpstr>
      <vt:lpstr>7. Daugiau nei 80 % mokinių, tėvų ir mokytojų teigia, kad sąvoka „mokėjimas mokytis“ mokiniams yra žinoma ir suprantama. 8. Išvedus trimestrus mokinių pasiekimai visada yra aptariami su klasės vadovu ir dalykų mokytojais, o rezultatai dažniausiai yra tinkamai panaudojami ugdymo procesui tobulinti. 9. Tėvų ir mokinių nuomone, kaupiamasis pažymys skatina mokinius siekti geresnių rezultatų. 10. 77% mokinių, 83% tėvų ir  88% mokytojų pripažįsta, kad integruotos pamokos turi įtakos geresniems mokymosi rezultatams. 11. Dauguma respondentų atsakė, kad mokinys žino kur kreiptis pagalbos, iškilus mokymosi sunkumams. </vt:lpstr>
      <vt:lpstr>PowerPoint pristatymas</vt:lpstr>
      <vt:lpstr>16.  17% mokytojų nežino ar kaupiamasis pažymys skatina mokinius siekti geresnių rezultatų. 17. 9% mokinių mano, kad nežino kur kreiptis pagalbos, iškilus mokymosi sunkumams. </vt:lpstr>
      <vt:lpstr>Rekomendacijos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Ramune</dc:creator>
  <cp:lastModifiedBy>Serv</cp:lastModifiedBy>
  <cp:revision>533</cp:revision>
  <dcterms:created xsi:type="dcterms:W3CDTF">2017-05-22T07:20:15Z</dcterms:created>
  <dcterms:modified xsi:type="dcterms:W3CDTF">2018-09-05T05:33:03Z</dcterms:modified>
</cp:coreProperties>
</file>