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1.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258" r:id="rId4"/>
    <p:sldId id="299" r:id="rId5"/>
    <p:sldId id="259" r:id="rId6"/>
    <p:sldId id="294" r:id="rId7"/>
    <p:sldId id="260" r:id="rId8"/>
    <p:sldId id="261" r:id="rId9"/>
    <p:sldId id="262" r:id="rId10"/>
    <p:sldId id="295" r:id="rId11"/>
    <p:sldId id="296" r:id="rId12"/>
    <p:sldId id="263" r:id="rId13"/>
    <p:sldId id="264" r:id="rId14"/>
    <p:sldId id="265" r:id="rId15"/>
    <p:sldId id="266" r:id="rId16"/>
    <p:sldId id="267" r:id="rId17"/>
    <p:sldId id="268" r:id="rId18"/>
    <p:sldId id="293" r:id="rId19"/>
    <p:sldId id="288" r:id="rId20"/>
    <p:sldId id="269" r:id="rId21"/>
    <p:sldId id="270" r:id="rId22"/>
    <p:sldId id="271" r:id="rId23"/>
    <p:sldId id="272" r:id="rId24"/>
    <p:sldId id="273" r:id="rId25"/>
    <p:sldId id="297" r:id="rId26"/>
    <p:sldId id="298" r:id="rId27"/>
    <p:sldId id="300" r:id="rId28"/>
    <p:sldId id="274" r:id="rId29"/>
    <p:sldId id="275" r:id="rId30"/>
    <p:sldId id="276" r:id="rId31"/>
    <p:sldId id="277" r:id="rId32"/>
    <p:sldId id="287" r:id="rId33"/>
    <p:sldId id="278" r:id="rId34"/>
    <p:sldId id="279" r:id="rId35"/>
    <p:sldId id="290" r:id="rId36"/>
    <p:sldId id="280" r:id="rId37"/>
    <p:sldId id="291" r:id="rId38"/>
    <p:sldId id="301" r:id="rId39"/>
    <p:sldId id="281" r:id="rId40"/>
    <p:sldId id="282" r:id="rId41"/>
    <p:sldId id="302" r:id="rId42"/>
    <p:sldId id="303" r:id="rId43"/>
    <p:sldId id="283" r:id="rId44"/>
    <p:sldId id="284" r:id="rId45"/>
    <p:sldId id="285" r:id="rId46"/>
    <p:sldId id="304" r:id="rId47"/>
    <p:sldId id="292" r:id="rId48"/>
    <p:sldId id="305" r:id="rId49"/>
    <p:sldId id="306" r:id="rId50"/>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2244" y="-5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darbalapis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darbalapis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darbalapis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darbalapis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darbalapis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darbalapis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darbalapis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darbalapis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darbalapis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darbalapis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darbalapis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darbalapis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darbalapis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darbalapis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darbalapis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darbalapis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darbalapis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2099324390006805"/>
          <c:y val="0.33510279872564547"/>
          <c:w val="0.36382716049382718"/>
          <c:h val="0.63525759512255564"/>
        </c:manualLayout>
      </c:layout>
      <c:pieChart>
        <c:varyColors val="1"/>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lt-LT"/>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Kontrolinis darbas.</c:v>
                </c:pt>
              </c:strCache>
            </c:strRef>
          </c:tx>
          <c:invertIfNegative val="0"/>
          <c:cat>
            <c:multiLvlStrRef>
              <c:f>Sheet1!$A$2</c:f>
            </c:multiLvlStrRef>
          </c:cat>
          <c:val>
            <c:numRef>
              <c:f>Sheet1!$B$2</c:f>
              <c:numCache>
                <c:formatCode>0%</c:formatCode>
                <c:ptCount val="1"/>
                <c:pt idx="0">
                  <c:v>0.67</c:v>
                </c:pt>
              </c:numCache>
            </c:numRef>
          </c:val>
        </c:ser>
        <c:ser>
          <c:idx val="1"/>
          <c:order val="1"/>
          <c:tx>
            <c:strRef>
              <c:f>Sheet1!$C$1</c:f>
              <c:strCache>
                <c:ptCount val="1"/>
                <c:pt idx="0">
                  <c:v>Apklausa raštu.</c:v>
                </c:pt>
              </c:strCache>
            </c:strRef>
          </c:tx>
          <c:invertIfNegative val="0"/>
          <c:cat>
            <c:multiLvlStrRef>
              <c:f>Sheet1!$A$2</c:f>
            </c:multiLvlStrRef>
          </c:cat>
          <c:val>
            <c:numRef>
              <c:f>Sheet1!$C$2</c:f>
              <c:numCache>
                <c:formatCode>0%</c:formatCode>
                <c:ptCount val="1"/>
                <c:pt idx="0">
                  <c:v>0.56000000000000005</c:v>
                </c:pt>
              </c:numCache>
            </c:numRef>
          </c:val>
        </c:ser>
        <c:ser>
          <c:idx val="2"/>
          <c:order val="2"/>
          <c:tx>
            <c:strRef>
              <c:f>Sheet1!$D$1</c:f>
              <c:strCache>
                <c:ptCount val="1"/>
                <c:pt idx="0">
                  <c:v>Apklausa žodžiu.</c:v>
                </c:pt>
              </c:strCache>
            </c:strRef>
          </c:tx>
          <c:invertIfNegative val="0"/>
          <c:cat>
            <c:multiLvlStrRef>
              <c:f>Sheet1!$A$2</c:f>
            </c:multiLvlStrRef>
          </c:cat>
          <c:val>
            <c:numRef>
              <c:f>Sheet1!$D$2</c:f>
              <c:numCache>
                <c:formatCode>0%</c:formatCode>
                <c:ptCount val="1"/>
                <c:pt idx="0">
                  <c:v>0.48</c:v>
                </c:pt>
              </c:numCache>
            </c:numRef>
          </c:val>
        </c:ser>
        <c:ser>
          <c:idx val="3"/>
          <c:order val="3"/>
          <c:tx>
            <c:strRef>
              <c:f>Sheet1!$E$1</c:f>
              <c:strCache>
                <c:ptCount val="1"/>
                <c:pt idx="0">
                  <c:v>Savarankiškas darbas.</c:v>
                </c:pt>
              </c:strCache>
            </c:strRef>
          </c:tx>
          <c:invertIfNegative val="0"/>
          <c:cat>
            <c:multiLvlStrRef>
              <c:f>Sheet1!$A$2</c:f>
            </c:multiLvlStrRef>
          </c:cat>
          <c:val>
            <c:numRef>
              <c:f>Sheet1!$E$2</c:f>
              <c:numCache>
                <c:formatCode>0%</c:formatCode>
                <c:ptCount val="1"/>
                <c:pt idx="0">
                  <c:v>0.85</c:v>
                </c:pt>
              </c:numCache>
            </c:numRef>
          </c:val>
        </c:ser>
        <c:ser>
          <c:idx val="4"/>
          <c:order val="4"/>
          <c:tx>
            <c:strRef>
              <c:f>Sheet1!$F$1</c:f>
              <c:strCache>
                <c:ptCount val="1"/>
                <c:pt idx="0">
                  <c:v>Interpretacija, rašinys.</c:v>
                </c:pt>
              </c:strCache>
            </c:strRef>
          </c:tx>
          <c:invertIfNegative val="0"/>
          <c:cat>
            <c:multiLvlStrRef>
              <c:f>Sheet1!$A$2</c:f>
            </c:multiLvlStrRef>
          </c:cat>
          <c:val>
            <c:numRef>
              <c:f>Sheet1!$F$2</c:f>
              <c:numCache>
                <c:formatCode>0%</c:formatCode>
                <c:ptCount val="1"/>
                <c:pt idx="0">
                  <c:v>0.15</c:v>
                </c:pt>
              </c:numCache>
            </c:numRef>
          </c:val>
        </c:ser>
        <c:ser>
          <c:idx val="5"/>
          <c:order val="5"/>
          <c:tx>
            <c:strRef>
              <c:f>Sheet1!$G$1</c:f>
              <c:strCache>
                <c:ptCount val="1"/>
                <c:pt idx="0">
                  <c:v>Laboratorinis arba praktikos darbas.</c:v>
                </c:pt>
              </c:strCache>
            </c:strRef>
          </c:tx>
          <c:invertIfNegative val="0"/>
          <c:cat>
            <c:multiLvlStrRef>
              <c:f>Sheet1!$A$2</c:f>
            </c:multiLvlStrRef>
          </c:cat>
          <c:val>
            <c:numRef>
              <c:f>Sheet1!$G$2</c:f>
              <c:numCache>
                <c:formatCode>0%</c:formatCode>
                <c:ptCount val="1"/>
                <c:pt idx="0">
                  <c:v>0.19</c:v>
                </c:pt>
              </c:numCache>
            </c:numRef>
          </c:val>
        </c:ser>
        <c:ser>
          <c:idx val="6"/>
          <c:order val="6"/>
          <c:tx>
            <c:strRef>
              <c:f>Sheet1!$H$1</c:f>
              <c:strCache>
                <c:ptCount val="1"/>
                <c:pt idx="0">
                  <c:v>Projektinis-kūrybinis darbas.</c:v>
                </c:pt>
              </c:strCache>
            </c:strRef>
          </c:tx>
          <c:invertIfNegative val="0"/>
          <c:cat>
            <c:multiLvlStrRef>
              <c:f>Sheet1!$A$2</c:f>
            </c:multiLvlStrRef>
          </c:cat>
          <c:val>
            <c:numRef>
              <c:f>Sheet1!$H$2</c:f>
              <c:numCache>
                <c:formatCode>0%</c:formatCode>
                <c:ptCount val="1"/>
                <c:pt idx="0">
                  <c:v>0.67</c:v>
                </c:pt>
              </c:numCache>
            </c:numRef>
          </c:val>
        </c:ser>
        <c:ser>
          <c:idx val="7"/>
          <c:order val="7"/>
          <c:tx>
            <c:strRef>
              <c:f>Sheet1!$I$1</c:f>
              <c:strCache>
                <c:ptCount val="1"/>
                <c:pt idx="0">
                  <c:v>Referatas.</c:v>
                </c:pt>
              </c:strCache>
            </c:strRef>
          </c:tx>
          <c:invertIfNegative val="0"/>
          <c:cat>
            <c:multiLvlStrRef>
              <c:f>Sheet1!$A$2</c:f>
            </c:multiLvlStrRef>
          </c:cat>
          <c:val>
            <c:numRef>
              <c:f>Sheet1!$I$2</c:f>
              <c:numCache>
                <c:formatCode>0%</c:formatCode>
                <c:ptCount val="1"/>
                <c:pt idx="0">
                  <c:v>0.15</c:v>
                </c:pt>
              </c:numCache>
            </c:numRef>
          </c:val>
        </c:ser>
        <c:ser>
          <c:idx val="8"/>
          <c:order val="8"/>
          <c:tx>
            <c:strRef>
              <c:f>Sheet1!$J$1</c:f>
              <c:strCache>
                <c:ptCount val="1"/>
                <c:pt idx="0">
                  <c:v>Kita.</c:v>
                </c:pt>
              </c:strCache>
            </c:strRef>
          </c:tx>
          <c:invertIfNegative val="0"/>
          <c:cat>
            <c:multiLvlStrRef>
              <c:f>Sheet1!$A$2</c:f>
            </c:multiLvlStrRef>
          </c:cat>
          <c:val>
            <c:numRef>
              <c:f>Sheet1!$J$2</c:f>
              <c:numCache>
                <c:formatCode>0%</c:formatCode>
                <c:ptCount val="1"/>
                <c:pt idx="0">
                  <c:v>0.26</c:v>
                </c:pt>
              </c:numCache>
            </c:numRef>
          </c:val>
        </c:ser>
        <c:dLbls>
          <c:showLegendKey val="0"/>
          <c:showVal val="1"/>
          <c:showCatName val="0"/>
          <c:showSerName val="0"/>
          <c:showPercent val="0"/>
          <c:showBubbleSize val="0"/>
        </c:dLbls>
        <c:gapWidth val="150"/>
        <c:overlap val="-25"/>
        <c:axId val="99809536"/>
        <c:axId val="105537536"/>
      </c:barChart>
      <c:catAx>
        <c:axId val="99809536"/>
        <c:scaling>
          <c:orientation val="minMax"/>
        </c:scaling>
        <c:delete val="0"/>
        <c:axPos val="b"/>
        <c:numFmt formatCode="General" sourceLinked="1"/>
        <c:majorTickMark val="none"/>
        <c:minorTickMark val="none"/>
        <c:tickLblPos val="nextTo"/>
        <c:crossAx val="105537536"/>
        <c:crosses val="autoZero"/>
        <c:auto val="1"/>
        <c:lblAlgn val="ctr"/>
        <c:lblOffset val="100"/>
        <c:noMultiLvlLbl val="0"/>
      </c:catAx>
      <c:valAx>
        <c:axId val="105537536"/>
        <c:scaling>
          <c:orientation val="minMax"/>
        </c:scaling>
        <c:delete val="1"/>
        <c:axPos val="l"/>
        <c:numFmt formatCode="0%" sourceLinked="1"/>
        <c:majorTickMark val="none"/>
        <c:minorTickMark val="none"/>
        <c:tickLblPos val="nextTo"/>
        <c:crossAx val="99809536"/>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085920664462436E-2"/>
          <c:y val="8.3856028191989507E-2"/>
          <c:w val="0.90479570222225081"/>
          <c:h val="0.65464999146436309"/>
        </c:manualLayout>
      </c:layout>
      <c:barChart>
        <c:barDir val="col"/>
        <c:grouping val="clustered"/>
        <c:varyColors val="0"/>
        <c:ser>
          <c:idx val="0"/>
          <c:order val="0"/>
          <c:tx>
            <c:strRef>
              <c:f>Sheet1!$B$1</c:f>
              <c:strCache>
                <c:ptCount val="1"/>
                <c:pt idx="0">
                  <c:v>Visiškai nesutinku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Sheet1!$B$2:$B$6</c:f>
              <c:numCache>
                <c:formatCode>0%</c:formatCode>
                <c:ptCount val="5"/>
                <c:pt idx="0">
                  <c:v>0.09</c:v>
                </c:pt>
                <c:pt idx="1">
                  <c:v>7.0000000000000007E-2</c:v>
                </c:pt>
                <c:pt idx="2">
                  <c:v>0.08</c:v>
                </c:pt>
                <c:pt idx="3">
                  <c:v>0.13</c:v>
                </c:pt>
                <c:pt idx="4">
                  <c:v>0.21</c:v>
                </c:pt>
              </c:numCache>
            </c:numRef>
          </c:val>
        </c:ser>
        <c:ser>
          <c:idx val="1"/>
          <c:order val="1"/>
          <c:tx>
            <c:strRef>
              <c:f>Sheet1!$C$1</c:f>
              <c:strCache>
                <c:ptCount val="1"/>
                <c:pt idx="0">
                  <c:v>Ko gero, nesutinku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Sheet1!$C$2:$C$6</c:f>
              <c:numCache>
                <c:formatCode>0%</c:formatCode>
                <c:ptCount val="5"/>
                <c:pt idx="0">
                  <c:v>0.11</c:v>
                </c:pt>
                <c:pt idx="1">
                  <c:v>0.1</c:v>
                </c:pt>
                <c:pt idx="2">
                  <c:v>7.0000000000000007E-2</c:v>
                </c:pt>
                <c:pt idx="3">
                  <c:v>0.09</c:v>
                </c:pt>
                <c:pt idx="4">
                  <c:v>0.13</c:v>
                </c:pt>
              </c:numCache>
            </c:numRef>
          </c:val>
        </c:ser>
        <c:ser>
          <c:idx val="2"/>
          <c:order val="2"/>
          <c:tx>
            <c:strRef>
              <c:f>Sheet1!$D$1</c:f>
              <c:strCache>
                <c:ptCount val="1"/>
                <c:pt idx="0">
                  <c:v>Ko gero, 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Sheet1!$D$2:$D$6</c:f>
              <c:numCache>
                <c:formatCode>0%</c:formatCode>
                <c:ptCount val="5"/>
                <c:pt idx="0">
                  <c:v>0.44</c:v>
                </c:pt>
                <c:pt idx="1">
                  <c:v>0.44</c:v>
                </c:pt>
                <c:pt idx="2">
                  <c:v>0.46</c:v>
                </c:pt>
                <c:pt idx="3">
                  <c:v>0.42</c:v>
                </c:pt>
                <c:pt idx="4">
                  <c:v>0.35</c:v>
                </c:pt>
              </c:numCache>
            </c:numRef>
          </c:val>
        </c:ser>
        <c:ser>
          <c:idx val="3"/>
          <c:order val="3"/>
          <c:tx>
            <c:strRef>
              <c:f>Sheet1!$E$1</c:f>
              <c:strCache>
                <c:ptCount val="1"/>
                <c:pt idx="0">
                  <c:v>Visiškai sutinku</c:v>
                </c:pt>
              </c:strCache>
            </c:strRef>
          </c:tx>
          <c:invertIfNegative val="0"/>
          <c:dLbls>
            <c:dLbl>
              <c:idx val="0"/>
              <c:layout>
                <c:manualLayout>
                  <c:x val="1.1660779656254906E-2"/>
                  <c:y val="0"/>
                </c:manualLayout>
              </c:layout>
              <c:showLegendKey val="0"/>
              <c:showVal val="1"/>
              <c:showCatName val="0"/>
              <c:showSerName val="0"/>
              <c:showPercent val="0"/>
              <c:showBubbleSize val="0"/>
            </c:dLbl>
            <c:dLbl>
              <c:idx val="1"/>
              <c:layout>
                <c:manualLayout>
                  <c:x val="1.166077965625496E-2"/>
                  <c:y val="2.1508450280592131E-3"/>
                </c:manualLayout>
              </c:layout>
              <c:showLegendKey val="0"/>
              <c:showVal val="1"/>
              <c:showCatName val="0"/>
              <c:showSerName val="0"/>
              <c:showPercent val="0"/>
              <c:showBubbleSize val="0"/>
            </c:dLbl>
            <c:dLbl>
              <c:idx val="2"/>
              <c:layout>
                <c:manualLayout>
                  <c:x val="1.3118377113286769E-2"/>
                  <c:y val="2.1508450280592131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Sheet1!$E$2:$E$6</c:f>
              <c:numCache>
                <c:formatCode>0%</c:formatCode>
                <c:ptCount val="5"/>
                <c:pt idx="0">
                  <c:v>0.35</c:v>
                </c:pt>
                <c:pt idx="1">
                  <c:v>0.39</c:v>
                </c:pt>
                <c:pt idx="2">
                  <c:v>0.39</c:v>
                </c:pt>
                <c:pt idx="3">
                  <c:v>0.36</c:v>
                </c:pt>
                <c:pt idx="4">
                  <c:v>0.31</c:v>
                </c:pt>
              </c:numCache>
            </c:numRef>
          </c:val>
        </c:ser>
        <c:dLbls>
          <c:showLegendKey val="0"/>
          <c:showVal val="1"/>
          <c:showCatName val="0"/>
          <c:showSerName val="0"/>
          <c:showPercent val="0"/>
          <c:showBubbleSize val="0"/>
        </c:dLbls>
        <c:gapWidth val="75"/>
        <c:axId val="105305600"/>
        <c:axId val="105414656"/>
      </c:barChart>
      <c:catAx>
        <c:axId val="105305600"/>
        <c:scaling>
          <c:orientation val="minMax"/>
        </c:scaling>
        <c:delete val="0"/>
        <c:axPos val="b"/>
        <c:numFmt formatCode="General" sourceLinked="1"/>
        <c:majorTickMark val="none"/>
        <c:minorTickMark val="none"/>
        <c:tickLblPos val="nextTo"/>
        <c:txPr>
          <a:bodyPr/>
          <a:lstStyle/>
          <a:p>
            <a:pPr>
              <a:defRPr sz="1400">
                <a:latin typeface="Times New Roman" pitchFamily="18" charset="0"/>
                <a:cs typeface="Times New Roman" pitchFamily="18" charset="0"/>
              </a:defRPr>
            </a:pPr>
            <a:endParaRPr lang="lt-LT"/>
          </a:p>
        </c:txPr>
        <c:crossAx val="105414656"/>
        <c:crosses val="autoZero"/>
        <c:auto val="1"/>
        <c:lblAlgn val="ctr"/>
        <c:lblOffset val="100"/>
        <c:noMultiLvlLbl val="0"/>
      </c:catAx>
      <c:valAx>
        <c:axId val="105414656"/>
        <c:scaling>
          <c:orientation val="minMax"/>
          <c:max val="0.5"/>
        </c:scaling>
        <c:delete val="0"/>
        <c:axPos val="l"/>
        <c:numFmt formatCode="0%" sourceLinked="1"/>
        <c:majorTickMark val="none"/>
        <c:minorTickMark val="none"/>
        <c:tickLblPos val="nextTo"/>
        <c:crossAx val="105305600"/>
        <c:crosses val="autoZero"/>
        <c:crossBetween val="between"/>
        <c:majorUnit val="5.000000000000001E-2"/>
      </c:valAx>
    </c:plotArea>
    <c:legend>
      <c:legendPos val="b"/>
      <c:layout>
        <c:manualLayout>
          <c:xMode val="edge"/>
          <c:yMode val="edge"/>
          <c:x val="2.5662552645665634E-2"/>
          <c:y val="3.6014516905531519E-4"/>
          <c:w val="0.97433744735433436"/>
          <c:h val="6.5268859015664926E-2"/>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085920664462436E-2"/>
          <c:y val="8.3856028191989507E-2"/>
          <c:w val="0.90479570222225081"/>
          <c:h val="0.65464999146436309"/>
        </c:manualLayout>
      </c:layout>
      <c:barChart>
        <c:barDir val="col"/>
        <c:grouping val="clustered"/>
        <c:varyColors val="0"/>
        <c:ser>
          <c:idx val="0"/>
          <c:order val="0"/>
          <c:tx>
            <c:strRef>
              <c:f>Sheet1!$B$1</c:f>
              <c:strCache>
                <c:ptCount val="1"/>
                <c:pt idx="0">
                  <c:v>Visiškai nesutinku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Sheet1!$B$2:$B$6</c:f>
              <c:numCache>
                <c:formatCode>0%</c:formatCode>
                <c:ptCount val="5"/>
                <c:pt idx="0">
                  <c:v>0</c:v>
                </c:pt>
                <c:pt idx="1">
                  <c:v>0</c:v>
                </c:pt>
                <c:pt idx="2">
                  <c:v>0</c:v>
                </c:pt>
                <c:pt idx="3">
                  <c:v>0</c:v>
                </c:pt>
                <c:pt idx="4">
                  <c:v>0.09</c:v>
                </c:pt>
              </c:numCache>
            </c:numRef>
          </c:val>
        </c:ser>
        <c:ser>
          <c:idx val="1"/>
          <c:order val="1"/>
          <c:tx>
            <c:strRef>
              <c:f>Sheet1!$C$1</c:f>
              <c:strCache>
                <c:ptCount val="1"/>
                <c:pt idx="0">
                  <c:v>Ko gero, nesutinku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Sheet1!$C$2:$C$6</c:f>
              <c:numCache>
                <c:formatCode>0%</c:formatCode>
                <c:ptCount val="5"/>
                <c:pt idx="0">
                  <c:v>0.08</c:v>
                </c:pt>
                <c:pt idx="1">
                  <c:v>0.11</c:v>
                </c:pt>
                <c:pt idx="2">
                  <c:v>0.17</c:v>
                </c:pt>
                <c:pt idx="3">
                  <c:v>0.18</c:v>
                </c:pt>
                <c:pt idx="4">
                  <c:v>0.24</c:v>
                </c:pt>
              </c:numCache>
            </c:numRef>
          </c:val>
        </c:ser>
        <c:ser>
          <c:idx val="2"/>
          <c:order val="2"/>
          <c:tx>
            <c:strRef>
              <c:f>Sheet1!$D$1</c:f>
              <c:strCache>
                <c:ptCount val="1"/>
                <c:pt idx="0">
                  <c:v>Ko gero, 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Sheet1!$D$2:$D$6</c:f>
              <c:numCache>
                <c:formatCode>0%</c:formatCode>
                <c:ptCount val="5"/>
                <c:pt idx="0">
                  <c:v>0.48</c:v>
                </c:pt>
                <c:pt idx="1">
                  <c:v>0.38</c:v>
                </c:pt>
                <c:pt idx="2">
                  <c:v>0.39</c:v>
                </c:pt>
                <c:pt idx="3">
                  <c:v>0.41</c:v>
                </c:pt>
                <c:pt idx="4">
                  <c:v>0.37</c:v>
                </c:pt>
              </c:numCache>
            </c:numRef>
          </c:val>
        </c:ser>
        <c:ser>
          <c:idx val="3"/>
          <c:order val="3"/>
          <c:tx>
            <c:strRef>
              <c:f>Sheet1!$E$1</c:f>
              <c:strCache>
                <c:ptCount val="1"/>
                <c:pt idx="0">
                  <c:v>Visiškai sutinku</c:v>
                </c:pt>
              </c:strCache>
            </c:strRef>
          </c:tx>
          <c:invertIfNegative val="0"/>
          <c:dLbls>
            <c:dLbl>
              <c:idx val="0"/>
              <c:layout>
                <c:manualLayout>
                  <c:x val="1.1660779656254906E-2"/>
                  <c:y val="0"/>
                </c:manualLayout>
              </c:layout>
              <c:showLegendKey val="0"/>
              <c:showVal val="1"/>
              <c:showCatName val="0"/>
              <c:showSerName val="0"/>
              <c:showPercent val="0"/>
              <c:showBubbleSize val="0"/>
            </c:dLbl>
            <c:dLbl>
              <c:idx val="1"/>
              <c:layout>
                <c:manualLayout>
                  <c:x val="1.166077965625496E-2"/>
                  <c:y val="2.1508450280592131E-3"/>
                </c:manualLayout>
              </c:layout>
              <c:showLegendKey val="0"/>
              <c:showVal val="1"/>
              <c:showCatName val="0"/>
              <c:showSerName val="0"/>
              <c:showPercent val="0"/>
              <c:showBubbleSize val="0"/>
            </c:dLbl>
            <c:dLbl>
              <c:idx val="2"/>
              <c:layout>
                <c:manualLayout>
                  <c:x val="1.3118377113286769E-2"/>
                  <c:y val="2.1508450280592131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Sheet1!$E$2:$E$6</c:f>
              <c:numCache>
                <c:formatCode>0%</c:formatCode>
                <c:ptCount val="5"/>
                <c:pt idx="0">
                  <c:v>0.44</c:v>
                </c:pt>
                <c:pt idx="1">
                  <c:v>0.51</c:v>
                </c:pt>
                <c:pt idx="2">
                  <c:v>0.44</c:v>
                </c:pt>
                <c:pt idx="3">
                  <c:v>0.41</c:v>
                </c:pt>
                <c:pt idx="4">
                  <c:v>0.3</c:v>
                </c:pt>
              </c:numCache>
            </c:numRef>
          </c:val>
        </c:ser>
        <c:dLbls>
          <c:showLegendKey val="0"/>
          <c:showVal val="1"/>
          <c:showCatName val="0"/>
          <c:showSerName val="0"/>
          <c:showPercent val="0"/>
          <c:showBubbleSize val="0"/>
        </c:dLbls>
        <c:gapWidth val="75"/>
        <c:axId val="105353216"/>
        <c:axId val="105363712"/>
      </c:barChart>
      <c:catAx>
        <c:axId val="105353216"/>
        <c:scaling>
          <c:orientation val="minMax"/>
        </c:scaling>
        <c:delete val="0"/>
        <c:axPos val="b"/>
        <c:numFmt formatCode="General" sourceLinked="1"/>
        <c:majorTickMark val="none"/>
        <c:minorTickMark val="none"/>
        <c:tickLblPos val="nextTo"/>
        <c:txPr>
          <a:bodyPr/>
          <a:lstStyle/>
          <a:p>
            <a:pPr>
              <a:defRPr sz="1400">
                <a:latin typeface="Times New Roman" pitchFamily="18" charset="0"/>
                <a:cs typeface="Times New Roman" pitchFamily="18" charset="0"/>
              </a:defRPr>
            </a:pPr>
            <a:endParaRPr lang="lt-LT"/>
          </a:p>
        </c:txPr>
        <c:crossAx val="105363712"/>
        <c:crosses val="autoZero"/>
        <c:auto val="1"/>
        <c:lblAlgn val="ctr"/>
        <c:lblOffset val="100"/>
        <c:noMultiLvlLbl val="0"/>
      </c:catAx>
      <c:valAx>
        <c:axId val="105363712"/>
        <c:scaling>
          <c:orientation val="minMax"/>
          <c:max val="0.5"/>
        </c:scaling>
        <c:delete val="0"/>
        <c:axPos val="l"/>
        <c:numFmt formatCode="0%" sourceLinked="1"/>
        <c:majorTickMark val="none"/>
        <c:minorTickMark val="none"/>
        <c:tickLblPos val="nextTo"/>
        <c:crossAx val="105353216"/>
        <c:crosses val="autoZero"/>
        <c:crossBetween val="between"/>
        <c:majorUnit val="5.000000000000001E-2"/>
      </c:valAx>
    </c:plotArea>
    <c:legend>
      <c:legendPos val="b"/>
      <c:layout>
        <c:manualLayout>
          <c:xMode val="edge"/>
          <c:yMode val="edge"/>
          <c:x val="2.5662552645665634E-2"/>
          <c:y val="3.6014516905531519E-4"/>
          <c:w val="0.97433744735433436"/>
          <c:h val="6.5268859015664926E-2"/>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085920664462436E-2"/>
          <c:y val="8.3856028191989507E-2"/>
          <c:w val="0.90479570222225081"/>
          <c:h val="0.65464999146436309"/>
        </c:manualLayout>
      </c:layout>
      <c:barChart>
        <c:barDir val="col"/>
        <c:grouping val="clustered"/>
        <c:varyColors val="0"/>
        <c:ser>
          <c:idx val="0"/>
          <c:order val="0"/>
          <c:tx>
            <c:strRef>
              <c:f>Sheet1!$B$1</c:f>
              <c:strCache>
                <c:ptCount val="1"/>
                <c:pt idx="0">
                  <c:v>Visiškai nesutinku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Sheet1!$B$2:$B$6</c:f>
              <c:numCache>
                <c:formatCode>0%</c:formatCode>
                <c:ptCount val="5"/>
                <c:pt idx="0">
                  <c:v>7.0000000000000007E-2</c:v>
                </c:pt>
                <c:pt idx="1">
                  <c:v>0</c:v>
                </c:pt>
                <c:pt idx="2">
                  <c:v>0</c:v>
                </c:pt>
                <c:pt idx="3">
                  <c:v>0</c:v>
                </c:pt>
                <c:pt idx="4">
                  <c:v>0</c:v>
                </c:pt>
              </c:numCache>
            </c:numRef>
          </c:val>
        </c:ser>
        <c:ser>
          <c:idx val="1"/>
          <c:order val="1"/>
          <c:tx>
            <c:strRef>
              <c:f>Sheet1!$C$1</c:f>
              <c:strCache>
                <c:ptCount val="1"/>
                <c:pt idx="0">
                  <c:v>Ko gero, nesutinku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Sheet1!$C$2:$C$6</c:f>
              <c:numCache>
                <c:formatCode>0%</c:formatCode>
                <c:ptCount val="5"/>
                <c:pt idx="0">
                  <c:v>0.04</c:v>
                </c:pt>
                <c:pt idx="1">
                  <c:v>0.04</c:v>
                </c:pt>
                <c:pt idx="2">
                  <c:v>0.11</c:v>
                </c:pt>
                <c:pt idx="3">
                  <c:v>0.04</c:v>
                </c:pt>
                <c:pt idx="4">
                  <c:v>0.19</c:v>
                </c:pt>
              </c:numCache>
            </c:numRef>
          </c:val>
        </c:ser>
        <c:ser>
          <c:idx val="2"/>
          <c:order val="2"/>
          <c:tx>
            <c:strRef>
              <c:f>Sheet1!$D$1</c:f>
              <c:strCache>
                <c:ptCount val="1"/>
                <c:pt idx="0">
                  <c:v>Ko gero, sutinku</c:v>
                </c:pt>
              </c:strCache>
            </c:strRef>
          </c:tx>
          <c:invertIfNegative val="0"/>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Sheet1!$D$2:$D$6</c:f>
              <c:numCache>
                <c:formatCode>0%</c:formatCode>
                <c:ptCount val="5"/>
                <c:pt idx="0">
                  <c:v>0.33</c:v>
                </c:pt>
                <c:pt idx="1">
                  <c:v>0.63</c:v>
                </c:pt>
                <c:pt idx="2">
                  <c:v>0.48</c:v>
                </c:pt>
                <c:pt idx="3">
                  <c:v>0.26</c:v>
                </c:pt>
                <c:pt idx="4">
                  <c:v>0.44</c:v>
                </c:pt>
              </c:numCache>
            </c:numRef>
          </c:val>
        </c:ser>
        <c:ser>
          <c:idx val="3"/>
          <c:order val="3"/>
          <c:tx>
            <c:strRef>
              <c:f>Sheet1!$E$1</c:f>
              <c:strCache>
                <c:ptCount val="1"/>
                <c:pt idx="0">
                  <c:v>Visiškai sutinku</c:v>
                </c:pt>
              </c:strCache>
            </c:strRef>
          </c:tx>
          <c:invertIfNegative val="0"/>
          <c:dLbls>
            <c:dLbl>
              <c:idx val="0"/>
              <c:layout>
                <c:manualLayout>
                  <c:x val="1.1660779656254906E-2"/>
                  <c:y val="0"/>
                </c:manualLayout>
              </c:layout>
              <c:showLegendKey val="0"/>
              <c:showVal val="1"/>
              <c:showCatName val="0"/>
              <c:showSerName val="0"/>
              <c:showPercent val="0"/>
              <c:showBubbleSize val="0"/>
            </c:dLbl>
            <c:dLbl>
              <c:idx val="1"/>
              <c:layout>
                <c:manualLayout>
                  <c:x val="1.166077965625496E-2"/>
                  <c:y val="2.1508450280592131E-3"/>
                </c:manualLayout>
              </c:layout>
              <c:showLegendKey val="0"/>
              <c:showVal val="1"/>
              <c:showCatName val="0"/>
              <c:showSerName val="0"/>
              <c:showPercent val="0"/>
              <c:showBubbleSize val="0"/>
            </c:dLbl>
            <c:dLbl>
              <c:idx val="2"/>
              <c:layout>
                <c:manualLayout>
                  <c:x val="1.3118377113286769E-2"/>
                  <c:y val="2.1508450280592131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Sheet1!$A$2:$A$6</c:f>
              <c:strCache>
                <c:ptCount val="5"/>
                <c:pt idx="0">
                  <c:v>17.1 - Vertinimas yra visapusiškas- vertinamos žinios ir supratimas, bendrieji ir dalyko gebėjimai, vertybinės nuostatos.</c:v>
                </c:pt>
                <c:pt idx="1">
                  <c:v>17.2 - Vertinimas atspindi mokymosi rezultatus.</c:v>
                </c:pt>
                <c:pt idx="2">
                  <c:v>17.3 - Vertinama individuali mokinio pažanga.</c:v>
                </c:pt>
                <c:pt idx="3">
                  <c:v>17.4 - Vertinimas yra nešališkas ir sąžiningas.</c:v>
                </c:pt>
                <c:pt idx="4">
                  <c:v>17.5 - Vertinant dalyvauja ir moksleiviai ir mokytojai.</c:v>
                </c:pt>
              </c:strCache>
            </c:strRef>
          </c:cat>
          <c:val>
            <c:numRef>
              <c:f>Sheet1!$E$2:$E$6</c:f>
              <c:numCache>
                <c:formatCode>0%</c:formatCode>
                <c:ptCount val="5"/>
                <c:pt idx="0">
                  <c:v>0.56000000000000005</c:v>
                </c:pt>
                <c:pt idx="1">
                  <c:v>0.33</c:v>
                </c:pt>
                <c:pt idx="2">
                  <c:v>0.41</c:v>
                </c:pt>
                <c:pt idx="3">
                  <c:v>0.7</c:v>
                </c:pt>
                <c:pt idx="4">
                  <c:v>0.37</c:v>
                </c:pt>
              </c:numCache>
            </c:numRef>
          </c:val>
        </c:ser>
        <c:dLbls>
          <c:showLegendKey val="0"/>
          <c:showVal val="1"/>
          <c:showCatName val="0"/>
          <c:showSerName val="0"/>
          <c:showPercent val="0"/>
          <c:showBubbleSize val="0"/>
        </c:dLbls>
        <c:gapWidth val="75"/>
        <c:axId val="106260352"/>
        <c:axId val="106283392"/>
      </c:barChart>
      <c:catAx>
        <c:axId val="106260352"/>
        <c:scaling>
          <c:orientation val="minMax"/>
        </c:scaling>
        <c:delete val="0"/>
        <c:axPos val="b"/>
        <c:numFmt formatCode="General" sourceLinked="1"/>
        <c:majorTickMark val="none"/>
        <c:minorTickMark val="none"/>
        <c:tickLblPos val="nextTo"/>
        <c:txPr>
          <a:bodyPr/>
          <a:lstStyle/>
          <a:p>
            <a:pPr>
              <a:defRPr sz="1400">
                <a:latin typeface="Times New Roman" pitchFamily="18" charset="0"/>
                <a:cs typeface="Times New Roman" pitchFamily="18" charset="0"/>
              </a:defRPr>
            </a:pPr>
            <a:endParaRPr lang="lt-LT"/>
          </a:p>
        </c:txPr>
        <c:crossAx val="106283392"/>
        <c:crosses val="autoZero"/>
        <c:auto val="1"/>
        <c:lblAlgn val="ctr"/>
        <c:lblOffset val="100"/>
        <c:noMultiLvlLbl val="0"/>
      </c:catAx>
      <c:valAx>
        <c:axId val="106283392"/>
        <c:scaling>
          <c:orientation val="minMax"/>
          <c:max val="0.5"/>
        </c:scaling>
        <c:delete val="0"/>
        <c:axPos val="l"/>
        <c:numFmt formatCode="0%" sourceLinked="1"/>
        <c:majorTickMark val="none"/>
        <c:minorTickMark val="none"/>
        <c:tickLblPos val="nextTo"/>
        <c:crossAx val="106260352"/>
        <c:crosses val="autoZero"/>
        <c:crossBetween val="between"/>
        <c:majorUnit val="5.000000000000001E-2"/>
      </c:valAx>
    </c:plotArea>
    <c:legend>
      <c:legendPos val="b"/>
      <c:layout>
        <c:manualLayout>
          <c:xMode val="edge"/>
          <c:yMode val="edge"/>
          <c:x val="2.5662552645665634E-2"/>
          <c:y val="3.6014516905531519E-4"/>
          <c:w val="0.97433744735433436"/>
          <c:h val="6.5268859015664926E-2"/>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Apmąstau, kaip sekėsi dirbti pamokoje, taisau klaidas.</c:v>
                </c:pt>
              </c:strCache>
            </c:strRef>
          </c:tx>
          <c:invertIfNegative val="0"/>
          <c:cat>
            <c:multiLvlStrRef>
              <c:f>Sheet1!$A$2</c:f>
            </c:multiLvlStrRef>
          </c:cat>
          <c:val>
            <c:numRef>
              <c:f>Sheet1!$B$2</c:f>
              <c:numCache>
                <c:formatCode>0%</c:formatCode>
                <c:ptCount val="1"/>
                <c:pt idx="0">
                  <c:v>0.57999999999999996</c:v>
                </c:pt>
              </c:numCache>
            </c:numRef>
          </c:val>
        </c:ser>
        <c:ser>
          <c:idx val="1"/>
          <c:order val="1"/>
          <c:tx>
            <c:strRef>
              <c:f>Sheet1!$C$1</c:f>
              <c:strCache>
                <c:ptCount val="1"/>
                <c:pt idx="0">
                  <c:v> Įsidėmiu, kas buvo neaišku.</c:v>
                </c:pt>
              </c:strCache>
            </c:strRef>
          </c:tx>
          <c:invertIfNegative val="0"/>
          <c:cat>
            <c:multiLvlStrRef>
              <c:f>Sheet1!$A$2</c:f>
            </c:multiLvlStrRef>
          </c:cat>
          <c:val>
            <c:numRef>
              <c:f>Sheet1!$C$2</c:f>
              <c:numCache>
                <c:formatCode>0%</c:formatCode>
                <c:ptCount val="1"/>
                <c:pt idx="0">
                  <c:v>0.49</c:v>
                </c:pt>
              </c:numCache>
            </c:numRef>
          </c:val>
        </c:ser>
        <c:ser>
          <c:idx val="2"/>
          <c:order val="2"/>
          <c:tx>
            <c:strRef>
              <c:f>Sheet1!$D$1</c:f>
              <c:strCache>
                <c:ptCount val="1"/>
                <c:pt idx="0">
                  <c:v>Gilinuos į dalykus, kurie sekėsi sunkiausiai.</c:v>
                </c:pt>
              </c:strCache>
            </c:strRef>
          </c:tx>
          <c:invertIfNegative val="0"/>
          <c:cat>
            <c:multiLvlStrRef>
              <c:f>Sheet1!$A$2</c:f>
            </c:multiLvlStrRef>
          </c:cat>
          <c:val>
            <c:numRef>
              <c:f>Sheet1!$D$2</c:f>
              <c:numCache>
                <c:formatCode>0%</c:formatCode>
                <c:ptCount val="1"/>
                <c:pt idx="0">
                  <c:v>0.37</c:v>
                </c:pt>
              </c:numCache>
            </c:numRef>
          </c:val>
        </c:ser>
        <c:ser>
          <c:idx val="3"/>
          <c:order val="3"/>
          <c:tx>
            <c:strRef>
              <c:f>Sheet1!$E$1</c:f>
              <c:strCache>
                <c:ptCount val="1"/>
                <c:pt idx="0">
                  <c:v>Pasitikrinu su mokytoju, draugu.</c:v>
                </c:pt>
              </c:strCache>
            </c:strRef>
          </c:tx>
          <c:invertIfNegative val="0"/>
          <c:cat>
            <c:multiLvlStrRef>
              <c:f>Sheet1!$A$2</c:f>
            </c:multiLvlStrRef>
          </c:cat>
          <c:val>
            <c:numRef>
              <c:f>Sheet1!$E$2</c:f>
              <c:numCache>
                <c:formatCode>0%</c:formatCode>
                <c:ptCount val="1"/>
                <c:pt idx="0">
                  <c:v>0.34</c:v>
                </c:pt>
              </c:numCache>
            </c:numRef>
          </c:val>
        </c:ser>
        <c:ser>
          <c:idx val="4"/>
          <c:order val="4"/>
          <c:tx>
            <c:strRef>
              <c:f>Sheet1!$F$1</c:f>
              <c:strCache>
                <c:ptCount val="1"/>
                <c:pt idx="0">
                  <c:v>Įvertinu gautas pastabas iš mokytojo.</c:v>
                </c:pt>
              </c:strCache>
            </c:strRef>
          </c:tx>
          <c:invertIfNegative val="0"/>
          <c:cat>
            <c:multiLvlStrRef>
              <c:f>Sheet1!$A$2</c:f>
            </c:multiLvlStrRef>
          </c:cat>
          <c:val>
            <c:numRef>
              <c:f>Sheet1!$F$2</c:f>
              <c:numCache>
                <c:formatCode>0%</c:formatCode>
                <c:ptCount val="1"/>
                <c:pt idx="0">
                  <c:v>0.28000000000000003</c:v>
                </c:pt>
              </c:numCache>
            </c:numRef>
          </c:val>
        </c:ser>
        <c:ser>
          <c:idx val="5"/>
          <c:order val="5"/>
          <c:tx>
            <c:strRef>
              <c:f>Sheet1!$G$1</c:f>
              <c:strCache>
                <c:ptCount val="1"/>
                <c:pt idx="0">
                  <c:v>Apibendriname darbą pamokoje su mokytoju.</c:v>
                </c:pt>
              </c:strCache>
            </c:strRef>
          </c:tx>
          <c:invertIfNegative val="0"/>
          <c:cat>
            <c:multiLvlStrRef>
              <c:f>Sheet1!$A$2</c:f>
            </c:multiLvlStrRef>
          </c:cat>
          <c:val>
            <c:numRef>
              <c:f>Sheet1!$G$2</c:f>
              <c:numCache>
                <c:formatCode>0%</c:formatCode>
                <c:ptCount val="1"/>
                <c:pt idx="0">
                  <c:v>0.18</c:v>
                </c:pt>
              </c:numCache>
            </c:numRef>
          </c:val>
        </c:ser>
        <c:ser>
          <c:idx val="6"/>
          <c:order val="6"/>
          <c:tx>
            <c:strRef>
              <c:f>Sheet1!$H$1</c:f>
              <c:strCache>
                <c:ptCount val="1"/>
                <c:pt idx="0">
                  <c:v>Kita</c:v>
                </c:pt>
              </c:strCache>
            </c:strRef>
          </c:tx>
          <c:invertIfNegative val="0"/>
          <c:cat>
            <c:multiLvlStrRef>
              <c:f>Sheet1!$A$2</c:f>
            </c:multiLvlStrRef>
          </c:cat>
          <c:val>
            <c:numRef>
              <c:f>Sheet1!$H$2</c:f>
              <c:numCache>
                <c:formatCode>0%</c:formatCode>
                <c:ptCount val="1"/>
                <c:pt idx="0">
                  <c:v>0.14000000000000001</c:v>
                </c:pt>
              </c:numCache>
            </c:numRef>
          </c:val>
        </c:ser>
        <c:dLbls>
          <c:showLegendKey val="0"/>
          <c:showVal val="1"/>
          <c:showCatName val="0"/>
          <c:showSerName val="0"/>
          <c:showPercent val="0"/>
          <c:showBubbleSize val="0"/>
        </c:dLbls>
        <c:gapWidth val="150"/>
        <c:overlap val="-25"/>
        <c:axId val="108112896"/>
        <c:axId val="108118784"/>
      </c:barChart>
      <c:catAx>
        <c:axId val="108112896"/>
        <c:scaling>
          <c:orientation val="minMax"/>
        </c:scaling>
        <c:delete val="0"/>
        <c:axPos val="b"/>
        <c:numFmt formatCode="General" sourceLinked="1"/>
        <c:majorTickMark val="none"/>
        <c:minorTickMark val="none"/>
        <c:tickLblPos val="nextTo"/>
        <c:crossAx val="108118784"/>
        <c:crosses val="autoZero"/>
        <c:auto val="1"/>
        <c:lblAlgn val="ctr"/>
        <c:lblOffset val="100"/>
        <c:noMultiLvlLbl val="0"/>
      </c:catAx>
      <c:valAx>
        <c:axId val="108118784"/>
        <c:scaling>
          <c:orientation val="minMax"/>
        </c:scaling>
        <c:delete val="1"/>
        <c:axPos val="l"/>
        <c:numFmt formatCode="0%" sourceLinked="1"/>
        <c:majorTickMark val="none"/>
        <c:minorTickMark val="none"/>
        <c:tickLblPos val="nextTo"/>
        <c:crossAx val="108112896"/>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Apmąsto, kaip sekėsi dirbti pamokoje, taiso klaidas.</c:v>
                </c:pt>
              </c:strCache>
            </c:strRef>
          </c:tx>
          <c:invertIfNegative val="0"/>
          <c:cat>
            <c:multiLvlStrRef>
              <c:f>Sheet1!$A$2</c:f>
            </c:multiLvlStrRef>
          </c:cat>
          <c:val>
            <c:numRef>
              <c:f>Sheet1!$B$2</c:f>
              <c:numCache>
                <c:formatCode>0%</c:formatCode>
                <c:ptCount val="1"/>
                <c:pt idx="0">
                  <c:v>0.7</c:v>
                </c:pt>
              </c:numCache>
            </c:numRef>
          </c:val>
        </c:ser>
        <c:ser>
          <c:idx val="1"/>
          <c:order val="1"/>
          <c:tx>
            <c:strRef>
              <c:f>Sheet1!$C$1</c:f>
              <c:strCache>
                <c:ptCount val="1"/>
                <c:pt idx="0">
                  <c:v> Įsidėmi, kas buvo neaišku.</c:v>
                </c:pt>
              </c:strCache>
            </c:strRef>
          </c:tx>
          <c:invertIfNegative val="0"/>
          <c:cat>
            <c:multiLvlStrRef>
              <c:f>Sheet1!$A$2</c:f>
            </c:multiLvlStrRef>
          </c:cat>
          <c:val>
            <c:numRef>
              <c:f>Sheet1!$C$2</c:f>
              <c:numCache>
                <c:formatCode>0%</c:formatCode>
                <c:ptCount val="1"/>
                <c:pt idx="0">
                  <c:v>0.33</c:v>
                </c:pt>
              </c:numCache>
            </c:numRef>
          </c:val>
        </c:ser>
        <c:ser>
          <c:idx val="2"/>
          <c:order val="2"/>
          <c:tx>
            <c:strRef>
              <c:f>Sheet1!$D$1</c:f>
              <c:strCache>
                <c:ptCount val="1"/>
                <c:pt idx="0">
                  <c:v>Gilinasi į dalykus, kurie sekėsi sunkiausiai.</c:v>
                </c:pt>
              </c:strCache>
            </c:strRef>
          </c:tx>
          <c:invertIfNegative val="0"/>
          <c:cat>
            <c:multiLvlStrRef>
              <c:f>Sheet1!$A$2</c:f>
            </c:multiLvlStrRef>
          </c:cat>
          <c:val>
            <c:numRef>
              <c:f>Sheet1!$D$2</c:f>
              <c:numCache>
                <c:formatCode>0%</c:formatCode>
                <c:ptCount val="1"/>
                <c:pt idx="0">
                  <c:v>0.33</c:v>
                </c:pt>
              </c:numCache>
            </c:numRef>
          </c:val>
        </c:ser>
        <c:ser>
          <c:idx val="3"/>
          <c:order val="3"/>
          <c:tx>
            <c:strRef>
              <c:f>Sheet1!$E$1</c:f>
              <c:strCache>
                <c:ptCount val="1"/>
                <c:pt idx="0">
                  <c:v>Pasitikrina su mokytoju, draugu.</c:v>
                </c:pt>
              </c:strCache>
            </c:strRef>
          </c:tx>
          <c:invertIfNegative val="0"/>
          <c:cat>
            <c:multiLvlStrRef>
              <c:f>Sheet1!$A$2</c:f>
            </c:multiLvlStrRef>
          </c:cat>
          <c:val>
            <c:numRef>
              <c:f>Sheet1!$E$2</c:f>
              <c:numCache>
                <c:formatCode>0%</c:formatCode>
                <c:ptCount val="1"/>
                <c:pt idx="0">
                  <c:v>0.81</c:v>
                </c:pt>
              </c:numCache>
            </c:numRef>
          </c:val>
        </c:ser>
        <c:ser>
          <c:idx val="4"/>
          <c:order val="4"/>
          <c:tx>
            <c:strRef>
              <c:f>Sheet1!$F$1</c:f>
              <c:strCache>
                <c:ptCount val="1"/>
                <c:pt idx="0">
                  <c:v>Įvertina gautas pastabas iš mokytojo.</c:v>
                </c:pt>
              </c:strCache>
            </c:strRef>
          </c:tx>
          <c:invertIfNegative val="0"/>
          <c:cat>
            <c:multiLvlStrRef>
              <c:f>Sheet1!$A$2</c:f>
            </c:multiLvlStrRef>
          </c:cat>
          <c:val>
            <c:numRef>
              <c:f>Sheet1!$F$2</c:f>
              <c:numCache>
                <c:formatCode>0%</c:formatCode>
                <c:ptCount val="1"/>
                <c:pt idx="0">
                  <c:v>0.19</c:v>
                </c:pt>
              </c:numCache>
            </c:numRef>
          </c:val>
        </c:ser>
        <c:ser>
          <c:idx val="5"/>
          <c:order val="5"/>
          <c:tx>
            <c:strRef>
              <c:f>Sheet1!$G$1</c:f>
              <c:strCache>
                <c:ptCount val="1"/>
                <c:pt idx="0">
                  <c:v>Apibendriname darbą pamokoje.</c:v>
                </c:pt>
              </c:strCache>
            </c:strRef>
          </c:tx>
          <c:invertIfNegative val="0"/>
          <c:cat>
            <c:multiLvlStrRef>
              <c:f>Sheet1!$A$2</c:f>
            </c:multiLvlStrRef>
          </c:cat>
          <c:val>
            <c:numRef>
              <c:f>Sheet1!$G$2</c:f>
              <c:numCache>
                <c:formatCode>0%</c:formatCode>
                <c:ptCount val="1"/>
                <c:pt idx="0">
                  <c:v>0.78</c:v>
                </c:pt>
              </c:numCache>
            </c:numRef>
          </c:val>
        </c:ser>
        <c:ser>
          <c:idx val="6"/>
          <c:order val="6"/>
          <c:tx>
            <c:strRef>
              <c:f>Sheet1!$H$1</c:f>
              <c:strCache>
                <c:ptCount val="1"/>
                <c:pt idx="0">
                  <c:v>Kita</c:v>
                </c:pt>
              </c:strCache>
            </c:strRef>
          </c:tx>
          <c:invertIfNegative val="0"/>
          <c:cat>
            <c:multiLvlStrRef>
              <c:f>Sheet1!$A$2</c:f>
            </c:multiLvlStrRef>
          </c:cat>
          <c:val>
            <c:numRef>
              <c:f>Sheet1!$H$2</c:f>
              <c:numCache>
                <c:formatCode>0%</c:formatCode>
                <c:ptCount val="1"/>
                <c:pt idx="0">
                  <c:v>0.04</c:v>
                </c:pt>
              </c:numCache>
            </c:numRef>
          </c:val>
        </c:ser>
        <c:dLbls>
          <c:showLegendKey val="0"/>
          <c:showVal val="1"/>
          <c:showCatName val="0"/>
          <c:showSerName val="0"/>
          <c:showPercent val="0"/>
          <c:showBubbleSize val="0"/>
        </c:dLbls>
        <c:gapWidth val="150"/>
        <c:overlap val="-25"/>
        <c:axId val="108283008"/>
        <c:axId val="108284544"/>
      </c:barChart>
      <c:catAx>
        <c:axId val="108283008"/>
        <c:scaling>
          <c:orientation val="minMax"/>
        </c:scaling>
        <c:delete val="0"/>
        <c:axPos val="b"/>
        <c:numFmt formatCode="General" sourceLinked="1"/>
        <c:majorTickMark val="none"/>
        <c:minorTickMark val="none"/>
        <c:tickLblPos val="nextTo"/>
        <c:crossAx val="108284544"/>
        <c:crosses val="autoZero"/>
        <c:auto val="1"/>
        <c:lblAlgn val="ctr"/>
        <c:lblOffset val="100"/>
        <c:noMultiLvlLbl val="0"/>
      </c:catAx>
      <c:valAx>
        <c:axId val="108284544"/>
        <c:scaling>
          <c:orientation val="minMax"/>
        </c:scaling>
        <c:delete val="1"/>
        <c:axPos val="l"/>
        <c:numFmt formatCode="0%" sourceLinked="1"/>
        <c:majorTickMark val="none"/>
        <c:minorTickMark val="none"/>
        <c:tickLblPos val="nextTo"/>
        <c:crossAx val="108283008"/>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Lygini savo darbus, jų vertinimus su ankstesnių darbų vertinimais.</c:v>
                </c:pt>
              </c:strCache>
            </c:strRef>
          </c:tx>
          <c:invertIfNegative val="0"/>
          <c:cat>
            <c:multiLvlStrRef>
              <c:f>Sheet1!$A$2</c:f>
            </c:multiLvlStrRef>
          </c:cat>
          <c:val>
            <c:numRef>
              <c:f>Sheet1!$B$2</c:f>
              <c:numCache>
                <c:formatCode>0%</c:formatCode>
                <c:ptCount val="1"/>
                <c:pt idx="0">
                  <c:v>0.57999999999999996</c:v>
                </c:pt>
              </c:numCache>
            </c:numRef>
          </c:val>
        </c:ser>
        <c:ser>
          <c:idx val="1"/>
          <c:order val="1"/>
          <c:tx>
            <c:strRef>
              <c:f>Sheet1!$C$1</c:f>
              <c:strCache>
                <c:ptCount val="1"/>
                <c:pt idx="0">
                  <c:v>Stengiesi ištaisyti savo klaidas, giliniesi į jų padarymo priežastis.</c:v>
                </c:pt>
              </c:strCache>
            </c:strRef>
          </c:tx>
          <c:invertIfNegative val="0"/>
          <c:cat>
            <c:multiLvlStrRef>
              <c:f>Sheet1!$A$2</c:f>
            </c:multiLvlStrRef>
          </c:cat>
          <c:val>
            <c:numRef>
              <c:f>Sheet1!$C$2</c:f>
              <c:numCache>
                <c:formatCode>0%</c:formatCode>
                <c:ptCount val="1"/>
                <c:pt idx="0">
                  <c:v>0.49</c:v>
                </c:pt>
              </c:numCache>
            </c:numRef>
          </c:val>
        </c:ser>
        <c:ser>
          <c:idx val="2"/>
          <c:order val="2"/>
          <c:tx>
            <c:strRef>
              <c:f>Sheet1!$D$1</c:f>
              <c:strCache>
                <c:ptCount val="1"/>
                <c:pt idx="0">
                  <c:v>Aptari savo mokymo pasiekimus su tėvais.</c:v>
                </c:pt>
              </c:strCache>
            </c:strRef>
          </c:tx>
          <c:invertIfNegative val="0"/>
          <c:cat>
            <c:multiLvlStrRef>
              <c:f>Sheet1!$A$2</c:f>
            </c:multiLvlStrRef>
          </c:cat>
          <c:val>
            <c:numRef>
              <c:f>Sheet1!$D$2</c:f>
              <c:numCache>
                <c:formatCode>0%</c:formatCode>
                <c:ptCount val="1"/>
                <c:pt idx="0">
                  <c:v>0.28999999999999998</c:v>
                </c:pt>
              </c:numCache>
            </c:numRef>
          </c:val>
        </c:ser>
        <c:ser>
          <c:idx val="3"/>
          <c:order val="3"/>
          <c:tx>
            <c:strRef>
              <c:f>Sheet1!$E$1</c:f>
              <c:strCache>
                <c:ptCount val="1"/>
                <c:pt idx="0">
                  <c:v>Klausi mokytojo patarimo</c:v>
                </c:pt>
              </c:strCache>
            </c:strRef>
          </c:tx>
          <c:invertIfNegative val="0"/>
          <c:cat>
            <c:multiLvlStrRef>
              <c:f>Sheet1!$A$2</c:f>
            </c:multiLvlStrRef>
          </c:cat>
          <c:val>
            <c:numRef>
              <c:f>Sheet1!$E$2</c:f>
              <c:numCache>
                <c:formatCode>0%</c:formatCode>
                <c:ptCount val="1"/>
                <c:pt idx="0">
                  <c:v>0.3</c:v>
                </c:pt>
              </c:numCache>
            </c:numRef>
          </c:val>
        </c:ser>
        <c:ser>
          <c:idx val="4"/>
          <c:order val="4"/>
          <c:tx>
            <c:strRef>
              <c:f>Sheet1!$F$1</c:f>
              <c:strCache>
                <c:ptCount val="1"/>
                <c:pt idx="0">
                  <c:v>Kita</c:v>
                </c:pt>
              </c:strCache>
            </c:strRef>
          </c:tx>
          <c:invertIfNegative val="0"/>
          <c:cat>
            <c:multiLvlStrRef>
              <c:f>Sheet1!$A$2</c:f>
            </c:multiLvlStrRef>
          </c:cat>
          <c:val>
            <c:numRef>
              <c:f>Sheet1!$F$2</c:f>
              <c:numCache>
                <c:formatCode>0%</c:formatCode>
                <c:ptCount val="1"/>
                <c:pt idx="0">
                  <c:v>0.11</c:v>
                </c:pt>
              </c:numCache>
            </c:numRef>
          </c:val>
        </c:ser>
        <c:dLbls>
          <c:showLegendKey val="0"/>
          <c:showVal val="1"/>
          <c:showCatName val="0"/>
          <c:showSerName val="0"/>
          <c:showPercent val="0"/>
          <c:showBubbleSize val="0"/>
        </c:dLbls>
        <c:gapWidth val="150"/>
        <c:overlap val="-25"/>
        <c:axId val="108627840"/>
        <c:axId val="108629376"/>
      </c:barChart>
      <c:catAx>
        <c:axId val="108627840"/>
        <c:scaling>
          <c:orientation val="minMax"/>
        </c:scaling>
        <c:delete val="0"/>
        <c:axPos val="b"/>
        <c:numFmt formatCode="General" sourceLinked="1"/>
        <c:majorTickMark val="none"/>
        <c:minorTickMark val="none"/>
        <c:tickLblPos val="nextTo"/>
        <c:crossAx val="108629376"/>
        <c:crosses val="autoZero"/>
        <c:auto val="1"/>
        <c:lblAlgn val="ctr"/>
        <c:lblOffset val="100"/>
        <c:noMultiLvlLbl val="0"/>
      </c:catAx>
      <c:valAx>
        <c:axId val="108629376"/>
        <c:scaling>
          <c:orientation val="minMax"/>
        </c:scaling>
        <c:delete val="1"/>
        <c:axPos val="l"/>
        <c:numFmt formatCode="0%" sourceLinked="1"/>
        <c:majorTickMark val="none"/>
        <c:minorTickMark val="none"/>
        <c:tickLblPos val="nextTo"/>
        <c:crossAx val="108627840"/>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Lygina savo darbus, jų vertinimus su ankstesnių darbų vertinimais.</c:v>
                </c:pt>
              </c:strCache>
            </c:strRef>
          </c:tx>
          <c:invertIfNegative val="0"/>
          <c:cat>
            <c:multiLvlStrRef>
              <c:f>Sheet1!$A$2</c:f>
            </c:multiLvlStrRef>
          </c:cat>
          <c:val>
            <c:numRef>
              <c:f>Sheet1!$B$2</c:f>
              <c:numCache>
                <c:formatCode>0%</c:formatCode>
                <c:ptCount val="1"/>
                <c:pt idx="0">
                  <c:v>0.48</c:v>
                </c:pt>
              </c:numCache>
            </c:numRef>
          </c:val>
        </c:ser>
        <c:ser>
          <c:idx val="1"/>
          <c:order val="1"/>
          <c:tx>
            <c:strRef>
              <c:f>Sheet1!$C$1</c:f>
              <c:strCache>
                <c:ptCount val="1"/>
                <c:pt idx="0">
                  <c:v>Stengiasi ištaisyti savo klaidas, gilinasi į jų padarymo priežastis.</c:v>
                </c:pt>
              </c:strCache>
            </c:strRef>
          </c:tx>
          <c:invertIfNegative val="0"/>
          <c:cat>
            <c:multiLvlStrRef>
              <c:f>Sheet1!$A$2</c:f>
            </c:multiLvlStrRef>
          </c:cat>
          <c:val>
            <c:numRef>
              <c:f>Sheet1!$C$2</c:f>
              <c:numCache>
                <c:formatCode>0%</c:formatCode>
                <c:ptCount val="1"/>
                <c:pt idx="0">
                  <c:v>0.7</c:v>
                </c:pt>
              </c:numCache>
            </c:numRef>
          </c:val>
        </c:ser>
        <c:ser>
          <c:idx val="2"/>
          <c:order val="2"/>
          <c:tx>
            <c:strRef>
              <c:f>Sheet1!$D$1</c:f>
              <c:strCache>
                <c:ptCount val="1"/>
                <c:pt idx="0">
                  <c:v>Aptari savo mokymo pasiekimus su tėvais.</c:v>
                </c:pt>
              </c:strCache>
            </c:strRef>
          </c:tx>
          <c:invertIfNegative val="0"/>
          <c:cat>
            <c:multiLvlStrRef>
              <c:f>Sheet1!$A$2</c:f>
            </c:multiLvlStrRef>
          </c:cat>
          <c:val>
            <c:numRef>
              <c:f>Sheet1!$D$2</c:f>
              <c:numCache>
                <c:formatCode>0%</c:formatCode>
                <c:ptCount val="1"/>
                <c:pt idx="0">
                  <c:v>0.04</c:v>
                </c:pt>
              </c:numCache>
            </c:numRef>
          </c:val>
        </c:ser>
        <c:ser>
          <c:idx val="3"/>
          <c:order val="3"/>
          <c:tx>
            <c:strRef>
              <c:f>Sheet1!$E$1</c:f>
              <c:strCache>
                <c:ptCount val="1"/>
                <c:pt idx="0">
                  <c:v>Klausia mokytojo patarimo</c:v>
                </c:pt>
              </c:strCache>
            </c:strRef>
          </c:tx>
          <c:invertIfNegative val="0"/>
          <c:cat>
            <c:multiLvlStrRef>
              <c:f>Sheet1!$A$2</c:f>
            </c:multiLvlStrRef>
          </c:cat>
          <c:val>
            <c:numRef>
              <c:f>Sheet1!$E$2</c:f>
              <c:numCache>
                <c:formatCode>0%</c:formatCode>
                <c:ptCount val="1"/>
                <c:pt idx="0">
                  <c:v>0.67</c:v>
                </c:pt>
              </c:numCache>
            </c:numRef>
          </c:val>
        </c:ser>
        <c:ser>
          <c:idx val="4"/>
          <c:order val="4"/>
          <c:tx>
            <c:strRef>
              <c:f>Sheet1!$F$1</c:f>
              <c:strCache>
                <c:ptCount val="1"/>
                <c:pt idx="0">
                  <c:v>Kita</c:v>
                </c:pt>
              </c:strCache>
            </c:strRef>
          </c:tx>
          <c:invertIfNegative val="0"/>
          <c:cat>
            <c:multiLvlStrRef>
              <c:f>Sheet1!$A$2</c:f>
            </c:multiLvlStrRef>
          </c:cat>
          <c:val>
            <c:numRef>
              <c:f>Sheet1!$F$2</c:f>
              <c:numCache>
                <c:formatCode>0%</c:formatCode>
                <c:ptCount val="1"/>
                <c:pt idx="0">
                  <c:v>7.0000000000000007E-2</c:v>
                </c:pt>
              </c:numCache>
            </c:numRef>
          </c:val>
        </c:ser>
        <c:dLbls>
          <c:showLegendKey val="0"/>
          <c:showVal val="1"/>
          <c:showCatName val="0"/>
          <c:showSerName val="0"/>
          <c:showPercent val="0"/>
          <c:showBubbleSize val="0"/>
        </c:dLbls>
        <c:gapWidth val="150"/>
        <c:overlap val="-25"/>
        <c:axId val="108738048"/>
        <c:axId val="108739584"/>
      </c:barChart>
      <c:catAx>
        <c:axId val="108738048"/>
        <c:scaling>
          <c:orientation val="minMax"/>
        </c:scaling>
        <c:delete val="0"/>
        <c:axPos val="b"/>
        <c:numFmt formatCode="General" sourceLinked="1"/>
        <c:majorTickMark val="none"/>
        <c:minorTickMark val="none"/>
        <c:tickLblPos val="nextTo"/>
        <c:crossAx val="108739584"/>
        <c:crosses val="autoZero"/>
        <c:auto val="1"/>
        <c:lblAlgn val="ctr"/>
        <c:lblOffset val="100"/>
        <c:noMultiLvlLbl val="0"/>
      </c:catAx>
      <c:valAx>
        <c:axId val="108739584"/>
        <c:scaling>
          <c:orientation val="minMax"/>
        </c:scaling>
        <c:delete val="1"/>
        <c:axPos val="l"/>
        <c:numFmt formatCode="0%" sourceLinked="1"/>
        <c:majorTickMark val="none"/>
        <c:minorTickMark val="none"/>
        <c:tickLblPos val="nextTo"/>
        <c:crossAx val="108738048"/>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049672975592812E-2"/>
          <c:y val="0.28801387387933325"/>
          <c:w val="0.75170024884784081"/>
          <c:h val="0.64844247103857144"/>
        </c:manualLayout>
      </c:layout>
      <c:pieChart>
        <c:varyColors val="1"/>
        <c:ser>
          <c:idx val="0"/>
          <c:order val="0"/>
          <c:tx>
            <c:strRef>
              <c:f>Sheet1!$B$1</c:f>
              <c:strCache>
                <c:ptCount val="1"/>
                <c:pt idx="0">
                  <c:v>Column1</c:v>
                </c:pt>
              </c:strCache>
            </c:strRef>
          </c:tx>
          <c:explosion val="11"/>
          <c:dLbls>
            <c:showLegendKey val="0"/>
            <c:showVal val="0"/>
            <c:showCatName val="0"/>
            <c:showSerName val="0"/>
            <c:showPercent val="1"/>
            <c:showBubbleSize val="0"/>
            <c:showLeaderLines val="1"/>
          </c:dLbls>
          <c:cat>
            <c:strRef>
              <c:f>Sheet1!$A$2:$A$4</c:f>
              <c:strCache>
                <c:ptCount val="3"/>
                <c:pt idx="0">
                  <c:v>Pažymys į dienyną</c:v>
                </c:pt>
                <c:pt idx="1">
                  <c:v>Kaupiamasis vertinimas.</c:v>
                </c:pt>
                <c:pt idx="2">
                  <c:v>Kita</c:v>
                </c:pt>
              </c:strCache>
            </c:strRef>
          </c:cat>
          <c:val>
            <c:numRef>
              <c:f>Sheet1!$B$2:$B$4</c:f>
              <c:numCache>
                <c:formatCode>0%</c:formatCode>
                <c:ptCount val="3"/>
                <c:pt idx="0">
                  <c:v>0.87</c:v>
                </c:pt>
                <c:pt idx="1">
                  <c:v>0.54</c:v>
                </c:pt>
                <c:pt idx="2">
                  <c:v>0.1</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
          <c:y val="1.5968684255541279E-2"/>
          <c:w val="0.98378927793147486"/>
          <c:h val="0.25418670412282235"/>
        </c:manualLayout>
      </c:layou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049672975592812E-2"/>
          <c:y val="0.28801387387933325"/>
          <c:w val="0.75170024884784081"/>
          <c:h val="0.64844247103857144"/>
        </c:manualLayout>
      </c:layout>
      <c:pieChart>
        <c:varyColors val="1"/>
        <c:ser>
          <c:idx val="0"/>
          <c:order val="0"/>
          <c:tx>
            <c:strRef>
              <c:f>Sheet1!$B$1</c:f>
              <c:strCache>
                <c:ptCount val="1"/>
                <c:pt idx="0">
                  <c:v>Column1</c:v>
                </c:pt>
              </c:strCache>
            </c:strRef>
          </c:tx>
          <c:explosion val="11"/>
          <c:dLbls>
            <c:dLbl>
              <c:idx val="0"/>
              <c:layout/>
              <c:tx>
                <c:rich>
                  <a:bodyPr/>
                  <a:lstStyle/>
                  <a:p>
                    <a:r>
                      <a:rPr lang="lt-LT" smtClean="0"/>
                      <a:t>89</a:t>
                    </a:r>
                    <a:r>
                      <a:rPr lang="en-US" smtClean="0"/>
                      <a:t>%</a:t>
                    </a:r>
                    <a:endParaRPr lang="en-US"/>
                  </a:p>
                </c:rich>
              </c:tx>
              <c:showLegendKey val="0"/>
              <c:showVal val="0"/>
              <c:showCatName val="0"/>
              <c:showSerName val="0"/>
              <c:showPercent val="1"/>
              <c:showBubbleSize val="0"/>
            </c:dLbl>
            <c:dLbl>
              <c:idx val="1"/>
              <c:layout/>
              <c:tx>
                <c:rich>
                  <a:bodyPr/>
                  <a:lstStyle/>
                  <a:p>
                    <a:r>
                      <a:rPr lang="lt-LT" smtClean="0"/>
                      <a:t>89</a:t>
                    </a:r>
                    <a:r>
                      <a:rPr lang="en-US" smtClean="0"/>
                      <a:t>%</a:t>
                    </a:r>
                    <a:endParaRPr lang="en-US"/>
                  </a:p>
                </c:rich>
              </c:tx>
              <c:showLegendKey val="0"/>
              <c:showVal val="0"/>
              <c:showCatName val="0"/>
              <c:showSerName val="0"/>
              <c:showPercent val="1"/>
              <c:showBubbleSize val="0"/>
            </c:dLbl>
            <c:dLbl>
              <c:idx val="2"/>
              <c:layout/>
              <c:tx>
                <c:rich>
                  <a:bodyPr/>
                  <a:lstStyle/>
                  <a:p>
                    <a:r>
                      <a:rPr lang="lt-LT" smtClean="0"/>
                      <a:t>44</a:t>
                    </a:r>
                    <a:r>
                      <a:rPr lang="en-US" smtClean="0"/>
                      <a:t>%</a:t>
                    </a:r>
                    <a:endParaRPr lang="en-US"/>
                  </a:p>
                </c:rich>
              </c:tx>
              <c:showLegendKey val="0"/>
              <c:showVal val="0"/>
              <c:showCatName val="0"/>
              <c:showSerName val="0"/>
              <c:showPercent val="1"/>
              <c:showBubbleSize val="0"/>
            </c:dLbl>
            <c:showLegendKey val="0"/>
            <c:showVal val="0"/>
            <c:showCatName val="0"/>
            <c:showSerName val="0"/>
            <c:showPercent val="1"/>
            <c:showBubbleSize val="0"/>
            <c:showLeaderLines val="1"/>
          </c:dLbls>
          <c:cat>
            <c:strRef>
              <c:f>Sheet1!$A$2:$A$4</c:f>
              <c:strCache>
                <c:ptCount val="3"/>
                <c:pt idx="0">
                  <c:v>Pažymys į dienyną</c:v>
                </c:pt>
                <c:pt idx="1">
                  <c:v>Kaupiamasis vertinimas.</c:v>
                </c:pt>
                <c:pt idx="2">
                  <c:v>Kita</c:v>
                </c:pt>
              </c:strCache>
            </c:strRef>
          </c:cat>
          <c:val>
            <c:numRef>
              <c:f>Sheet1!$B$2:$B$4</c:f>
              <c:numCache>
                <c:formatCode>0%</c:formatCode>
                <c:ptCount val="3"/>
                <c:pt idx="0">
                  <c:v>0.89</c:v>
                </c:pt>
                <c:pt idx="1">
                  <c:v>0.89</c:v>
                </c:pt>
                <c:pt idx="2">
                  <c:v>0.44</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
          <c:y val="1.5968684255541279E-2"/>
          <c:w val="0.98378927793147486"/>
          <c:h val="0.25418670412282235"/>
        </c:manualLayout>
      </c:layou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049672975592812E-2"/>
          <c:y val="0.28801387387933325"/>
          <c:w val="0.75170024884784081"/>
          <c:h val="0.64844247103857144"/>
        </c:manualLayout>
      </c:layout>
      <c:pieChart>
        <c:varyColors val="1"/>
        <c:ser>
          <c:idx val="0"/>
          <c:order val="0"/>
          <c:tx>
            <c:strRef>
              <c:f>Sheet1!$B$1</c:f>
              <c:strCache>
                <c:ptCount val="1"/>
                <c:pt idx="0">
                  <c:v>Column1</c:v>
                </c:pt>
              </c:strCache>
            </c:strRef>
          </c:tx>
          <c:explosion val="11"/>
          <c:dLbls>
            <c:dLbl>
              <c:idx val="0"/>
              <c:layout/>
              <c:tx>
                <c:rich>
                  <a:bodyPr/>
                  <a:lstStyle/>
                  <a:p>
                    <a:r>
                      <a:rPr lang="lt-LT" dirty="0" smtClean="0"/>
                      <a:t>95</a:t>
                    </a:r>
                    <a:r>
                      <a:rPr lang="en-US" dirty="0" smtClean="0"/>
                      <a:t>%</a:t>
                    </a:r>
                    <a:endParaRPr lang="en-US" dirty="0"/>
                  </a:p>
                </c:rich>
              </c:tx>
              <c:showLegendKey val="0"/>
              <c:showVal val="0"/>
              <c:showCatName val="0"/>
              <c:showSerName val="0"/>
              <c:showPercent val="1"/>
              <c:showBubbleSize val="0"/>
            </c:dLbl>
            <c:dLbl>
              <c:idx val="1"/>
              <c:layout/>
              <c:tx>
                <c:rich>
                  <a:bodyPr/>
                  <a:lstStyle/>
                  <a:p>
                    <a:r>
                      <a:rPr lang="lt-LT" dirty="0" smtClean="0"/>
                      <a:t>65</a:t>
                    </a:r>
                    <a:r>
                      <a:rPr lang="en-US" dirty="0" smtClean="0"/>
                      <a:t>%</a:t>
                    </a:r>
                    <a:endParaRPr lang="en-US" dirty="0"/>
                  </a:p>
                </c:rich>
              </c:tx>
              <c:showLegendKey val="0"/>
              <c:showVal val="0"/>
              <c:showCatName val="0"/>
              <c:showSerName val="0"/>
              <c:showPercent val="1"/>
              <c:showBubbleSize val="0"/>
            </c:dLbl>
            <c:dLbl>
              <c:idx val="2"/>
              <c:layout/>
              <c:tx>
                <c:rich>
                  <a:bodyPr/>
                  <a:lstStyle/>
                  <a:p>
                    <a:r>
                      <a:rPr lang="lt-LT" dirty="0" smtClean="0"/>
                      <a:t>6</a:t>
                    </a:r>
                    <a:r>
                      <a:rPr lang="en-US" dirty="0" smtClean="0"/>
                      <a:t>%</a:t>
                    </a:r>
                    <a:endParaRPr lang="en-US" dirty="0"/>
                  </a:p>
                </c:rich>
              </c:tx>
              <c:showLegendKey val="0"/>
              <c:showVal val="0"/>
              <c:showCatName val="0"/>
              <c:showSerName val="0"/>
              <c:showPercent val="1"/>
              <c:showBubbleSize val="0"/>
            </c:dLbl>
            <c:showLegendKey val="0"/>
            <c:showVal val="0"/>
            <c:showCatName val="0"/>
            <c:showSerName val="0"/>
            <c:showPercent val="1"/>
            <c:showBubbleSize val="0"/>
            <c:showLeaderLines val="1"/>
          </c:dLbls>
          <c:cat>
            <c:strRef>
              <c:f>Sheet1!$A$2:$A$4</c:f>
              <c:strCache>
                <c:ptCount val="3"/>
                <c:pt idx="0">
                  <c:v>Pažymys į dienyną</c:v>
                </c:pt>
                <c:pt idx="1">
                  <c:v>Kaupiamasis vertinimas.</c:v>
                </c:pt>
                <c:pt idx="2">
                  <c:v>Kita</c:v>
                </c:pt>
              </c:strCache>
            </c:strRef>
          </c:cat>
          <c:val>
            <c:numRef>
              <c:f>Sheet1!$B$2:$B$4</c:f>
              <c:numCache>
                <c:formatCode>0%</c:formatCode>
                <c:ptCount val="3"/>
                <c:pt idx="0">
                  <c:v>0.95</c:v>
                </c:pt>
                <c:pt idx="1">
                  <c:v>0.65</c:v>
                </c:pt>
                <c:pt idx="2">
                  <c:v>0.06</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
          <c:y val="1.5968684255541279E-2"/>
          <c:w val="0.98378927793147486"/>
          <c:h val="0.25418670412282235"/>
        </c:manualLayout>
      </c:layou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089450383914943E-2"/>
          <c:y val="0.10966616852870006"/>
          <c:w val="0.92699105732901821"/>
          <c:h val="0.51194294807352025"/>
        </c:manualLayout>
      </c:layout>
      <c:barChart>
        <c:barDir val="col"/>
        <c:grouping val="clustered"/>
        <c:varyColors val="0"/>
        <c:ser>
          <c:idx val="0"/>
          <c:order val="0"/>
          <c:tx>
            <c:strRef>
              <c:f>Sheet1!$B$1</c:f>
              <c:strCache>
                <c:ptCount val="1"/>
                <c:pt idx="0">
                  <c:v>Visiškai nesutinku</c:v>
                </c:pt>
              </c:strCache>
            </c:strRef>
          </c:tx>
          <c:invertIfNegative val="0"/>
          <c:dLbls>
            <c:dLbl>
              <c:idx val="4"/>
              <c:layout>
                <c:manualLayout>
                  <c:x val="-9.7436446009467881E-3"/>
                  <c:y val="-2.3659295308651341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Sheet1!$B$2:$B$8</c:f>
              <c:numCache>
                <c:formatCode>0%</c:formatCode>
                <c:ptCount val="7"/>
                <c:pt idx="0">
                  <c:v>0.09</c:v>
                </c:pt>
                <c:pt idx="1">
                  <c:v>0.1</c:v>
                </c:pt>
                <c:pt idx="2">
                  <c:v>0.08</c:v>
                </c:pt>
                <c:pt idx="3">
                  <c:v>0.08</c:v>
                </c:pt>
                <c:pt idx="4">
                  <c:v>0.1</c:v>
                </c:pt>
                <c:pt idx="5">
                  <c:v>0.08</c:v>
                </c:pt>
                <c:pt idx="6">
                  <c:v>0.09</c:v>
                </c:pt>
              </c:numCache>
            </c:numRef>
          </c:val>
        </c:ser>
        <c:ser>
          <c:idx val="1"/>
          <c:order val="1"/>
          <c:tx>
            <c:strRef>
              <c:f>Sheet1!$C$1</c:f>
              <c:strCache>
                <c:ptCount val="1"/>
                <c:pt idx="0">
                  <c:v>Ko gero, nesutinku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Sheet1!$C$2:$C$8</c:f>
              <c:numCache>
                <c:formatCode>0%</c:formatCode>
                <c:ptCount val="7"/>
                <c:pt idx="0">
                  <c:v>7.0000000000000007E-2</c:v>
                </c:pt>
                <c:pt idx="1">
                  <c:v>0.19</c:v>
                </c:pt>
                <c:pt idx="2">
                  <c:v>0.06</c:v>
                </c:pt>
                <c:pt idx="3">
                  <c:v>0.08</c:v>
                </c:pt>
                <c:pt idx="4">
                  <c:v>0.09</c:v>
                </c:pt>
                <c:pt idx="5">
                  <c:v>0.06</c:v>
                </c:pt>
                <c:pt idx="6">
                  <c:v>0.08</c:v>
                </c:pt>
              </c:numCache>
            </c:numRef>
          </c:val>
        </c:ser>
        <c:ser>
          <c:idx val="2"/>
          <c:order val="2"/>
          <c:tx>
            <c:strRef>
              <c:f>Sheet1!$D$1</c:f>
              <c:strCache>
                <c:ptCount val="1"/>
                <c:pt idx="0">
                  <c:v>Ko gero, 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Sheet1!$D$2:$D$8</c:f>
              <c:numCache>
                <c:formatCode>0%</c:formatCode>
                <c:ptCount val="7"/>
                <c:pt idx="0">
                  <c:v>0.47</c:v>
                </c:pt>
                <c:pt idx="1">
                  <c:v>0.41</c:v>
                </c:pt>
                <c:pt idx="2">
                  <c:v>0.42</c:v>
                </c:pt>
                <c:pt idx="3">
                  <c:v>0.39</c:v>
                </c:pt>
                <c:pt idx="4">
                  <c:v>0.31</c:v>
                </c:pt>
                <c:pt idx="5">
                  <c:v>0.26</c:v>
                </c:pt>
                <c:pt idx="6">
                  <c:v>0.37</c:v>
                </c:pt>
              </c:numCache>
            </c:numRef>
          </c:val>
        </c:ser>
        <c:ser>
          <c:idx val="3"/>
          <c:order val="3"/>
          <c:tx>
            <c:strRef>
              <c:f>Sheet1!$E$1</c:f>
              <c:strCache>
                <c:ptCount val="1"/>
                <c:pt idx="0">
                  <c:v>Visiškai 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Sheet1!$E$2:$E$8</c:f>
              <c:numCache>
                <c:formatCode>0%</c:formatCode>
                <c:ptCount val="7"/>
                <c:pt idx="0">
                  <c:v>0.37</c:v>
                </c:pt>
                <c:pt idx="1">
                  <c:v>0.28999999999999998</c:v>
                </c:pt>
                <c:pt idx="2">
                  <c:v>0.45</c:v>
                </c:pt>
                <c:pt idx="3">
                  <c:v>0.45</c:v>
                </c:pt>
                <c:pt idx="4">
                  <c:v>0.51</c:v>
                </c:pt>
                <c:pt idx="5">
                  <c:v>0.6</c:v>
                </c:pt>
                <c:pt idx="6">
                  <c:v>0.46</c:v>
                </c:pt>
              </c:numCache>
            </c:numRef>
          </c:val>
        </c:ser>
        <c:dLbls>
          <c:showLegendKey val="0"/>
          <c:showVal val="1"/>
          <c:showCatName val="0"/>
          <c:showSerName val="0"/>
          <c:showPercent val="0"/>
          <c:showBubbleSize val="0"/>
        </c:dLbls>
        <c:gapWidth val="75"/>
        <c:axId val="44789120"/>
        <c:axId val="45098112"/>
      </c:barChart>
      <c:catAx>
        <c:axId val="44789120"/>
        <c:scaling>
          <c:orientation val="minMax"/>
        </c:scaling>
        <c:delete val="0"/>
        <c:axPos val="b"/>
        <c:majorTickMark val="none"/>
        <c:minorTickMark val="none"/>
        <c:tickLblPos val="nextTo"/>
        <c:txPr>
          <a:bodyPr/>
          <a:lstStyle/>
          <a:p>
            <a:pPr>
              <a:defRPr sz="1600">
                <a:latin typeface="Times New Roman" pitchFamily="18" charset="0"/>
                <a:cs typeface="Times New Roman" pitchFamily="18" charset="0"/>
              </a:defRPr>
            </a:pPr>
            <a:endParaRPr lang="lt-LT"/>
          </a:p>
        </c:txPr>
        <c:crossAx val="45098112"/>
        <c:crosses val="autoZero"/>
        <c:auto val="1"/>
        <c:lblAlgn val="ctr"/>
        <c:lblOffset val="100"/>
        <c:noMultiLvlLbl val="0"/>
      </c:catAx>
      <c:valAx>
        <c:axId val="45098112"/>
        <c:scaling>
          <c:orientation val="minMax"/>
        </c:scaling>
        <c:delete val="0"/>
        <c:axPos val="l"/>
        <c:numFmt formatCode="0%" sourceLinked="1"/>
        <c:majorTickMark val="none"/>
        <c:minorTickMark val="none"/>
        <c:tickLblPos val="nextTo"/>
        <c:crossAx val="44789120"/>
        <c:crosses val="autoZero"/>
        <c:crossBetween val="between"/>
      </c:valAx>
    </c:plotArea>
    <c:legend>
      <c:legendPos val="b"/>
      <c:layout>
        <c:manualLayout>
          <c:xMode val="edge"/>
          <c:yMode val="edge"/>
          <c:x val="4.8579335198945417E-2"/>
          <c:y val="1.6818512384848494E-4"/>
          <c:w val="0.89999995615907946"/>
          <c:h val="5.969712714847402E-2"/>
        </c:manualLayout>
      </c:layout>
      <c:overlay val="0"/>
      <c:txPr>
        <a:bodyPr/>
        <a:lstStyle/>
        <a:p>
          <a:pPr>
            <a:defRPr sz="18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089450383914943E-2"/>
          <c:y val="0.10966616852870006"/>
          <c:w val="0.92687578525601944"/>
          <c:h val="0.51194294807352025"/>
        </c:manualLayout>
      </c:layout>
      <c:barChart>
        <c:barDir val="col"/>
        <c:grouping val="clustered"/>
        <c:varyColors val="0"/>
        <c:ser>
          <c:idx val="0"/>
          <c:order val="0"/>
          <c:tx>
            <c:strRef>
              <c:f>Sheet1!$B$1</c:f>
              <c:strCache>
                <c:ptCount val="1"/>
                <c:pt idx="0">
                  <c:v>Visiškai nesutinku</c:v>
                </c:pt>
              </c:strCache>
            </c:strRef>
          </c:tx>
          <c:invertIfNegative val="0"/>
          <c:dLbls>
            <c:dLbl>
              <c:idx val="4"/>
              <c:layout>
                <c:manualLayout>
                  <c:x val="-9.7436446009467881E-3"/>
                  <c:y val="-2.3659295308651341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Sheet1!$B$2:$B$8</c:f>
              <c:numCache>
                <c:formatCode>0%</c:formatCode>
                <c:ptCount val="7"/>
                <c:pt idx="0">
                  <c:v>0.02</c:v>
                </c:pt>
                <c:pt idx="1">
                  <c:v>0.03</c:v>
                </c:pt>
                <c:pt idx="2">
                  <c:v>0.02</c:v>
                </c:pt>
                <c:pt idx="3">
                  <c:v>0.02</c:v>
                </c:pt>
                <c:pt idx="4">
                  <c:v>0</c:v>
                </c:pt>
                <c:pt idx="5">
                  <c:v>0</c:v>
                </c:pt>
                <c:pt idx="6">
                  <c:v>0.02</c:v>
                </c:pt>
              </c:numCache>
            </c:numRef>
          </c:val>
        </c:ser>
        <c:ser>
          <c:idx val="1"/>
          <c:order val="1"/>
          <c:tx>
            <c:strRef>
              <c:f>Sheet1!$C$1</c:f>
              <c:strCache>
                <c:ptCount val="1"/>
                <c:pt idx="0">
                  <c:v>Ko gero, nesutinku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Sheet1!$C$2:$C$8</c:f>
              <c:numCache>
                <c:formatCode>0%</c:formatCode>
                <c:ptCount val="7"/>
                <c:pt idx="0">
                  <c:v>0</c:v>
                </c:pt>
                <c:pt idx="1">
                  <c:v>0.14000000000000001</c:v>
                </c:pt>
                <c:pt idx="2">
                  <c:v>0.03</c:v>
                </c:pt>
                <c:pt idx="3">
                  <c:v>0.06</c:v>
                </c:pt>
                <c:pt idx="4">
                  <c:v>0.1</c:v>
                </c:pt>
                <c:pt idx="5">
                  <c:v>0.03</c:v>
                </c:pt>
                <c:pt idx="6">
                  <c:v>0.06</c:v>
                </c:pt>
              </c:numCache>
            </c:numRef>
          </c:val>
        </c:ser>
        <c:ser>
          <c:idx val="2"/>
          <c:order val="2"/>
          <c:tx>
            <c:strRef>
              <c:f>Sheet1!$D$1</c:f>
              <c:strCache>
                <c:ptCount val="1"/>
                <c:pt idx="0">
                  <c:v>Ko gero, 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Sheet1!$D$2:$D$8</c:f>
              <c:numCache>
                <c:formatCode>0%</c:formatCode>
                <c:ptCount val="7"/>
                <c:pt idx="0">
                  <c:v>0.37</c:v>
                </c:pt>
                <c:pt idx="1">
                  <c:v>0.48</c:v>
                </c:pt>
                <c:pt idx="2">
                  <c:v>0.37</c:v>
                </c:pt>
                <c:pt idx="3">
                  <c:v>0.27</c:v>
                </c:pt>
                <c:pt idx="4">
                  <c:v>0.41</c:v>
                </c:pt>
                <c:pt idx="5">
                  <c:v>0.21</c:v>
                </c:pt>
                <c:pt idx="6">
                  <c:v>0.33</c:v>
                </c:pt>
              </c:numCache>
            </c:numRef>
          </c:val>
        </c:ser>
        <c:ser>
          <c:idx val="3"/>
          <c:order val="3"/>
          <c:tx>
            <c:strRef>
              <c:f>Sheet1!$E$1</c:f>
              <c:strCache>
                <c:ptCount val="1"/>
                <c:pt idx="0">
                  <c:v>Visiškai 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Sheet1!$E$2:$E$8</c:f>
              <c:numCache>
                <c:formatCode>0%</c:formatCode>
                <c:ptCount val="7"/>
                <c:pt idx="0">
                  <c:v>0.62</c:v>
                </c:pt>
                <c:pt idx="1">
                  <c:v>0.35</c:v>
                </c:pt>
                <c:pt idx="2">
                  <c:v>0.57999999999999996</c:v>
                </c:pt>
                <c:pt idx="3">
                  <c:v>0.65</c:v>
                </c:pt>
                <c:pt idx="4">
                  <c:v>0.49</c:v>
                </c:pt>
                <c:pt idx="5">
                  <c:v>0.76</c:v>
                </c:pt>
                <c:pt idx="6">
                  <c:v>0.59</c:v>
                </c:pt>
              </c:numCache>
            </c:numRef>
          </c:val>
        </c:ser>
        <c:dLbls>
          <c:showLegendKey val="0"/>
          <c:showVal val="1"/>
          <c:showCatName val="0"/>
          <c:showSerName val="0"/>
          <c:showPercent val="0"/>
          <c:showBubbleSize val="0"/>
        </c:dLbls>
        <c:gapWidth val="75"/>
        <c:axId val="45325312"/>
        <c:axId val="45462272"/>
      </c:barChart>
      <c:catAx>
        <c:axId val="45325312"/>
        <c:scaling>
          <c:orientation val="minMax"/>
        </c:scaling>
        <c:delete val="0"/>
        <c:axPos val="b"/>
        <c:majorTickMark val="none"/>
        <c:minorTickMark val="none"/>
        <c:tickLblPos val="nextTo"/>
        <c:txPr>
          <a:bodyPr/>
          <a:lstStyle/>
          <a:p>
            <a:pPr>
              <a:defRPr sz="1400">
                <a:latin typeface="Times New Roman" pitchFamily="18" charset="0"/>
                <a:cs typeface="Times New Roman" pitchFamily="18" charset="0"/>
              </a:defRPr>
            </a:pPr>
            <a:endParaRPr lang="lt-LT"/>
          </a:p>
        </c:txPr>
        <c:crossAx val="45462272"/>
        <c:crosses val="autoZero"/>
        <c:auto val="1"/>
        <c:lblAlgn val="ctr"/>
        <c:lblOffset val="100"/>
        <c:noMultiLvlLbl val="0"/>
      </c:catAx>
      <c:valAx>
        <c:axId val="45462272"/>
        <c:scaling>
          <c:orientation val="minMax"/>
        </c:scaling>
        <c:delete val="0"/>
        <c:axPos val="l"/>
        <c:numFmt formatCode="0%" sourceLinked="1"/>
        <c:majorTickMark val="none"/>
        <c:minorTickMark val="none"/>
        <c:tickLblPos val="nextTo"/>
        <c:crossAx val="45325312"/>
        <c:crosses val="autoZero"/>
        <c:crossBetween val="between"/>
      </c:valAx>
    </c:plotArea>
    <c:legend>
      <c:legendPos val="b"/>
      <c:layout>
        <c:manualLayout>
          <c:xMode val="edge"/>
          <c:yMode val="edge"/>
          <c:x val="4.8579335198945417E-2"/>
          <c:y val="1.6818512384848494E-4"/>
          <c:w val="0.89999995615907946"/>
          <c:h val="5.969712714847402E-2"/>
        </c:manualLayout>
      </c:layout>
      <c:overlay val="0"/>
      <c:txPr>
        <a:bodyPr/>
        <a:lstStyle/>
        <a:p>
          <a:pPr>
            <a:defRPr>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089450383914943E-2"/>
          <c:y val="0.10966616852870006"/>
          <c:w val="0.92699105732901821"/>
          <c:h val="0.51194294807352025"/>
        </c:manualLayout>
      </c:layout>
      <c:barChart>
        <c:barDir val="col"/>
        <c:grouping val="clustered"/>
        <c:varyColors val="0"/>
        <c:ser>
          <c:idx val="0"/>
          <c:order val="0"/>
          <c:tx>
            <c:strRef>
              <c:f>Sheet1!$B$1</c:f>
              <c:strCache>
                <c:ptCount val="1"/>
                <c:pt idx="0">
                  <c:v>Visiškai nesutinku</c:v>
                </c:pt>
              </c:strCache>
            </c:strRef>
          </c:tx>
          <c:invertIfNegative val="0"/>
          <c:dLbls>
            <c:dLbl>
              <c:idx val="4"/>
              <c:layout>
                <c:manualLayout>
                  <c:x val="-9.7436446009467881E-3"/>
                  <c:y val="-2.3659295308651341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Sheet1!$B$2:$B$8</c:f>
              <c:numCache>
                <c:formatCode>0%</c:formatCode>
                <c:ptCount val="7"/>
                <c:pt idx="0">
                  <c:v>0.04</c:v>
                </c:pt>
                <c:pt idx="1">
                  <c:v>0</c:v>
                </c:pt>
                <c:pt idx="2">
                  <c:v>0.04</c:v>
                </c:pt>
                <c:pt idx="3">
                  <c:v>0</c:v>
                </c:pt>
                <c:pt idx="4">
                  <c:v>0.04</c:v>
                </c:pt>
                <c:pt idx="5">
                  <c:v>0</c:v>
                </c:pt>
                <c:pt idx="6">
                  <c:v>0.04</c:v>
                </c:pt>
              </c:numCache>
            </c:numRef>
          </c:val>
        </c:ser>
        <c:ser>
          <c:idx val="1"/>
          <c:order val="1"/>
          <c:tx>
            <c:strRef>
              <c:f>Sheet1!$C$1</c:f>
              <c:strCache>
                <c:ptCount val="1"/>
                <c:pt idx="0">
                  <c:v>Ko gero, nesutinku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Sheet1!$C$2:$C$8</c:f>
              <c:numCache>
                <c:formatCode>0%</c:formatCode>
                <c:ptCount val="7"/>
                <c:pt idx="0">
                  <c:v>0.04</c:v>
                </c:pt>
                <c:pt idx="1">
                  <c:v>0.35</c:v>
                </c:pt>
                <c:pt idx="2">
                  <c:v>0.15</c:v>
                </c:pt>
                <c:pt idx="3">
                  <c:v>0.04</c:v>
                </c:pt>
                <c:pt idx="4">
                  <c:v>0.15</c:v>
                </c:pt>
                <c:pt idx="5">
                  <c:v>0.04</c:v>
                </c:pt>
                <c:pt idx="6">
                  <c:v>0.04</c:v>
                </c:pt>
              </c:numCache>
            </c:numRef>
          </c:val>
        </c:ser>
        <c:ser>
          <c:idx val="2"/>
          <c:order val="2"/>
          <c:tx>
            <c:strRef>
              <c:f>Sheet1!$D$1</c:f>
              <c:strCache>
                <c:ptCount val="1"/>
                <c:pt idx="0">
                  <c:v>Ko gero, 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Sheet1!$D$2:$D$8</c:f>
              <c:numCache>
                <c:formatCode>0%</c:formatCode>
                <c:ptCount val="7"/>
                <c:pt idx="0">
                  <c:v>0.63</c:v>
                </c:pt>
                <c:pt idx="1">
                  <c:v>0.5</c:v>
                </c:pt>
                <c:pt idx="2">
                  <c:v>0.56000000000000005</c:v>
                </c:pt>
                <c:pt idx="3">
                  <c:v>0.56000000000000005</c:v>
                </c:pt>
                <c:pt idx="4">
                  <c:v>0.56000000000000005</c:v>
                </c:pt>
                <c:pt idx="5">
                  <c:v>0.44</c:v>
                </c:pt>
                <c:pt idx="6">
                  <c:v>0.44</c:v>
                </c:pt>
              </c:numCache>
            </c:numRef>
          </c:val>
        </c:ser>
        <c:ser>
          <c:idx val="3"/>
          <c:order val="3"/>
          <c:tx>
            <c:strRef>
              <c:f>Sheet1!$E$1</c:f>
              <c:strCache>
                <c:ptCount val="1"/>
                <c:pt idx="0">
                  <c:v>Visiškai sutinku</c:v>
                </c:pt>
              </c:strCache>
            </c:strRef>
          </c:tx>
          <c:invertIfNegative val="0"/>
          <c:cat>
            <c:strRef>
              <c:f>Sheet1!$A$2:$A$8</c:f>
              <c:strCache>
                <c:ptCount val="7"/>
                <c:pt idx="0">
                  <c:v>Pažymys - stimulas mokytis.</c:v>
                </c:pt>
                <c:pt idx="1">
                  <c:v>Pažymys ugdo norą tyrinėti.</c:v>
                </c:pt>
                <c:pt idx="2">
                  <c:v>Pažymys skatina siekti mokymosi kokybės.</c:v>
                </c:pt>
                <c:pt idx="3">
                  <c:v>Pažymys didina mokymosi motyvaciją.</c:v>
                </c:pt>
                <c:pt idx="4">
                  <c:v>Pažymys padeda mokytis iš klaidų.</c:v>
                </c:pt>
                <c:pt idx="5">
                  <c:v>Pažymys suteikia informaciją tėvams (globėjams, rūpintojams) apie mano mokymąsi ir gebėjimus.</c:v>
                </c:pt>
                <c:pt idx="6">
                  <c:v>Vertinimas padeda pažinti save, suprasti silpnąsiais ir stipriąsias puses.</c:v>
                </c:pt>
              </c:strCache>
            </c:strRef>
          </c:cat>
          <c:val>
            <c:numRef>
              <c:f>Sheet1!$E$2:$E$8</c:f>
              <c:numCache>
                <c:formatCode>0%</c:formatCode>
                <c:ptCount val="7"/>
                <c:pt idx="0">
                  <c:v>0.3</c:v>
                </c:pt>
                <c:pt idx="1">
                  <c:v>0.15</c:v>
                </c:pt>
                <c:pt idx="2">
                  <c:v>0.26</c:v>
                </c:pt>
                <c:pt idx="3">
                  <c:v>0.41</c:v>
                </c:pt>
                <c:pt idx="4">
                  <c:v>0.26</c:v>
                </c:pt>
                <c:pt idx="5">
                  <c:v>0.52</c:v>
                </c:pt>
                <c:pt idx="6">
                  <c:v>0.48</c:v>
                </c:pt>
              </c:numCache>
            </c:numRef>
          </c:val>
        </c:ser>
        <c:dLbls>
          <c:showLegendKey val="0"/>
          <c:showVal val="1"/>
          <c:showCatName val="0"/>
          <c:showSerName val="0"/>
          <c:showPercent val="0"/>
          <c:showBubbleSize val="0"/>
        </c:dLbls>
        <c:gapWidth val="75"/>
        <c:axId val="71984640"/>
        <c:axId val="71986176"/>
      </c:barChart>
      <c:catAx>
        <c:axId val="71984640"/>
        <c:scaling>
          <c:orientation val="minMax"/>
        </c:scaling>
        <c:delete val="0"/>
        <c:axPos val="b"/>
        <c:majorTickMark val="none"/>
        <c:minorTickMark val="none"/>
        <c:tickLblPos val="nextTo"/>
        <c:txPr>
          <a:bodyPr/>
          <a:lstStyle/>
          <a:p>
            <a:pPr>
              <a:defRPr sz="1400">
                <a:latin typeface="Times New Roman" pitchFamily="18" charset="0"/>
                <a:cs typeface="Times New Roman" pitchFamily="18" charset="0"/>
              </a:defRPr>
            </a:pPr>
            <a:endParaRPr lang="lt-LT"/>
          </a:p>
        </c:txPr>
        <c:crossAx val="71986176"/>
        <c:crosses val="autoZero"/>
        <c:auto val="1"/>
        <c:lblAlgn val="ctr"/>
        <c:lblOffset val="100"/>
        <c:noMultiLvlLbl val="0"/>
      </c:catAx>
      <c:valAx>
        <c:axId val="71986176"/>
        <c:scaling>
          <c:orientation val="minMax"/>
        </c:scaling>
        <c:delete val="0"/>
        <c:axPos val="l"/>
        <c:numFmt formatCode="0%" sourceLinked="1"/>
        <c:majorTickMark val="none"/>
        <c:minorTickMark val="none"/>
        <c:tickLblPos val="nextTo"/>
        <c:crossAx val="71984640"/>
        <c:crosses val="autoZero"/>
        <c:crossBetween val="between"/>
      </c:valAx>
    </c:plotArea>
    <c:legend>
      <c:legendPos val="b"/>
      <c:layout>
        <c:manualLayout>
          <c:xMode val="edge"/>
          <c:yMode val="edge"/>
          <c:x val="4.8579335198945417E-2"/>
          <c:y val="1.6818512384848494E-4"/>
          <c:w val="0.89999995615907946"/>
          <c:h val="5.969712714847402E-2"/>
        </c:manualLayout>
      </c:layout>
      <c:overlay val="0"/>
    </c:legend>
    <c:plotVisOnly val="1"/>
    <c:dispBlanksAs val="gap"/>
    <c:showDLblsOverMax val="0"/>
  </c:chart>
  <c:txPr>
    <a:bodyPr/>
    <a:lstStyle/>
    <a:p>
      <a:pPr>
        <a:defRPr sz="1800"/>
      </a:pPr>
      <a:endParaRPr lang="lt-LT"/>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Kontrolinis darbas.</c:v>
                </c:pt>
              </c:strCache>
            </c:strRef>
          </c:tx>
          <c:invertIfNegative val="0"/>
          <c:cat>
            <c:multiLvlStrRef>
              <c:f>Sheet1!$A$2</c:f>
            </c:multiLvlStrRef>
          </c:cat>
          <c:val>
            <c:numRef>
              <c:f>Sheet1!$B$2</c:f>
              <c:numCache>
                <c:formatCode>0%</c:formatCode>
                <c:ptCount val="1"/>
                <c:pt idx="0">
                  <c:v>0.87</c:v>
                </c:pt>
              </c:numCache>
            </c:numRef>
          </c:val>
        </c:ser>
        <c:ser>
          <c:idx val="1"/>
          <c:order val="1"/>
          <c:tx>
            <c:strRef>
              <c:f>Sheet1!$C$1</c:f>
              <c:strCache>
                <c:ptCount val="1"/>
                <c:pt idx="0">
                  <c:v>Apklausa raštu.</c:v>
                </c:pt>
              </c:strCache>
            </c:strRef>
          </c:tx>
          <c:invertIfNegative val="0"/>
          <c:cat>
            <c:multiLvlStrRef>
              <c:f>Sheet1!$A$2</c:f>
            </c:multiLvlStrRef>
          </c:cat>
          <c:val>
            <c:numRef>
              <c:f>Sheet1!$C$2</c:f>
              <c:numCache>
                <c:formatCode>0%</c:formatCode>
                <c:ptCount val="1"/>
                <c:pt idx="0">
                  <c:v>0.6</c:v>
                </c:pt>
              </c:numCache>
            </c:numRef>
          </c:val>
        </c:ser>
        <c:ser>
          <c:idx val="2"/>
          <c:order val="2"/>
          <c:tx>
            <c:strRef>
              <c:f>Sheet1!$D$1</c:f>
              <c:strCache>
                <c:ptCount val="1"/>
                <c:pt idx="0">
                  <c:v>Apklausa žodžiu.</c:v>
                </c:pt>
              </c:strCache>
            </c:strRef>
          </c:tx>
          <c:invertIfNegative val="0"/>
          <c:cat>
            <c:multiLvlStrRef>
              <c:f>Sheet1!$A$2</c:f>
            </c:multiLvlStrRef>
          </c:cat>
          <c:val>
            <c:numRef>
              <c:f>Sheet1!$D$2</c:f>
              <c:numCache>
                <c:formatCode>0%</c:formatCode>
                <c:ptCount val="1"/>
                <c:pt idx="0">
                  <c:v>0.35</c:v>
                </c:pt>
              </c:numCache>
            </c:numRef>
          </c:val>
        </c:ser>
        <c:ser>
          <c:idx val="3"/>
          <c:order val="3"/>
          <c:tx>
            <c:strRef>
              <c:f>Sheet1!$E$1</c:f>
              <c:strCache>
                <c:ptCount val="1"/>
                <c:pt idx="0">
                  <c:v>Savarankiškas darbas.</c:v>
                </c:pt>
              </c:strCache>
            </c:strRef>
          </c:tx>
          <c:invertIfNegative val="0"/>
          <c:cat>
            <c:multiLvlStrRef>
              <c:f>Sheet1!$A$2</c:f>
            </c:multiLvlStrRef>
          </c:cat>
          <c:val>
            <c:numRef>
              <c:f>Sheet1!$E$2</c:f>
              <c:numCache>
                <c:formatCode>0%</c:formatCode>
                <c:ptCount val="1"/>
                <c:pt idx="0">
                  <c:v>0.71</c:v>
                </c:pt>
              </c:numCache>
            </c:numRef>
          </c:val>
        </c:ser>
        <c:ser>
          <c:idx val="4"/>
          <c:order val="4"/>
          <c:tx>
            <c:strRef>
              <c:f>Sheet1!$F$1</c:f>
              <c:strCache>
                <c:ptCount val="1"/>
                <c:pt idx="0">
                  <c:v>Interpretacija, rašinys.</c:v>
                </c:pt>
              </c:strCache>
            </c:strRef>
          </c:tx>
          <c:invertIfNegative val="0"/>
          <c:cat>
            <c:multiLvlStrRef>
              <c:f>Sheet1!$A$2</c:f>
            </c:multiLvlStrRef>
          </c:cat>
          <c:val>
            <c:numRef>
              <c:f>Sheet1!$F$2</c:f>
              <c:numCache>
                <c:formatCode>0%</c:formatCode>
                <c:ptCount val="1"/>
                <c:pt idx="0">
                  <c:v>0.25</c:v>
                </c:pt>
              </c:numCache>
            </c:numRef>
          </c:val>
        </c:ser>
        <c:ser>
          <c:idx val="5"/>
          <c:order val="5"/>
          <c:tx>
            <c:strRef>
              <c:f>Sheet1!$G$1</c:f>
              <c:strCache>
                <c:ptCount val="1"/>
                <c:pt idx="0">
                  <c:v>Laboratorinis arba praktikos darbas.</c:v>
                </c:pt>
              </c:strCache>
            </c:strRef>
          </c:tx>
          <c:invertIfNegative val="0"/>
          <c:cat>
            <c:multiLvlStrRef>
              <c:f>Sheet1!$A$2</c:f>
            </c:multiLvlStrRef>
          </c:cat>
          <c:val>
            <c:numRef>
              <c:f>Sheet1!$G$2</c:f>
              <c:numCache>
                <c:formatCode>0%</c:formatCode>
                <c:ptCount val="1"/>
                <c:pt idx="0">
                  <c:v>0.32</c:v>
                </c:pt>
              </c:numCache>
            </c:numRef>
          </c:val>
        </c:ser>
        <c:ser>
          <c:idx val="6"/>
          <c:order val="6"/>
          <c:tx>
            <c:strRef>
              <c:f>Sheet1!$H$1</c:f>
              <c:strCache>
                <c:ptCount val="1"/>
                <c:pt idx="0">
                  <c:v>Projektinis-kūrybinis darbas.</c:v>
                </c:pt>
              </c:strCache>
            </c:strRef>
          </c:tx>
          <c:invertIfNegative val="0"/>
          <c:cat>
            <c:multiLvlStrRef>
              <c:f>Sheet1!$A$2</c:f>
            </c:multiLvlStrRef>
          </c:cat>
          <c:val>
            <c:numRef>
              <c:f>Sheet1!$H$2</c:f>
              <c:numCache>
                <c:formatCode>0%</c:formatCode>
                <c:ptCount val="1"/>
                <c:pt idx="0">
                  <c:v>0.45</c:v>
                </c:pt>
              </c:numCache>
            </c:numRef>
          </c:val>
        </c:ser>
        <c:ser>
          <c:idx val="7"/>
          <c:order val="7"/>
          <c:tx>
            <c:strRef>
              <c:f>Sheet1!$I$1</c:f>
              <c:strCache>
                <c:ptCount val="1"/>
                <c:pt idx="0">
                  <c:v>Referatas.</c:v>
                </c:pt>
              </c:strCache>
            </c:strRef>
          </c:tx>
          <c:invertIfNegative val="0"/>
          <c:cat>
            <c:multiLvlStrRef>
              <c:f>Sheet1!$A$2</c:f>
            </c:multiLvlStrRef>
          </c:cat>
          <c:val>
            <c:numRef>
              <c:f>Sheet1!$I$2</c:f>
              <c:numCache>
                <c:formatCode>0%</c:formatCode>
                <c:ptCount val="1"/>
                <c:pt idx="0">
                  <c:v>0.1</c:v>
                </c:pt>
              </c:numCache>
            </c:numRef>
          </c:val>
        </c:ser>
        <c:ser>
          <c:idx val="8"/>
          <c:order val="8"/>
          <c:tx>
            <c:strRef>
              <c:f>Sheet1!$J$1</c:f>
              <c:strCache>
                <c:ptCount val="1"/>
                <c:pt idx="0">
                  <c:v>Kita.</c:v>
                </c:pt>
              </c:strCache>
            </c:strRef>
          </c:tx>
          <c:invertIfNegative val="0"/>
          <c:cat>
            <c:multiLvlStrRef>
              <c:f>Sheet1!$A$2</c:f>
            </c:multiLvlStrRef>
          </c:cat>
          <c:val>
            <c:numRef>
              <c:f>Sheet1!$J$2</c:f>
              <c:numCache>
                <c:formatCode>0%</c:formatCode>
                <c:ptCount val="1"/>
                <c:pt idx="0">
                  <c:v>0.1</c:v>
                </c:pt>
              </c:numCache>
            </c:numRef>
          </c:val>
        </c:ser>
        <c:dLbls>
          <c:showLegendKey val="0"/>
          <c:showVal val="1"/>
          <c:showCatName val="0"/>
          <c:showSerName val="0"/>
          <c:showPercent val="0"/>
          <c:showBubbleSize val="0"/>
        </c:dLbls>
        <c:gapWidth val="150"/>
        <c:overlap val="-25"/>
        <c:axId val="99628544"/>
        <c:axId val="99630080"/>
      </c:barChart>
      <c:catAx>
        <c:axId val="99628544"/>
        <c:scaling>
          <c:orientation val="minMax"/>
        </c:scaling>
        <c:delete val="0"/>
        <c:axPos val="b"/>
        <c:numFmt formatCode="General" sourceLinked="1"/>
        <c:majorTickMark val="none"/>
        <c:minorTickMark val="none"/>
        <c:tickLblPos val="nextTo"/>
        <c:crossAx val="99630080"/>
        <c:crosses val="autoZero"/>
        <c:auto val="1"/>
        <c:lblAlgn val="ctr"/>
        <c:lblOffset val="100"/>
        <c:noMultiLvlLbl val="0"/>
      </c:catAx>
      <c:valAx>
        <c:axId val="99630080"/>
        <c:scaling>
          <c:orientation val="minMax"/>
        </c:scaling>
        <c:delete val="1"/>
        <c:axPos val="l"/>
        <c:numFmt formatCode="0%" sourceLinked="1"/>
        <c:majorTickMark val="none"/>
        <c:minorTickMark val="none"/>
        <c:tickLblPos val="nextTo"/>
        <c:crossAx val="99628544"/>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Kontrolinis darbas.</c:v>
                </c:pt>
              </c:strCache>
            </c:strRef>
          </c:tx>
          <c:invertIfNegative val="0"/>
          <c:cat>
            <c:multiLvlStrRef>
              <c:f>Sheet1!$A$2</c:f>
            </c:multiLvlStrRef>
          </c:cat>
          <c:val>
            <c:numRef>
              <c:f>Sheet1!$B$2</c:f>
              <c:numCache>
                <c:formatCode>0%</c:formatCode>
                <c:ptCount val="1"/>
                <c:pt idx="0">
                  <c:v>0.95</c:v>
                </c:pt>
              </c:numCache>
            </c:numRef>
          </c:val>
        </c:ser>
        <c:ser>
          <c:idx val="1"/>
          <c:order val="1"/>
          <c:tx>
            <c:strRef>
              <c:f>Sheet1!$C$1</c:f>
              <c:strCache>
                <c:ptCount val="1"/>
                <c:pt idx="0">
                  <c:v>Apklausa raštu.</c:v>
                </c:pt>
              </c:strCache>
            </c:strRef>
          </c:tx>
          <c:invertIfNegative val="0"/>
          <c:cat>
            <c:multiLvlStrRef>
              <c:f>Sheet1!$A$2</c:f>
            </c:multiLvlStrRef>
          </c:cat>
          <c:val>
            <c:numRef>
              <c:f>Sheet1!$C$2</c:f>
              <c:numCache>
                <c:formatCode>0%</c:formatCode>
                <c:ptCount val="1"/>
                <c:pt idx="0">
                  <c:v>0.71</c:v>
                </c:pt>
              </c:numCache>
            </c:numRef>
          </c:val>
        </c:ser>
        <c:ser>
          <c:idx val="2"/>
          <c:order val="2"/>
          <c:tx>
            <c:strRef>
              <c:f>Sheet1!$D$1</c:f>
              <c:strCache>
                <c:ptCount val="1"/>
                <c:pt idx="0">
                  <c:v>Apklausa žodžiu.</c:v>
                </c:pt>
              </c:strCache>
            </c:strRef>
          </c:tx>
          <c:invertIfNegative val="0"/>
          <c:cat>
            <c:multiLvlStrRef>
              <c:f>Sheet1!$A$2</c:f>
            </c:multiLvlStrRef>
          </c:cat>
          <c:val>
            <c:numRef>
              <c:f>Sheet1!$D$2</c:f>
              <c:numCache>
                <c:formatCode>0%</c:formatCode>
                <c:ptCount val="1"/>
                <c:pt idx="0">
                  <c:v>0.56999999999999995</c:v>
                </c:pt>
              </c:numCache>
            </c:numRef>
          </c:val>
        </c:ser>
        <c:ser>
          <c:idx val="3"/>
          <c:order val="3"/>
          <c:tx>
            <c:strRef>
              <c:f>Sheet1!$E$1</c:f>
              <c:strCache>
                <c:ptCount val="1"/>
                <c:pt idx="0">
                  <c:v>Savarankiškas darbas.</c:v>
                </c:pt>
              </c:strCache>
            </c:strRef>
          </c:tx>
          <c:invertIfNegative val="0"/>
          <c:cat>
            <c:multiLvlStrRef>
              <c:f>Sheet1!$A$2</c:f>
            </c:multiLvlStrRef>
          </c:cat>
          <c:val>
            <c:numRef>
              <c:f>Sheet1!$E$2</c:f>
              <c:numCache>
                <c:formatCode>0%</c:formatCode>
                <c:ptCount val="1"/>
                <c:pt idx="0">
                  <c:v>0.83</c:v>
                </c:pt>
              </c:numCache>
            </c:numRef>
          </c:val>
        </c:ser>
        <c:ser>
          <c:idx val="4"/>
          <c:order val="4"/>
          <c:tx>
            <c:strRef>
              <c:f>Sheet1!$F$1</c:f>
              <c:strCache>
                <c:ptCount val="1"/>
                <c:pt idx="0">
                  <c:v>Interpretacija, rašinys.</c:v>
                </c:pt>
              </c:strCache>
            </c:strRef>
          </c:tx>
          <c:invertIfNegative val="0"/>
          <c:cat>
            <c:multiLvlStrRef>
              <c:f>Sheet1!$A$2</c:f>
            </c:multiLvlStrRef>
          </c:cat>
          <c:val>
            <c:numRef>
              <c:f>Sheet1!$F$2</c:f>
              <c:numCache>
                <c:formatCode>0%</c:formatCode>
                <c:ptCount val="1"/>
                <c:pt idx="0">
                  <c:v>0.24</c:v>
                </c:pt>
              </c:numCache>
            </c:numRef>
          </c:val>
        </c:ser>
        <c:ser>
          <c:idx val="5"/>
          <c:order val="5"/>
          <c:tx>
            <c:strRef>
              <c:f>Sheet1!$G$1</c:f>
              <c:strCache>
                <c:ptCount val="1"/>
                <c:pt idx="0">
                  <c:v>Laboratorinis arba praktikos darbas.</c:v>
                </c:pt>
              </c:strCache>
            </c:strRef>
          </c:tx>
          <c:invertIfNegative val="0"/>
          <c:cat>
            <c:multiLvlStrRef>
              <c:f>Sheet1!$A$2</c:f>
            </c:multiLvlStrRef>
          </c:cat>
          <c:val>
            <c:numRef>
              <c:f>Sheet1!$G$2</c:f>
              <c:numCache>
                <c:formatCode>0%</c:formatCode>
                <c:ptCount val="1"/>
                <c:pt idx="0">
                  <c:v>0.3</c:v>
                </c:pt>
              </c:numCache>
            </c:numRef>
          </c:val>
        </c:ser>
        <c:ser>
          <c:idx val="6"/>
          <c:order val="6"/>
          <c:tx>
            <c:strRef>
              <c:f>Sheet1!$H$1</c:f>
              <c:strCache>
                <c:ptCount val="1"/>
                <c:pt idx="0">
                  <c:v>Projektinis-kūrybinis darbas.</c:v>
                </c:pt>
              </c:strCache>
            </c:strRef>
          </c:tx>
          <c:invertIfNegative val="0"/>
          <c:cat>
            <c:multiLvlStrRef>
              <c:f>Sheet1!$A$2</c:f>
            </c:multiLvlStrRef>
          </c:cat>
          <c:val>
            <c:numRef>
              <c:f>Sheet1!$H$2</c:f>
              <c:numCache>
                <c:formatCode>0%</c:formatCode>
                <c:ptCount val="1"/>
                <c:pt idx="0">
                  <c:v>0.54</c:v>
                </c:pt>
              </c:numCache>
            </c:numRef>
          </c:val>
        </c:ser>
        <c:ser>
          <c:idx val="7"/>
          <c:order val="7"/>
          <c:tx>
            <c:strRef>
              <c:f>Sheet1!$I$1</c:f>
              <c:strCache>
                <c:ptCount val="1"/>
                <c:pt idx="0">
                  <c:v>Referatas.</c:v>
                </c:pt>
              </c:strCache>
            </c:strRef>
          </c:tx>
          <c:invertIfNegative val="0"/>
          <c:cat>
            <c:multiLvlStrRef>
              <c:f>Sheet1!$A$2</c:f>
            </c:multiLvlStrRef>
          </c:cat>
          <c:val>
            <c:numRef>
              <c:f>Sheet1!$I$2</c:f>
              <c:numCache>
                <c:formatCode>0%</c:formatCode>
                <c:ptCount val="1"/>
                <c:pt idx="0">
                  <c:v>0.08</c:v>
                </c:pt>
              </c:numCache>
            </c:numRef>
          </c:val>
        </c:ser>
        <c:ser>
          <c:idx val="8"/>
          <c:order val="8"/>
          <c:tx>
            <c:strRef>
              <c:f>Sheet1!$J$1</c:f>
              <c:strCache>
                <c:ptCount val="1"/>
                <c:pt idx="0">
                  <c:v>Kita.</c:v>
                </c:pt>
              </c:strCache>
            </c:strRef>
          </c:tx>
          <c:invertIfNegative val="0"/>
          <c:cat>
            <c:multiLvlStrRef>
              <c:f>Sheet1!$A$2</c:f>
            </c:multiLvlStrRef>
          </c:cat>
          <c:val>
            <c:numRef>
              <c:f>Sheet1!$J$2</c:f>
              <c:numCache>
                <c:formatCode>0%</c:formatCode>
                <c:ptCount val="1"/>
                <c:pt idx="0">
                  <c:v>0.03</c:v>
                </c:pt>
              </c:numCache>
            </c:numRef>
          </c:val>
        </c:ser>
        <c:dLbls>
          <c:showLegendKey val="0"/>
          <c:showVal val="1"/>
          <c:showCatName val="0"/>
          <c:showSerName val="0"/>
          <c:showPercent val="0"/>
          <c:showBubbleSize val="0"/>
        </c:dLbls>
        <c:gapWidth val="150"/>
        <c:overlap val="-25"/>
        <c:axId val="99698560"/>
        <c:axId val="99700096"/>
      </c:barChart>
      <c:catAx>
        <c:axId val="99698560"/>
        <c:scaling>
          <c:orientation val="minMax"/>
        </c:scaling>
        <c:delete val="0"/>
        <c:axPos val="b"/>
        <c:numFmt formatCode="General" sourceLinked="1"/>
        <c:majorTickMark val="none"/>
        <c:minorTickMark val="none"/>
        <c:tickLblPos val="nextTo"/>
        <c:crossAx val="99700096"/>
        <c:crosses val="autoZero"/>
        <c:auto val="1"/>
        <c:lblAlgn val="ctr"/>
        <c:lblOffset val="100"/>
        <c:noMultiLvlLbl val="0"/>
      </c:catAx>
      <c:valAx>
        <c:axId val="99700096"/>
        <c:scaling>
          <c:orientation val="minMax"/>
        </c:scaling>
        <c:delete val="1"/>
        <c:axPos val="l"/>
        <c:numFmt formatCode="0%" sourceLinked="1"/>
        <c:majorTickMark val="none"/>
        <c:minorTickMark val="none"/>
        <c:tickLblPos val="nextTo"/>
        <c:crossAx val="99698560"/>
        <c:crosses val="autoZero"/>
        <c:crossBetween val="between"/>
      </c:valAx>
    </c:plotArea>
    <c:legend>
      <c:legendPos val="t"/>
      <c:overlay val="0"/>
      <c:txPr>
        <a:bodyPr/>
        <a:lstStyle/>
        <a:p>
          <a:pPr>
            <a:defRPr sz="2000">
              <a:latin typeface="Times New Roman" pitchFamily="18" charset="0"/>
              <a:cs typeface="Times New Roman" pitchFamily="18" charset="0"/>
            </a:defRPr>
          </a:pPr>
          <a:endParaRPr lang="lt-LT"/>
        </a:p>
      </c:txPr>
    </c:legend>
    <c:plotVisOnly val="1"/>
    <c:dispBlanksAs val="gap"/>
    <c:showDLblsOverMax val="0"/>
  </c:chart>
  <c:txPr>
    <a:bodyPr/>
    <a:lstStyle/>
    <a:p>
      <a:pPr>
        <a:defRPr sz="1800"/>
      </a:pPr>
      <a:endParaRPr lang="lt-LT"/>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DA5F9-02AF-44A3-BF9E-F3BBD506E68E}" type="datetimeFigureOut">
              <a:rPr lang="lt-LT" smtClean="0"/>
              <a:t>2018.09.05</a:t>
            </a:fld>
            <a:endParaRPr lang="lt-LT"/>
          </a:p>
        </p:txBody>
      </p:sp>
      <p:sp>
        <p:nvSpPr>
          <p:cNvPr id="4" name="Skaidrės vaizdo vietos rezervavimo ženkla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555B05-F30A-41C8-80B5-8ACE65B44480}" type="slidenum">
              <a:rPr lang="lt-LT" smtClean="0"/>
              <a:t>‹#›</a:t>
            </a:fld>
            <a:endParaRPr lang="lt-LT"/>
          </a:p>
        </p:txBody>
      </p:sp>
    </p:spTree>
    <p:extLst>
      <p:ext uri="{BB962C8B-B14F-4D97-AF65-F5344CB8AC3E}">
        <p14:creationId xmlns:p14="http://schemas.microsoft.com/office/powerpoint/2010/main" val="1164017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7C555B05-F30A-41C8-80B5-8ACE65B44480}" type="slidenum">
              <a:rPr lang="lt-LT" smtClean="0"/>
              <a:t>27</a:t>
            </a:fld>
            <a:endParaRPr lang="lt-LT"/>
          </a:p>
        </p:txBody>
      </p:sp>
    </p:spTree>
    <p:extLst>
      <p:ext uri="{BB962C8B-B14F-4D97-AF65-F5344CB8AC3E}">
        <p14:creationId xmlns:p14="http://schemas.microsoft.com/office/powerpoint/2010/main" val="219427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en-US" dirty="0"/>
          </a:p>
        </p:txBody>
      </p:sp>
      <p:sp>
        <p:nvSpPr>
          <p:cNvPr id="4" name="Skaidrės numerio vietos rezervavimo ženklas 3"/>
          <p:cNvSpPr>
            <a:spLocks noGrp="1"/>
          </p:cNvSpPr>
          <p:nvPr>
            <p:ph type="sldNum" sz="quarter" idx="10"/>
          </p:nvPr>
        </p:nvSpPr>
        <p:spPr/>
        <p:txBody>
          <a:bodyPr/>
          <a:lstStyle/>
          <a:p>
            <a:fld id="{7C555B05-F30A-41C8-80B5-8ACE65B44480}" type="slidenum">
              <a:rPr lang="lt-LT" smtClean="0"/>
              <a:t>47</a:t>
            </a:fld>
            <a:endParaRPr lang="lt-LT"/>
          </a:p>
        </p:txBody>
      </p:sp>
    </p:spTree>
    <p:extLst>
      <p:ext uri="{BB962C8B-B14F-4D97-AF65-F5344CB8AC3E}">
        <p14:creationId xmlns:p14="http://schemas.microsoft.com/office/powerpoint/2010/main" val="475329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t-L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705215279"/>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2244636387"/>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556729978"/>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8CABC7D0-12C2-45BF-81CC-45C20B72AEE3}" type="datetimeFigureOut">
              <a:rPr lang="lt-LT" smtClean="0"/>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3460530147"/>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ABC7D0-12C2-45BF-81CC-45C20B72AEE3}" type="datetimeFigureOut">
              <a:rPr lang="lt-LT" smtClean="0"/>
              <a:t>2018.09.05</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2919559272"/>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8CABC7D0-12C2-45BF-81CC-45C20B72AEE3}" type="datetimeFigureOut">
              <a:rPr lang="lt-LT" smtClean="0"/>
              <a:t>2018.09.05</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1578362183"/>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8CABC7D0-12C2-45BF-81CC-45C20B72AEE3}" type="datetimeFigureOut">
              <a:rPr lang="lt-LT" smtClean="0"/>
              <a:t>2018.09.05</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2585224346"/>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8CABC7D0-12C2-45BF-81CC-45C20B72AEE3}" type="datetimeFigureOut">
              <a:rPr lang="lt-LT" smtClean="0"/>
              <a:t>2018.09.05</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2409649919"/>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ABC7D0-12C2-45BF-81CC-45C20B72AEE3}" type="datetimeFigureOut">
              <a:rPr lang="lt-LT" smtClean="0"/>
              <a:t>2018.09.05</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3584308695"/>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t-L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ABC7D0-12C2-45BF-81CC-45C20B72AEE3}" type="datetimeFigureOut">
              <a:rPr lang="lt-LT" smtClean="0"/>
              <a:t>2018.09.05</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1179099745"/>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t-L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ABC7D0-12C2-45BF-81CC-45C20B72AEE3}" type="datetimeFigureOut">
              <a:rPr lang="lt-LT" smtClean="0"/>
              <a:t>2018.09.05</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0F8F58C-70D2-4129-97F8-84350027D041}" type="slidenum">
              <a:rPr lang="lt-LT" smtClean="0"/>
              <a:t>‹#›</a:t>
            </a:fld>
            <a:endParaRPr lang="lt-LT"/>
          </a:p>
        </p:txBody>
      </p:sp>
    </p:spTree>
    <p:extLst>
      <p:ext uri="{BB962C8B-B14F-4D97-AF65-F5344CB8AC3E}">
        <p14:creationId xmlns:p14="http://schemas.microsoft.com/office/powerpoint/2010/main" val="130781182"/>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BC7D0-12C2-45BF-81CC-45C20B72AEE3}" type="datetimeFigureOut">
              <a:rPr lang="lt-LT" smtClean="0"/>
              <a:t>2018.09.05</a:t>
            </a:fld>
            <a:endParaRPr lang="lt-L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F8F58C-70D2-4129-97F8-84350027D041}" type="slidenum">
              <a:rPr lang="lt-LT" smtClean="0"/>
              <a:t>‹#›</a:t>
            </a:fld>
            <a:endParaRPr lang="lt-LT"/>
          </a:p>
        </p:txBody>
      </p:sp>
    </p:spTree>
    <p:extLst>
      <p:ext uri="{BB962C8B-B14F-4D97-AF65-F5344CB8AC3E}">
        <p14:creationId xmlns:p14="http://schemas.microsoft.com/office/powerpoint/2010/main" val="197612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ll/>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2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2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3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saturation sat="66000"/>
                    </a14:imgEffect>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18328" y="0"/>
            <a:ext cx="9094241" cy="686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clrChange>
              <a:clrFrom>
                <a:srgbClr val="FFFFFF"/>
              </a:clrFrom>
              <a:clrTo>
                <a:srgbClr val="FFFFFF">
                  <a:alpha val="0"/>
                </a:srgbClr>
              </a:clrTo>
            </a:clrChange>
            <a:extLst>
              <a:ext uri="{BEBA8EAE-BF5A-486C-A8C5-ECC9F3942E4B}">
                <a14:imgProps xmlns:a14="http://schemas.microsoft.com/office/drawing/2010/main">
                  <a14:imgLayer r:embed="rId5">
                    <a14:imgEffect>
                      <a14:sharpenSoften amount="50000"/>
                    </a14:imgEffect>
                    <a14:imgEffect>
                      <a14:saturation sat="66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3491880" y="-315416"/>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683568" y="908720"/>
            <a:ext cx="7772400" cy="2691730"/>
          </a:xfrm>
        </p:spPr>
        <p:txBody>
          <a:bodyPr>
            <a:noAutofit/>
          </a:bodyPr>
          <a:lstStyle/>
          <a:p>
            <a:r>
              <a:rPr lang="lt-LT" sz="6000" dirty="0">
                <a:latin typeface="Times New Roman" pitchFamily="18" charset="0"/>
                <a:cs typeface="Times New Roman" pitchFamily="18" charset="0"/>
              </a:rPr>
              <a:t/>
            </a:r>
            <a:br>
              <a:rPr lang="lt-LT" sz="6000" dirty="0">
                <a:latin typeface="Times New Roman" pitchFamily="18" charset="0"/>
                <a:cs typeface="Times New Roman" pitchFamily="18" charset="0"/>
              </a:rPr>
            </a:br>
            <a:r>
              <a:rPr lang="lt-LT" sz="7200" b="1" dirty="0">
                <a:latin typeface="Times New Roman" pitchFamily="18" charset="0"/>
                <a:cs typeface="Times New Roman" pitchFamily="18" charset="0"/>
              </a:rPr>
              <a:t>Vertinimas </a:t>
            </a:r>
            <a:r>
              <a:rPr lang="lt-LT" sz="7200" b="1" dirty="0" smtClean="0">
                <a:latin typeface="Times New Roman" pitchFamily="18" charset="0"/>
                <a:cs typeface="Times New Roman" pitchFamily="18" charset="0"/>
              </a:rPr>
              <a:t>kaip ugdymas</a:t>
            </a:r>
            <a:br>
              <a:rPr lang="lt-LT" sz="7200" b="1" dirty="0" smtClean="0">
                <a:latin typeface="Times New Roman" pitchFamily="18" charset="0"/>
                <a:cs typeface="Times New Roman" pitchFamily="18" charset="0"/>
              </a:rPr>
            </a:br>
            <a:r>
              <a:rPr lang="lt-LT" sz="7200" b="1" dirty="0" smtClean="0">
                <a:latin typeface="Times New Roman" pitchFamily="18" charset="0"/>
                <a:cs typeface="Times New Roman" pitchFamily="18" charset="0"/>
              </a:rPr>
              <a:t>Įsivertinimas</a:t>
            </a:r>
            <a:endParaRPr lang="lt-LT" sz="7200" b="1" dirty="0">
              <a:latin typeface="Times New Roman" pitchFamily="18" charset="0"/>
              <a:cs typeface="Times New Roman" pitchFamily="18" charset="0"/>
            </a:endParaRPr>
          </a:p>
        </p:txBody>
      </p:sp>
      <p:sp>
        <p:nvSpPr>
          <p:cNvPr id="3" name="Subtitle 2"/>
          <p:cNvSpPr>
            <a:spLocks noGrp="1"/>
          </p:cNvSpPr>
          <p:nvPr>
            <p:ph type="subTitle" idx="1"/>
          </p:nvPr>
        </p:nvSpPr>
        <p:spPr>
          <a:xfrm>
            <a:off x="1475656" y="5229200"/>
            <a:ext cx="6400800" cy="1752600"/>
          </a:xfrm>
        </p:spPr>
        <p:txBody>
          <a:bodyPr>
            <a:normAutofit fontScale="92500" lnSpcReduction="20000"/>
          </a:bodyPr>
          <a:lstStyle/>
          <a:p>
            <a:r>
              <a:rPr lang="lt-LT" b="1" dirty="0">
                <a:solidFill>
                  <a:schemeClr val="bg2">
                    <a:lumMod val="10000"/>
                  </a:schemeClr>
                </a:solidFill>
                <a:latin typeface="Times New Roman" pitchFamily="18" charset="0"/>
                <a:cs typeface="Times New Roman" pitchFamily="18" charset="0"/>
              </a:rPr>
              <a:t>Veiklos kokybės įsivertinimo ir mokinių pažangos bei pasiekimų vertinimo darbo </a:t>
            </a:r>
            <a:r>
              <a:rPr lang="lt-LT" b="1" dirty="0" smtClean="0">
                <a:solidFill>
                  <a:schemeClr val="bg2">
                    <a:lumMod val="10000"/>
                  </a:schemeClr>
                </a:solidFill>
                <a:latin typeface="Times New Roman" pitchFamily="18" charset="0"/>
                <a:cs typeface="Times New Roman" pitchFamily="18" charset="0"/>
              </a:rPr>
              <a:t>grupė</a:t>
            </a:r>
          </a:p>
          <a:p>
            <a:r>
              <a:rPr lang="lt-LT" b="1" dirty="0" smtClean="0">
                <a:solidFill>
                  <a:schemeClr val="bg2">
                    <a:lumMod val="10000"/>
                  </a:schemeClr>
                </a:solidFill>
                <a:latin typeface="Times New Roman" pitchFamily="18" charset="0"/>
                <a:cs typeface="Times New Roman" pitchFamily="18" charset="0"/>
              </a:rPr>
              <a:t>2016/2017 </a:t>
            </a:r>
            <a:r>
              <a:rPr lang="lt-LT" b="1" dirty="0" err="1">
                <a:solidFill>
                  <a:schemeClr val="bg2">
                    <a:lumMod val="10000"/>
                  </a:schemeClr>
                </a:solidFill>
                <a:latin typeface="Times New Roman" pitchFamily="18" charset="0"/>
                <a:cs typeface="Times New Roman" pitchFamily="18" charset="0"/>
              </a:rPr>
              <a:t>m.m</a:t>
            </a:r>
            <a:r>
              <a:rPr lang="lt-LT" b="1" dirty="0">
                <a:solidFill>
                  <a:schemeClr val="bg2">
                    <a:lumMod val="10000"/>
                  </a:schemeClr>
                </a:solidFill>
                <a:latin typeface="Times New Roman" pitchFamily="18" charset="0"/>
                <a:cs typeface="Times New Roman" pitchFamily="18" charset="0"/>
              </a:rPr>
              <a:t>. </a:t>
            </a:r>
            <a:endParaRPr lang="lt-LT" b="1" dirty="0" smtClean="0">
              <a:solidFill>
                <a:schemeClr val="bg2">
                  <a:lumMod val="10000"/>
                </a:schemeClr>
              </a:solidFill>
              <a:latin typeface="Times New Roman" pitchFamily="18" charset="0"/>
              <a:cs typeface="Times New Roman" pitchFamily="18" charset="0"/>
            </a:endParaRPr>
          </a:p>
          <a:p>
            <a:endParaRPr lang="lt-LT" dirty="0">
              <a:solidFill>
                <a:schemeClr val="tx1"/>
              </a:solidFill>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1727177295"/>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normAutofit fontScale="90000"/>
          </a:bodyPr>
          <a:lstStyle/>
          <a:p>
            <a:r>
              <a:rPr lang="lt-LT" dirty="0" smtClean="0">
                <a:latin typeface="Times New Roman" pitchFamily="18" charset="0"/>
                <a:cs typeface="Times New Roman" pitchFamily="18" charset="0"/>
              </a:rPr>
              <a:t>Tėvų </a:t>
            </a:r>
            <a:r>
              <a:rPr lang="lt-LT" dirty="0">
                <a:latin typeface="Times New Roman" pitchFamily="18" charset="0"/>
                <a:cs typeface="Times New Roman" pitchFamily="18" charset="0"/>
              </a:rPr>
              <a:t>atsakymai</a:t>
            </a:r>
            <a:br>
              <a:rPr lang="lt-LT" dirty="0">
                <a:latin typeface="Times New Roman" pitchFamily="18" charset="0"/>
                <a:cs typeface="Times New Roman" pitchFamily="18" charset="0"/>
              </a:rPr>
            </a:br>
            <a:r>
              <a:rPr lang="lt-LT" dirty="0">
                <a:latin typeface="Times New Roman" pitchFamily="18" charset="0"/>
                <a:cs typeface="Times New Roman" pitchFamily="18" charset="0"/>
              </a:rPr>
              <a:t>6 - Kodėl yra svarbus pažymys?</a:t>
            </a:r>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4128876596"/>
              </p:ext>
            </p:extLst>
          </p:nvPr>
        </p:nvGraphicFramePr>
        <p:xfrm>
          <a:off x="107504" y="1124744"/>
          <a:ext cx="8928992" cy="55446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6857934"/>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fontScale="90000"/>
          </a:bodyPr>
          <a:lstStyle/>
          <a:p>
            <a:r>
              <a:rPr lang="lt-LT" dirty="0" smtClean="0">
                <a:latin typeface="Times New Roman" pitchFamily="18" charset="0"/>
                <a:cs typeface="Times New Roman" pitchFamily="18" charset="0"/>
              </a:rPr>
              <a:t>Mokytojų atsakymai</a:t>
            </a:r>
            <a:r>
              <a:rPr lang="lt-LT" dirty="0">
                <a:latin typeface="Times New Roman" pitchFamily="18" charset="0"/>
                <a:cs typeface="Times New Roman" pitchFamily="18" charset="0"/>
              </a:rPr>
              <a:t/>
            </a:r>
            <a:br>
              <a:rPr lang="lt-LT" dirty="0">
                <a:latin typeface="Times New Roman" pitchFamily="18" charset="0"/>
                <a:cs typeface="Times New Roman" pitchFamily="18" charset="0"/>
              </a:rPr>
            </a:br>
            <a:r>
              <a:rPr lang="lt-LT" dirty="0">
                <a:latin typeface="Times New Roman" pitchFamily="18" charset="0"/>
                <a:cs typeface="Times New Roman" pitchFamily="18" charset="0"/>
              </a:rPr>
              <a:t>6 - Kodėl yra svarbus pažymys?</a:t>
            </a:r>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2545780934"/>
              </p:ext>
            </p:extLst>
          </p:nvPr>
        </p:nvGraphicFramePr>
        <p:xfrm>
          <a:off x="107504" y="1600200"/>
          <a:ext cx="9036496"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54910242"/>
      </p:ext>
    </p:extLst>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noAutofit/>
          </a:bodyPr>
          <a:lstStyle/>
          <a:p>
            <a:r>
              <a:rPr lang="lt-LT" sz="3600" dirty="0" smtClean="0">
                <a:latin typeface="Times New Roman" pitchFamily="18" charset="0"/>
                <a:cs typeface="Times New Roman" pitchFamily="18" charset="0"/>
              </a:rPr>
              <a:t>7 - Mokytojas nuolat stebi mokymąsi, komentuoja, pagiria, aptaria mokinio pasiekimus.</a:t>
            </a:r>
            <a:endParaRPr lang="lt-LT"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fi-FI" dirty="0" smtClean="0"/>
              <a:t>	</a:t>
            </a:r>
            <a:endParaRPr lang="lt-LT"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1" y="1700808"/>
            <a:ext cx="2931588" cy="2117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Table 5"/>
          <p:cNvGraphicFramePr>
            <a:graphicFrameLocks noGrp="1"/>
          </p:cNvGraphicFramePr>
          <p:nvPr>
            <p:extLst>
              <p:ext uri="{D42A27DB-BD31-4B8C-83A1-F6EECF244321}">
                <p14:modId xmlns:p14="http://schemas.microsoft.com/office/powerpoint/2010/main" val="3383600740"/>
              </p:ext>
            </p:extLst>
          </p:nvPr>
        </p:nvGraphicFramePr>
        <p:xfrm>
          <a:off x="395536" y="4653136"/>
          <a:ext cx="8208912" cy="1897360"/>
        </p:xfrm>
        <a:graphic>
          <a:graphicData uri="http://schemas.openxmlformats.org/drawingml/2006/table">
            <a:tbl>
              <a:tblPr firstRow="1" bandRow="1">
                <a:tableStyleId>{5C22544A-7EE6-4342-B048-85BDC9FD1C3A}</a:tableStyleId>
              </a:tblPr>
              <a:tblGrid>
                <a:gridCol w="2184931"/>
                <a:gridCol w="2284247"/>
                <a:gridCol w="1724819"/>
                <a:gridCol w="2014915"/>
              </a:tblGrid>
              <a:tr h="316344">
                <a:tc>
                  <a:txBody>
                    <a:bodyPr/>
                    <a:lstStyle/>
                    <a:p>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6373">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76%    240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73%   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96% 	26	</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8027">
                <a:tc>
                  <a:txBody>
                    <a:bodyPr/>
                    <a:lstStyle/>
                    <a:p>
                      <a:r>
                        <a:rPr lang="lt-LT" sz="2400" b="1" dirty="0" smtClean="0">
                          <a:latin typeface="Times New Roman" pitchFamily="18" charset="0"/>
                          <a:cs typeface="Times New Roman" pitchFamily="18" charset="0"/>
                        </a:rPr>
                        <a:t>2. </a:t>
                      </a:r>
                      <a:r>
                        <a:rPr lang="fi-FI" sz="2400" b="1" dirty="0" smtClean="0">
                          <a:latin typeface="Times New Roman" pitchFamily="18" charset="0"/>
                          <a:cs typeface="Times New Roman" pitchFamily="18" charset="0"/>
                        </a:rPr>
                        <a:t>Ne</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24%	74</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 9%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4% 	1</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3. Nežinau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17% </a:t>
                      </a:r>
                      <a:r>
                        <a:rPr lang="lt-LT" sz="2400" b="1" baseline="0"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7" y="1700808"/>
            <a:ext cx="2587761" cy="2117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8184" y="1700808"/>
            <a:ext cx="2448271" cy="2117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7415957"/>
      </p:ext>
    </p:extLst>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noAutofit/>
          </a:bodyPr>
          <a:lstStyle/>
          <a:p>
            <a:r>
              <a:rPr lang="lt-LT" sz="3600" dirty="0" smtClean="0">
                <a:latin typeface="Times New Roman" pitchFamily="18" charset="0"/>
                <a:cs typeface="Times New Roman" pitchFamily="18" charset="0"/>
              </a:rPr>
              <a:t>8 - Norėdamas padėti, nukreipti tam tikrai veiklai, mokytojas įvertina žodžiu ar raštu, bet ne pažymiu</a:t>
            </a:r>
            <a:r>
              <a:rPr lang="lt-LT" sz="3600" dirty="0" smtClean="0"/>
              <a:t>.</a:t>
            </a:r>
            <a:endParaRPr lang="lt-LT" sz="3600"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fi-FI" dirty="0" smtClean="0"/>
              <a:t>	</a:t>
            </a:r>
            <a:endParaRPr lang="lt-LT"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5" y="1700807"/>
            <a:ext cx="2791696" cy="201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3728536719"/>
              </p:ext>
            </p:extLst>
          </p:nvPr>
        </p:nvGraphicFramePr>
        <p:xfrm>
          <a:off x="323528" y="4509120"/>
          <a:ext cx="8208912" cy="2050185"/>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66%	207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56% 	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2400" b="1" dirty="0" smtClean="0"/>
                        <a:t>93% 	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841">
                <a:tc>
                  <a:txBody>
                    <a:bodyPr/>
                    <a:lstStyle/>
                    <a:p>
                      <a:pPr algn="l"/>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endParaRPr lang="en-US"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34%	107</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11%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t>7% 	2</a:t>
                      </a:r>
                      <a:endParaRPr lang="lt-LT" sz="24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3 Nežinau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33% 	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lt-LT"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1" y="1700806"/>
            <a:ext cx="2791697" cy="2016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5" y="1700806"/>
            <a:ext cx="2453311" cy="2016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695149"/>
      </p:ext>
    </p:extLst>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600" dirty="0" smtClean="0">
                <a:latin typeface="Times New Roman" pitchFamily="18" charset="0"/>
                <a:cs typeface="Times New Roman" pitchFamily="18" charset="0"/>
              </a:rPr>
              <a:t>9 - Baigus temą ar kurso dalį, mokytojas žodžiu ar raštu patikrina pasiekimus.</a:t>
            </a:r>
            <a:endParaRPr lang="lt-LT"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556791"/>
            <a:ext cx="2592288" cy="1872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1899422472"/>
              </p:ext>
            </p:extLst>
          </p:nvPr>
        </p:nvGraphicFramePr>
        <p:xfrm>
          <a:off x="323528" y="4509120"/>
          <a:ext cx="8208912" cy="2021808"/>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8</a:t>
                      </a:r>
                      <a:r>
                        <a:rPr lang="lt-LT" sz="2400" b="1" dirty="0" smtClean="0">
                          <a:latin typeface="Times New Roman" pitchFamily="18" charset="0"/>
                          <a:cs typeface="Times New Roman" pitchFamily="18" charset="0"/>
                        </a:rPr>
                        <a:t>3</a:t>
                      </a:r>
                      <a:r>
                        <a:rPr lang="fi-FI" sz="2400" b="1" dirty="0" smtClean="0">
                          <a:latin typeface="Times New Roman" pitchFamily="18" charset="0"/>
                          <a:cs typeface="Times New Roman" pitchFamily="18" charset="0"/>
                        </a:rPr>
                        <a:t>%	2</a:t>
                      </a:r>
                      <a:r>
                        <a:rPr lang="lt-LT" sz="2400" b="1" dirty="0" smtClean="0">
                          <a:latin typeface="Times New Roman" pitchFamily="18" charset="0"/>
                          <a:cs typeface="Times New Roman" pitchFamily="18" charset="0"/>
                        </a:rPr>
                        <a:t>59</a:t>
                      </a:r>
                      <a:endParaRPr lang="fi-FI"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sz="2400" b="1" dirty="0" smtClean="0"/>
                        <a:t>95% 	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lt-LT" sz="2400" b="1" dirty="0" smtClean="0">
                          <a:latin typeface="Times New Roman" pitchFamily="18" charset="0"/>
                          <a:cs typeface="Times New Roman" pitchFamily="18" charset="0"/>
                        </a:rPr>
                        <a:t>100% 	27</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7464">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1</a:t>
                      </a:r>
                      <a:r>
                        <a:rPr lang="lt-LT" sz="2400" b="1" dirty="0" smtClean="0">
                          <a:latin typeface="Times New Roman" pitchFamily="18" charset="0"/>
                          <a:cs typeface="Times New Roman" pitchFamily="18" charset="0"/>
                        </a:rPr>
                        <a:t>7</a:t>
                      </a:r>
                      <a:r>
                        <a:rPr lang="fi-FI"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     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sz="2400" b="1" dirty="0" smtClean="0"/>
                        <a:t>2%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lt-LT" sz="2400" b="1" dirty="0" smtClean="0">
                          <a:latin typeface="Times New Roman" pitchFamily="18" charset="0"/>
                          <a:cs typeface="Times New Roman" pitchFamily="18" charset="0"/>
                        </a:rPr>
                        <a:t>0%    0</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3 Nežinau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t>3% 	2</a:t>
                      </a:r>
                      <a:endParaRPr lang="lt-LT" sz="24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1556792"/>
            <a:ext cx="250289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8184" y="1556792"/>
            <a:ext cx="250289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0014700"/>
      </p:ext>
    </p:extLst>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	</a:t>
            </a:r>
            <a:r>
              <a:rPr lang="lt-LT" sz="4000" dirty="0" smtClean="0">
                <a:latin typeface="Times New Roman" pitchFamily="18" charset="0"/>
                <a:cs typeface="Times New Roman" pitchFamily="18" charset="0"/>
              </a:rPr>
              <a:t>10 - Vertindamas pasiekimus mokytojas remiasi tam tikrais reikalavimais (kriterijais).</a:t>
            </a:r>
            <a:endParaRPr lang="lt-LT"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200" y="1628797"/>
            <a:ext cx="2991104" cy="2160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Table 5"/>
          <p:cNvGraphicFramePr>
            <a:graphicFrameLocks noGrp="1"/>
          </p:cNvGraphicFramePr>
          <p:nvPr>
            <p:extLst>
              <p:ext uri="{D42A27DB-BD31-4B8C-83A1-F6EECF244321}">
                <p14:modId xmlns:p14="http://schemas.microsoft.com/office/powerpoint/2010/main" val="2439756224"/>
              </p:ext>
            </p:extLst>
          </p:nvPr>
        </p:nvGraphicFramePr>
        <p:xfrm>
          <a:off x="549624" y="4077072"/>
          <a:ext cx="8208912" cy="2324984"/>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b="1" dirty="0" err="1" smtClean="0">
                          <a:latin typeface="Times New Roman" pitchFamily="18" charset="0"/>
                          <a:cs typeface="Times New Roman" pitchFamily="18" charset="0"/>
                        </a:rPr>
                        <a:t>Mokiniai</a:t>
                      </a:r>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b="1" dirty="0" smtClean="0">
                          <a:latin typeface="Times New Roman" pitchFamily="18" charset="0"/>
                          <a:cs typeface="Times New Roman" pitchFamily="18" charset="0"/>
                        </a:rPr>
                        <a:t>T</a:t>
                      </a:r>
                      <a:r>
                        <a:rPr lang="lt-LT" sz="2800" b="1" dirty="0" err="1" smtClean="0">
                          <a:latin typeface="Times New Roman" pitchFamily="18" charset="0"/>
                          <a:cs typeface="Times New Roman" pitchFamily="18" charset="0"/>
                        </a:rPr>
                        <a:t>ėvai</a:t>
                      </a:r>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800" b="1" dirty="0" smtClean="0">
                          <a:latin typeface="Times New Roman" pitchFamily="18" charset="0"/>
                          <a:cs typeface="Times New Roman" pitchFamily="18" charset="0"/>
                        </a:rPr>
                        <a:t>Mokytojai</a:t>
                      </a:r>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r>
                        <a:rPr lang="lt-LT" sz="2800" b="1" dirty="0" smtClean="0">
                          <a:latin typeface="Times New Roman" pitchFamily="18" charset="0"/>
                          <a:cs typeface="Times New Roman" pitchFamily="18" charset="0"/>
                        </a:rPr>
                        <a:t>1</a:t>
                      </a:r>
                      <a:r>
                        <a:rPr lang="en-US" sz="2800" b="1" dirty="0" smtClean="0">
                          <a:latin typeface="Times New Roman" pitchFamily="18" charset="0"/>
                          <a:cs typeface="Times New Roman" pitchFamily="18" charset="0"/>
                        </a:rPr>
                        <a:t> </a:t>
                      </a:r>
                      <a:r>
                        <a:rPr lang="lt-LT" sz="2800" b="1" dirty="0" smtClean="0">
                          <a:latin typeface="Times New Roman" pitchFamily="18" charset="0"/>
                          <a:cs typeface="Times New Roman" pitchFamily="18" charset="0"/>
                        </a:rPr>
                        <a:t>Taip</a:t>
                      </a:r>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800" b="1" dirty="0" smtClean="0">
                          <a:latin typeface="Times New Roman" pitchFamily="18" charset="0"/>
                          <a:cs typeface="Times New Roman" pitchFamily="18" charset="0"/>
                        </a:rPr>
                        <a:t>88%	274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sz="2800" b="1" dirty="0" smtClean="0">
                          <a:latin typeface="Times New Roman" pitchFamily="18" charset="0"/>
                          <a:cs typeface="Times New Roman" pitchFamily="18" charset="0"/>
                        </a:rPr>
                        <a:t>86% 	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i-FI" sz="2800" b="1" dirty="0" smtClean="0">
                          <a:latin typeface="Times New Roman" pitchFamily="18" charset="0"/>
                          <a:cs typeface="Times New Roman" pitchFamily="18" charset="0"/>
                        </a:rPr>
                        <a:t>96% 	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800" b="1" dirty="0" smtClean="0">
                          <a:latin typeface="Times New Roman" pitchFamily="18" charset="0"/>
                          <a:cs typeface="Times New Roman" pitchFamily="18" charset="0"/>
                        </a:rPr>
                        <a:t>2</a:t>
                      </a:r>
                      <a:r>
                        <a:rPr lang="en-US" sz="2800" b="1" dirty="0" smtClean="0">
                          <a:latin typeface="Times New Roman" pitchFamily="18" charset="0"/>
                          <a:cs typeface="Times New Roman" pitchFamily="18" charset="0"/>
                        </a:rPr>
                        <a:t> </a:t>
                      </a:r>
                      <a:r>
                        <a:rPr lang="lt-LT" sz="2800" b="1" dirty="0" smtClean="0">
                          <a:latin typeface="Times New Roman" pitchFamily="18" charset="0"/>
                          <a:cs typeface="Times New Roman" pitchFamily="18" charset="0"/>
                        </a:rPr>
                        <a:t>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800" b="1" dirty="0" smtClean="0">
                          <a:latin typeface="Times New Roman" pitchFamily="18" charset="0"/>
                          <a:cs typeface="Times New Roman" pitchFamily="18" charset="0"/>
                        </a:rPr>
                        <a:t>12% </a:t>
                      </a:r>
                      <a:r>
                        <a:rPr lang="lt-LT"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a:t>
                      </a:r>
                      <a:r>
                        <a:rPr lang="fi-FI" sz="2800" b="1" dirty="0" smtClean="0">
                          <a:latin typeface="Times New Roman" pitchFamily="18" charset="0"/>
                          <a:cs typeface="Times New Roman" pitchFamily="18" charset="0"/>
                        </a:rPr>
                        <a:t>39</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sz="2800" b="1" dirty="0" smtClean="0">
                          <a:latin typeface="Times New Roman" pitchFamily="18" charset="0"/>
                          <a:cs typeface="Times New Roman" pitchFamily="18" charset="0"/>
                        </a:rPr>
                        <a:t>0% 	0</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800" b="1" dirty="0" smtClean="0">
                          <a:latin typeface="Times New Roman" pitchFamily="18" charset="0"/>
                          <a:cs typeface="Times New Roman" pitchFamily="18" charset="0"/>
                        </a:rPr>
                        <a:t>4% 	1</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800" b="1" dirty="0" smtClean="0">
                          <a:latin typeface="Times New Roman" pitchFamily="18" charset="0"/>
                          <a:cs typeface="Times New Roman" pitchFamily="18" charset="0"/>
                        </a:rPr>
                        <a:t>3</a:t>
                      </a:r>
                      <a:r>
                        <a:rPr lang="lt-LT" sz="2800" b="1" baseline="0"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Nežinau</a:t>
                      </a:r>
                      <a:r>
                        <a:rPr lang="fr-FR" sz="2800" b="1" dirty="0" smtClean="0">
                          <a:latin typeface="Times New Roman" pitchFamily="18" charset="0"/>
                          <a:cs typeface="Times New Roman" pitchFamily="18" charset="0"/>
                        </a:rPr>
                        <a:t> </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latin typeface="Times New Roman" pitchFamily="18" charset="0"/>
                          <a:cs typeface="Times New Roman" pitchFamily="18" charset="0"/>
                        </a:rPr>
                        <a:t>14% 	9</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1618793"/>
            <a:ext cx="2900465" cy="2160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8184" y="1628796"/>
            <a:ext cx="2809828" cy="2160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9816489"/>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200" dirty="0" smtClean="0">
                <a:latin typeface="Times New Roman" pitchFamily="18" charset="0"/>
                <a:cs typeface="Times New Roman" pitchFamily="18" charset="0"/>
              </a:rPr>
              <a:t>11 - Vertindamas trimestrų pasiekimus mokytojas juos lygina su ankstesniais, taip stebėdamas </a:t>
            </a:r>
            <a:r>
              <a:rPr lang="en-US" sz="3200" dirty="0" err="1" smtClean="0">
                <a:latin typeface="Times New Roman" pitchFamily="18" charset="0"/>
                <a:cs typeface="Times New Roman" pitchFamily="18" charset="0"/>
              </a:rPr>
              <a:t>indiv</a:t>
            </a:r>
            <a:r>
              <a:rPr lang="lt-LT" sz="3200" dirty="0" smtClean="0">
                <a:latin typeface="Times New Roman" pitchFamily="18" charset="0"/>
                <a:cs typeface="Times New Roman" pitchFamily="18" charset="0"/>
              </a:rPr>
              <a:t>i</a:t>
            </a:r>
            <a:r>
              <a:rPr lang="en-US" sz="3200" dirty="0" err="1" smtClean="0">
                <a:latin typeface="Times New Roman" pitchFamily="18" charset="0"/>
                <a:cs typeface="Times New Roman" pitchFamily="18" charset="0"/>
              </a:rPr>
              <a:t>duali</a:t>
            </a:r>
            <a:r>
              <a:rPr lang="lt-LT" sz="3200" dirty="0" smtClean="0">
                <a:latin typeface="Times New Roman" pitchFamily="18" charset="0"/>
                <a:cs typeface="Times New Roman" pitchFamily="18" charset="0"/>
              </a:rPr>
              <a:t>ą </a:t>
            </a:r>
            <a:r>
              <a:rPr lang="en-US" sz="3200" dirty="0" err="1" smtClean="0">
                <a:latin typeface="Times New Roman" pitchFamily="18" charset="0"/>
                <a:cs typeface="Times New Roman" pitchFamily="18" charset="0"/>
              </a:rPr>
              <a:t>mokinio</a:t>
            </a:r>
            <a:r>
              <a:rPr lang="lt-LT" sz="3200" dirty="0" smtClean="0">
                <a:latin typeface="Times New Roman" pitchFamily="18" charset="0"/>
                <a:cs typeface="Times New Roman" pitchFamily="18" charset="0"/>
              </a:rPr>
              <a:t> pažangą.</a:t>
            </a:r>
            <a:endParaRPr lang="lt-LT"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129" y="1844824"/>
            <a:ext cx="2991102"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12340554"/>
              </p:ext>
            </p:extLst>
          </p:nvPr>
        </p:nvGraphicFramePr>
        <p:xfrm>
          <a:off x="251520" y="4293096"/>
          <a:ext cx="8208912" cy="2324984"/>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pPr algn="ctr"/>
                      <a:endParaRPr lang="lt-LT"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err="1" smtClean="0">
                          <a:latin typeface="Times New Roman" pitchFamily="18" charset="0"/>
                          <a:cs typeface="Times New Roman" pitchFamily="18" charset="0"/>
                        </a:rPr>
                        <a:t>Mokiniai</a:t>
                      </a:r>
                      <a:endParaRPr lang="lt-LT"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latin typeface="Times New Roman" pitchFamily="18" charset="0"/>
                          <a:cs typeface="Times New Roman" pitchFamily="18" charset="0"/>
                        </a:rPr>
                        <a:t>T</a:t>
                      </a:r>
                      <a:r>
                        <a:rPr lang="lt-LT" sz="2800" dirty="0" err="1" smtClean="0">
                          <a:latin typeface="Times New Roman" pitchFamily="18" charset="0"/>
                          <a:cs typeface="Times New Roman" pitchFamily="18" charset="0"/>
                        </a:rPr>
                        <a:t>ėvai</a:t>
                      </a:r>
                      <a:endParaRPr lang="lt-LT"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800" dirty="0" smtClean="0">
                          <a:latin typeface="Times New Roman" pitchFamily="18" charset="0"/>
                          <a:cs typeface="Times New Roman" pitchFamily="18" charset="0"/>
                        </a:rPr>
                        <a:t>Mokytojai</a:t>
                      </a:r>
                      <a:endParaRPr lang="lt-LT" sz="28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pPr algn="l"/>
                      <a:r>
                        <a:rPr lang="lt-LT" sz="2800" b="1" dirty="0" smtClean="0">
                          <a:latin typeface="Times New Roman" pitchFamily="18" charset="0"/>
                          <a:cs typeface="Times New Roman" pitchFamily="18" charset="0"/>
                        </a:rPr>
                        <a:t>1</a:t>
                      </a:r>
                      <a:r>
                        <a:rPr lang="en-US" sz="2800" b="1" dirty="0" smtClean="0">
                          <a:latin typeface="Times New Roman" pitchFamily="18" charset="0"/>
                          <a:cs typeface="Times New Roman" pitchFamily="18" charset="0"/>
                        </a:rPr>
                        <a:t> </a:t>
                      </a:r>
                      <a:r>
                        <a:rPr lang="lt-LT" sz="2800" b="1" dirty="0" smtClean="0">
                          <a:latin typeface="Times New Roman" pitchFamily="18" charset="0"/>
                          <a:cs typeface="Times New Roman" pitchFamily="18" charset="0"/>
                        </a:rPr>
                        <a:t>Taip</a:t>
                      </a:r>
                      <a:endParaRPr lang="lt-LT" sz="2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800" b="1" dirty="0" smtClean="0">
                          <a:latin typeface="Times New Roman" pitchFamily="18" charset="0"/>
                          <a:cs typeface="Times New Roman" pitchFamily="18" charset="0"/>
                        </a:rPr>
                        <a:t>84%	</a:t>
                      </a:r>
                      <a:r>
                        <a:rPr lang="lt-LT" sz="2800" b="1" dirty="0" smtClean="0">
                          <a:latin typeface="Times New Roman" pitchFamily="18" charset="0"/>
                          <a:cs typeface="Times New Roman" pitchFamily="18" charset="0"/>
                        </a:rPr>
                        <a:t>   </a:t>
                      </a:r>
                      <a:r>
                        <a:rPr lang="fi-FI" sz="2800" b="1" dirty="0" smtClean="0">
                          <a:latin typeface="Times New Roman" pitchFamily="18" charset="0"/>
                          <a:cs typeface="Times New Roman" pitchFamily="18" charset="0"/>
                        </a:rPr>
                        <a:t>263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FR" sz="2800" b="1" dirty="0" smtClean="0">
                          <a:latin typeface="Times New Roman" pitchFamily="18" charset="0"/>
                          <a:cs typeface="Times New Roman" pitchFamily="18" charset="0"/>
                        </a:rPr>
                        <a:t>81% 	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lt-LT" sz="2400" b="1" dirty="0" smtClean="0">
                          <a:latin typeface="Times New Roman" pitchFamily="18" charset="0"/>
                          <a:cs typeface="Times New Roman" pitchFamily="18" charset="0"/>
                        </a:rPr>
                        <a:t>100% 	27</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pPr algn="l"/>
                      <a:r>
                        <a:rPr lang="lt-LT" sz="2800" b="1" dirty="0" smtClean="0">
                          <a:latin typeface="Times New Roman" pitchFamily="18" charset="0"/>
                          <a:cs typeface="Times New Roman" pitchFamily="18" charset="0"/>
                        </a:rPr>
                        <a:t>2</a:t>
                      </a:r>
                      <a:r>
                        <a:rPr lang="en-US" sz="2800" b="1" dirty="0" smtClean="0">
                          <a:latin typeface="Times New Roman" pitchFamily="18" charset="0"/>
                          <a:cs typeface="Times New Roman" pitchFamily="18" charset="0"/>
                        </a:rPr>
                        <a:t> </a:t>
                      </a:r>
                      <a:r>
                        <a:rPr lang="lt-LT" sz="2800" b="1" dirty="0" smtClean="0">
                          <a:latin typeface="Times New Roman" pitchFamily="18" charset="0"/>
                          <a:cs typeface="Times New Roman" pitchFamily="18" charset="0"/>
                        </a:rPr>
                        <a:t>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800" b="1" dirty="0" smtClean="0">
                          <a:latin typeface="Times New Roman" pitchFamily="18" charset="0"/>
                          <a:cs typeface="Times New Roman" pitchFamily="18" charset="0"/>
                        </a:rPr>
                        <a:t>16%</a:t>
                      </a:r>
                      <a:r>
                        <a:rPr lang="lt-LT" sz="2800" b="1" dirty="0" smtClean="0">
                          <a:latin typeface="Times New Roman" pitchFamily="18" charset="0"/>
                          <a:cs typeface="Times New Roman" pitchFamily="18" charset="0"/>
                        </a:rPr>
                        <a:t>     </a:t>
                      </a:r>
                      <a:r>
                        <a:rPr lang="fi-FI" sz="2800" b="1" dirty="0" smtClean="0">
                          <a:latin typeface="Times New Roman" pitchFamily="18" charset="0"/>
                          <a:cs typeface="Times New Roman" pitchFamily="18" charset="0"/>
                        </a:rPr>
                        <a:t> 50</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latin typeface="Times New Roman" pitchFamily="18" charset="0"/>
                          <a:cs typeface="Times New Roman" pitchFamily="18" charset="0"/>
                        </a:rPr>
                        <a:t>3% 	2</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lt-LT" sz="2400" b="1" dirty="0" smtClean="0">
                          <a:latin typeface="Times New Roman" pitchFamily="18" charset="0"/>
                          <a:cs typeface="Times New Roman" pitchFamily="18" charset="0"/>
                        </a:rPr>
                        <a:t> 0%     0</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800" b="1" dirty="0" smtClean="0">
                          <a:latin typeface="Times New Roman" pitchFamily="18" charset="0"/>
                          <a:cs typeface="Times New Roman" pitchFamily="18" charset="0"/>
                        </a:rPr>
                        <a:t>3 Nežinau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latin typeface="Times New Roman" pitchFamily="18" charset="0"/>
                          <a:cs typeface="Times New Roman" pitchFamily="18" charset="0"/>
                        </a:rPr>
                        <a:t>16% 	10</a:t>
                      </a:r>
                      <a:endParaRPr lang="lt-LT" sz="2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8897" y="1844824"/>
            <a:ext cx="2592288" cy="2199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3784" y="1844824"/>
            <a:ext cx="2542672" cy="2199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3989607"/>
      </p:ext>
    </p:extLst>
  </p:cSld>
  <p:clrMapOvr>
    <a:masterClrMapping/>
  </p:clrMapOvr>
  <p:transition spd="slow">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450"/>
            <a:ext cx="8229600" cy="1143000"/>
          </a:xfrm>
        </p:spPr>
        <p:txBody>
          <a:bodyPr>
            <a:normAutofit fontScale="90000"/>
          </a:bodyPr>
          <a:lstStyle/>
          <a:p>
            <a:r>
              <a:rPr lang="en-US" dirty="0" smtClean="0"/>
              <a:t/>
            </a:r>
            <a:br>
              <a:rPr lang="en-US" dirty="0" smtClean="0"/>
            </a:br>
            <a:r>
              <a:rPr lang="en-US" sz="3600" dirty="0" err="1" smtClean="0">
                <a:latin typeface="Times New Roman" pitchFamily="18" charset="0"/>
                <a:cs typeface="Times New Roman" pitchFamily="18" charset="0"/>
              </a:rPr>
              <a:t>Mokini</a:t>
            </a:r>
            <a:r>
              <a:rPr lang="lt-LT" sz="3600" dirty="0" smtClean="0">
                <a:latin typeface="Times New Roman" pitchFamily="18" charset="0"/>
                <a:cs typeface="Times New Roman" pitchFamily="18" charset="0"/>
              </a:rPr>
              <a:t>ų atsakymai</a:t>
            </a:r>
            <a:r>
              <a:rPr lang="en-US" sz="3600" dirty="0"/>
              <a:t/>
            </a:r>
            <a:br>
              <a:rPr lang="en-US" sz="3600" dirty="0"/>
            </a:br>
            <a:r>
              <a:rPr lang="lt-LT" sz="3600" dirty="0" smtClean="0"/>
              <a:t>12 - </a:t>
            </a:r>
            <a:r>
              <a:rPr lang="lt-LT" sz="3600" dirty="0" smtClean="0">
                <a:latin typeface="Times New Roman" pitchFamily="18" charset="0"/>
                <a:cs typeface="Times New Roman" pitchFamily="18" charset="0"/>
              </a:rPr>
              <a:t>Kokia vertinimo forma yra naudojama tikrinant pasiekimus?</a:t>
            </a:r>
            <a:endParaRPr lang="lt-LT" sz="36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0102900"/>
              </p:ext>
            </p:extLst>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2249957"/>
      </p:ext>
    </p:extLst>
  </p:cSld>
  <p:clrMapOvr>
    <a:masterClrMapping/>
  </p:clrMapOvr>
  <p:transition spd="slow">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200" dirty="0" smtClean="0">
                <a:latin typeface="Times New Roman" pitchFamily="18" charset="0"/>
                <a:cs typeface="Times New Roman" pitchFamily="18" charset="0"/>
              </a:rPr>
              <a:t>Tėvų </a:t>
            </a:r>
            <a:r>
              <a:rPr lang="lt-LT" sz="3200" dirty="0">
                <a:latin typeface="Times New Roman" pitchFamily="18" charset="0"/>
                <a:cs typeface="Times New Roman" pitchFamily="18" charset="0"/>
              </a:rPr>
              <a:t>atsakymai.</a:t>
            </a:r>
            <a:br>
              <a:rPr lang="lt-LT" sz="3200" dirty="0">
                <a:latin typeface="Times New Roman" pitchFamily="18" charset="0"/>
                <a:cs typeface="Times New Roman" pitchFamily="18" charset="0"/>
              </a:rPr>
            </a:br>
            <a:r>
              <a:rPr lang="lt-LT" sz="3200" dirty="0" smtClean="0">
                <a:latin typeface="Times New Roman" pitchFamily="18" charset="0"/>
                <a:cs typeface="Times New Roman" pitchFamily="18" charset="0"/>
              </a:rPr>
              <a:t>Kokios </a:t>
            </a:r>
            <a:r>
              <a:rPr lang="lt-LT" sz="3200" dirty="0">
                <a:latin typeface="Times New Roman" pitchFamily="18" charset="0"/>
                <a:cs typeface="Times New Roman" pitchFamily="18" charset="0"/>
              </a:rPr>
              <a:t>vertinimo </a:t>
            </a:r>
            <a:r>
              <a:rPr lang="lt-LT" sz="3200" dirty="0" smtClean="0">
                <a:latin typeface="Times New Roman" pitchFamily="18" charset="0"/>
                <a:cs typeface="Times New Roman" pitchFamily="18" charset="0"/>
              </a:rPr>
              <a:t>formos yra naudojamos tikrinant Jūsų vaiko </a:t>
            </a:r>
            <a:r>
              <a:rPr lang="lt-LT" sz="3200" dirty="0">
                <a:latin typeface="Times New Roman" pitchFamily="18" charset="0"/>
                <a:cs typeface="Times New Roman" pitchFamily="18" charset="0"/>
              </a:rPr>
              <a:t>pasiekimus?</a:t>
            </a:r>
          </a:p>
        </p:txBody>
      </p:sp>
      <p:graphicFrame>
        <p:nvGraphicFramePr>
          <p:cNvPr id="4" name="Content Placeholder 4"/>
          <p:cNvGraphicFramePr>
            <a:graphicFrameLocks/>
          </p:cNvGraphicFramePr>
          <p:nvPr>
            <p:extLst>
              <p:ext uri="{D42A27DB-BD31-4B8C-83A1-F6EECF244321}">
                <p14:modId xmlns:p14="http://schemas.microsoft.com/office/powerpoint/2010/main" val="4104080959"/>
              </p:ext>
            </p:extLst>
          </p:nvPr>
        </p:nvGraphicFramePr>
        <p:xfrm>
          <a:off x="0" y="1556792"/>
          <a:ext cx="9036496" cy="51845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22572427"/>
      </p:ext>
    </p:extLst>
  </p:cSld>
  <p:clrMapOvr>
    <a:masterClrMapping/>
  </p:clrMapOvr>
  <p:transition spd="slow">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200" dirty="0">
                <a:solidFill>
                  <a:prstClr val="black"/>
                </a:solidFill>
                <a:latin typeface="Times New Roman" pitchFamily="18" charset="0"/>
                <a:cs typeface="Times New Roman" pitchFamily="18" charset="0"/>
              </a:rPr>
              <a:t>Mokytojų atsakymai</a:t>
            </a:r>
            <a:r>
              <a:rPr lang="lt-LT" sz="3200" dirty="0" smtClean="0">
                <a:solidFill>
                  <a:prstClr val="black"/>
                </a:solidFill>
                <a:latin typeface="Times New Roman" pitchFamily="18" charset="0"/>
                <a:cs typeface="Times New Roman" pitchFamily="18" charset="0"/>
              </a:rPr>
              <a:t>.</a:t>
            </a:r>
            <a:r>
              <a:rPr lang="lt-LT" sz="3200" dirty="0" smtClean="0">
                <a:latin typeface="Times New Roman" pitchFamily="18" charset="0"/>
                <a:cs typeface="Times New Roman" pitchFamily="18" charset="0"/>
              </a:rPr>
              <a:t/>
            </a:r>
            <a:br>
              <a:rPr lang="lt-LT" sz="3200" dirty="0" smtClean="0">
                <a:latin typeface="Times New Roman" pitchFamily="18" charset="0"/>
                <a:cs typeface="Times New Roman" pitchFamily="18" charset="0"/>
              </a:rPr>
            </a:br>
            <a:r>
              <a:rPr lang="lt-LT" sz="3200" dirty="0" smtClean="0">
                <a:latin typeface="Times New Roman" pitchFamily="18" charset="0"/>
                <a:cs typeface="Times New Roman" pitchFamily="18" charset="0"/>
              </a:rPr>
              <a:t>Kokias </a:t>
            </a:r>
            <a:r>
              <a:rPr lang="lt-LT" sz="3200" dirty="0">
                <a:latin typeface="Times New Roman" pitchFamily="18" charset="0"/>
                <a:cs typeface="Times New Roman" pitchFamily="18" charset="0"/>
              </a:rPr>
              <a:t>vertinimo formas naudojate tikrindami mokinių pasiekimus?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Content Placeholder 4"/>
          <p:cNvGraphicFramePr>
            <a:graphicFrameLocks/>
          </p:cNvGraphicFramePr>
          <p:nvPr>
            <p:extLst>
              <p:ext uri="{D42A27DB-BD31-4B8C-83A1-F6EECF244321}">
                <p14:modId xmlns:p14="http://schemas.microsoft.com/office/powerpoint/2010/main" val="1896439218"/>
              </p:ext>
            </p:extLst>
          </p:nvPr>
        </p:nvGraphicFramePr>
        <p:xfrm>
          <a:off x="0" y="1556792"/>
          <a:ext cx="9144000" cy="53012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90170844"/>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US" dirty="0" smtClean="0">
                <a:latin typeface="Times New Roman" pitchFamily="18" charset="0"/>
                <a:cs typeface="Times New Roman" pitchFamily="18" charset="0"/>
              </a:rPr>
              <a:t>1 - </a:t>
            </a:r>
            <a:r>
              <a:rPr lang="lt-LT" dirty="0" smtClean="0">
                <a:latin typeface="Times New Roman" pitchFamily="18" charset="0"/>
                <a:cs typeface="Times New Roman" pitchFamily="18" charset="0"/>
              </a:rPr>
              <a:t>Respondentai</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a:xfrm>
            <a:off x="35496" y="1600200"/>
            <a:ext cx="8651304" cy="4525963"/>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spcBef>
                <a:spcPts val="0"/>
              </a:spcBef>
              <a:buNone/>
            </a:pPr>
            <a:r>
              <a:rPr lang="en-US" sz="1800" dirty="0" smtClean="0">
                <a:latin typeface="Times New Roman" pitchFamily="18" charset="0"/>
                <a:cs typeface="Times New Roman" pitchFamily="18" charset="0"/>
              </a:rPr>
              <a:t> </a:t>
            </a:r>
            <a:r>
              <a:rPr lang="fi-FI" sz="1800" dirty="0" smtClean="0">
                <a:latin typeface="Times New Roman" pitchFamily="18" charset="0"/>
                <a:cs typeface="Times New Roman" pitchFamily="18" charset="0"/>
              </a:rPr>
              <a:t>1</a:t>
            </a:r>
            <a:r>
              <a:rPr lang="lt-LT" sz="1800" dirty="0" smtClean="0">
                <a:latin typeface="Times New Roman" pitchFamily="18" charset="0"/>
                <a:cs typeface="Times New Roman" pitchFamily="18" charset="0"/>
              </a:rPr>
              <a:t> </a:t>
            </a:r>
            <a:r>
              <a:rPr lang="fi-FI" sz="1800" dirty="0" smtClean="0">
                <a:latin typeface="Times New Roman" pitchFamily="18" charset="0"/>
                <a:cs typeface="Times New Roman" pitchFamily="18" charset="0"/>
              </a:rPr>
              <a:t>Berniukas</a:t>
            </a:r>
            <a:r>
              <a:rPr lang="lt-LT" sz="1800" dirty="0">
                <a:latin typeface="Times New Roman" pitchFamily="18" charset="0"/>
                <a:cs typeface="Times New Roman" pitchFamily="18" charset="0"/>
              </a:rPr>
              <a:t> </a:t>
            </a:r>
            <a:r>
              <a:rPr lang="fi-FI" sz="1800" dirty="0" smtClean="0">
                <a:latin typeface="Times New Roman" pitchFamily="18" charset="0"/>
                <a:cs typeface="Times New Roman" pitchFamily="18" charset="0"/>
              </a:rPr>
              <a:t>46%146</a:t>
            </a:r>
          </a:p>
          <a:p>
            <a:pPr marL="0" indent="0">
              <a:spcBef>
                <a:spcPts val="0"/>
              </a:spcBef>
              <a:buNone/>
            </a:pPr>
            <a:r>
              <a:rPr lang="fi-FI" sz="1800" dirty="0" smtClean="0">
                <a:latin typeface="Times New Roman" pitchFamily="18" charset="0"/>
                <a:cs typeface="Times New Roman" pitchFamily="18" charset="0"/>
              </a:rPr>
              <a:t> 2</a:t>
            </a:r>
            <a:r>
              <a:rPr lang="lt-LT" sz="1800" dirty="0" smtClean="0">
                <a:latin typeface="Times New Roman" pitchFamily="18" charset="0"/>
                <a:cs typeface="Times New Roman" pitchFamily="18" charset="0"/>
              </a:rPr>
              <a:t> </a:t>
            </a:r>
            <a:r>
              <a:rPr lang="fi-FI" sz="1800" dirty="0" smtClean="0">
                <a:latin typeface="Times New Roman" pitchFamily="18" charset="0"/>
                <a:cs typeface="Times New Roman" pitchFamily="18" charset="0"/>
              </a:rPr>
              <a:t>Mergaitė</a:t>
            </a:r>
            <a:r>
              <a:rPr lang="lt-LT" sz="1800" dirty="0">
                <a:latin typeface="Times New Roman" pitchFamily="18" charset="0"/>
                <a:cs typeface="Times New Roman" pitchFamily="18" charset="0"/>
              </a:rPr>
              <a:t> </a:t>
            </a:r>
            <a:r>
              <a:rPr lang="fi-FI" sz="1800" dirty="0" smtClean="0">
                <a:latin typeface="Times New Roman" pitchFamily="18" charset="0"/>
                <a:cs typeface="Times New Roman" pitchFamily="18" charset="0"/>
              </a:rPr>
              <a:t>54%</a:t>
            </a:r>
            <a:r>
              <a:rPr lang="lt-LT" sz="1800" dirty="0" smtClean="0">
                <a:latin typeface="Times New Roman" pitchFamily="18" charset="0"/>
                <a:cs typeface="Times New Roman" pitchFamily="18" charset="0"/>
              </a:rPr>
              <a:t> </a:t>
            </a:r>
            <a:r>
              <a:rPr lang="fi-FI" sz="1800" dirty="0" smtClean="0">
                <a:latin typeface="Times New Roman" pitchFamily="18" charset="0"/>
                <a:cs typeface="Times New Roman" pitchFamily="18" charset="0"/>
              </a:rPr>
              <a:t>174</a:t>
            </a:r>
            <a:endParaRPr lang="lt-LT" sz="18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510900"/>
            <a:ext cx="2592288" cy="2275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1559541"/>
            <a:ext cx="2952328" cy="227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tačiakampis 4"/>
          <p:cNvSpPr/>
          <p:nvPr/>
        </p:nvSpPr>
        <p:spPr>
          <a:xfrm>
            <a:off x="5621093" y="3352831"/>
            <a:ext cx="3590445" cy="2508379"/>
          </a:xfrm>
          <a:prstGeom prst="rect">
            <a:avLst/>
          </a:prstGeom>
        </p:spPr>
        <p:txBody>
          <a:bodyPr wrap="square">
            <a:spAutoFit/>
          </a:bodyPr>
          <a:lstStyle/>
          <a:p>
            <a:endParaRPr lang="en-US" sz="1700" dirty="0" smtClean="0">
              <a:latin typeface="Times New Roman" pitchFamily="18" charset="0"/>
              <a:cs typeface="Times New Roman" pitchFamily="18" charset="0"/>
            </a:endParaRPr>
          </a:p>
          <a:p>
            <a:endParaRPr lang="en-US" sz="1700" dirty="0">
              <a:latin typeface="Times New Roman" pitchFamily="18" charset="0"/>
              <a:cs typeface="Times New Roman" pitchFamily="18" charset="0"/>
            </a:endParaRPr>
          </a:p>
          <a:p>
            <a:r>
              <a:rPr lang="lt-LT" sz="1700" dirty="0" smtClean="0">
                <a:latin typeface="Times New Roman" pitchFamily="18" charset="0"/>
                <a:cs typeface="Times New Roman" pitchFamily="18" charset="0"/>
              </a:rPr>
              <a:t>1 Administracijos </a:t>
            </a:r>
            <a:r>
              <a:rPr lang="lt-LT" sz="1700" dirty="0">
                <a:latin typeface="Times New Roman" pitchFamily="18" charset="0"/>
                <a:cs typeface="Times New Roman" pitchFamily="18" charset="0"/>
              </a:rPr>
              <a:t>darbuotojas </a:t>
            </a:r>
            <a:r>
              <a:rPr lang="lt-LT" sz="1700" dirty="0" smtClean="0">
                <a:latin typeface="Times New Roman" pitchFamily="18" charset="0"/>
                <a:cs typeface="Times New Roman" pitchFamily="18" charset="0"/>
              </a:rPr>
              <a:t>0</a:t>
            </a:r>
            <a:r>
              <a:rPr lang="lt-LT" sz="1700" dirty="0">
                <a:latin typeface="Times New Roman" pitchFamily="18" charset="0"/>
                <a:cs typeface="Times New Roman" pitchFamily="18" charset="0"/>
              </a:rPr>
              <a:t>% </a:t>
            </a:r>
            <a:r>
              <a:rPr lang="lt-LT" sz="1700" dirty="0" smtClean="0">
                <a:latin typeface="Times New Roman" pitchFamily="18" charset="0"/>
                <a:cs typeface="Times New Roman" pitchFamily="18" charset="0"/>
              </a:rPr>
              <a:t>0</a:t>
            </a:r>
            <a:endParaRPr lang="lt-LT" sz="1700" dirty="0">
              <a:latin typeface="Times New Roman" pitchFamily="18" charset="0"/>
              <a:cs typeface="Times New Roman" pitchFamily="18" charset="0"/>
            </a:endParaRPr>
          </a:p>
          <a:p>
            <a:r>
              <a:rPr lang="lt-LT" sz="1700" dirty="0">
                <a:latin typeface="Times New Roman" pitchFamily="18" charset="0"/>
                <a:cs typeface="Times New Roman" pitchFamily="18" charset="0"/>
              </a:rPr>
              <a:t>2 </a:t>
            </a:r>
            <a:r>
              <a:rPr lang="lt-LT" sz="1700" dirty="0" smtClean="0">
                <a:latin typeface="Times New Roman" pitchFamily="18" charset="0"/>
                <a:cs typeface="Times New Roman" pitchFamily="18" charset="0"/>
              </a:rPr>
              <a:t>Dalyko </a:t>
            </a:r>
            <a:r>
              <a:rPr lang="lt-LT" sz="1700" dirty="0">
                <a:latin typeface="Times New Roman" pitchFamily="18" charset="0"/>
                <a:cs typeface="Times New Roman" pitchFamily="18" charset="0"/>
              </a:rPr>
              <a:t>mokytojas </a:t>
            </a:r>
            <a:r>
              <a:rPr lang="lt-LT" sz="1700" dirty="0" smtClean="0">
                <a:latin typeface="Times New Roman" pitchFamily="18" charset="0"/>
                <a:cs typeface="Times New Roman" pitchFamily="18" charset="0"/>
              </a:rPr>
              <a:t>89</a:t>
            </a:r>
            <a:r>
              <a:rPr lang="lt-LT" sz="1700" dirty="0">
                <a:latin typeface="Times New Roman" pitchFamily="18" charset="0"/>
                <a:cs typeface="Times New Roman" pitchFamily="18" charset="0"/>
              </a:rPr>
              <a:t>% </a:t>
            </a:r>
            <a:r>
              <a:rPr lang="lt-LT" sz="1700" dirty="0" smtClean="0">
                <a:latin typeface="Times New Roman" pitchFamily="18" charset="0"/>
                <a:cs typeface="Times New Roman" pitchFamily="18" charset="0"/>
              </a:rPr>
              <a:t>25</a:t>
            </a:r>
            <a:endParaRPr lang="lt-LT" sz="1700" dirty="0">
              <a:latin typeface="Times New Roman" pitchFamily="18" charset="0"/>
              <a:cs typeface="Times New Roman" pitchFamily="18" charset="0"/>
            </a:endParaRPr>
          </a:p>
          <a:p>
            <a:r>
              <a:rPr lang="lt-LT" sz="1700" dirty="0">
                <a:latin typeface="Times New Roman" pitchFamily="18" charset="0"/>
                <a:cs typeface="Times New Roman" pitchFamily="18" charset="0"/>
              </a:rPr>
              <a:t>3 </a:t>
            </a:r>
            <a:r>
              <a:rPr lang="lt-LT" sz="1700" dirty="0" smtClean="0">
                <a:latin typeface="Times New Roman" pitchFamily="18" charset="0"/>
                <a:cs typeface="Times New Roman" pitchFamily="18" charset="0"/>
              </a:rPr>
              <a:t>Pagalbos </a:t>
            </a:r>
            <a:r>
              <a:rPr lang="lt-LT" sz="1700" dirty="0">
                <a:latin typeface="Times New Roman" pitchFamily="18" charset="0"/>
                <a:cs typeface="Times New Roman" pitchFamily="18" charset="0"/>
              </a:rPr>
              <a:t>mokiniui </a:t>
            </a:r>
            <a:r>
              <a:rPr lang="lt-LT" sz="1700" dirty="0" smtClean="0">
                <a:latin typeface="Times New Roman" pitchFamily="18" charset="0"/>
                <a:cs typeface="Times New Roman" pitchFamily="18" charset="0"/>
              </a:rPr>
              <a:t>specialistas11%3</a:t>
            </a:r>
            <a:endParaRPr lang="lt-LT" sz="1700" dirty="0">
              <a:latin typeface="Times New Roman" pitchFamily="18" charset="0"/>
              <a:cs typeface="Times New Roman" pitchFamily="18" charset="0"/>
            </a:endParaRPr>
          </a:p>
          <a:p>
            <a:r>
              <a:rPr lang="lt-LT" sz="2400" dirty="0"/>
              <a:t> </a:t>
            </a:r>
          </a:p>
          <a:p>
            <a:endParaRPr lang="lt-LT" sz="2400" dirty="0"/>
          </a:p>
          <a:p>
            <a:r>
              <a:rPr lang="lt-LT" sz="2400" dirty="0"/>
              <a:t>	 </a:t>
            </a: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1506560"/>
            <a:ext cx="2736304" cy="2279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tačiakampis 5"/>
          <p:cNvSpPr/>
          <p:nvPr/>
        </p:nvSpPr>
        <p:spPr>
          <a:xfrm>
            <a:off x="2051720" y="3863842"/>
            <a:ext cx="3816424" cy="1487587"/>
          </a:xfrm>
          <a:prstGeom prst="rect">
            <a:avLst/>
          </a:prstGeom>
        </p:spPr>
        <p:txBody>
          <a:bodyPr wrap="square">
            <a:spAutoFit/>
          </a:bodyPr>
          <a:lstStyle/>
          <a:p>
            <a:r>
              <a:rPr lang="lt-LT" sz="1700" dirty="0">
                <a:latin typeface="Times New Roman" pitchFamily="18" charset="0"/>
                <a:cs typeface="Times New Roman" pitchFamily="18" charset="0"/>
              </a:rPr>
              <a:t>1 </a:t>
            </a:r>
            <a:r>
              <a:rPr lang="lt-LT" sz="1700" dirty="0" smtClean="0">
                <a:latin typeface="Times New Roman" pitchFamily="18" charset="0"/>
                <a:cs typeface="Times New Roman" pitchFamily="18" charset="0"/>
              </a:rPr>
              <a:t>Tėvai (globėjai) mokosi sūnus 28</a:t>
            </a:r>
            <a:r>
              <a:rPr lang="lt-LT" sz="1700" dirty="0">
                <a:latin typeface="Times New Roman" pitchFamily="18" charset="0"/>
                <a:cs typeface="Times New Roman" pitchFamily="18" charset="0"/>
              </a:rPr>
              <a:t>% </a:t>
            </a:r>
            <a:r>
              <a:rPr lang="lt-LT" sz="1700" dirty="0" smtClean="0">
                <a:latin typeface="Times New Roman" pitchFamily="18" charset="0"/>
                <a:cs typeface="Times New Roman" pitchFamily="18" charset="0"/>
              </a:rPr>
              <a:t>19</a:t>
            </a:r>
            <a:endParaRPr lang="lt-LT" sz="1700" dirty="0">
              <a:latin typeface="Times New Roman" pitchFamily="18" charset="0"/>
              <a:cs typeface="Times New Roman" pitchFamily="18" charset="0"/>
            </a:endParaRPr>
          </a:p>
          <a:p>
            <a:r>
              <a:rPr lang="lt-LT" sz="1700" dirty="0">
                <a:latin typeface="Times New Roman" pitchFamily="18" charset="0"/>
                <a:cs typeface="Times New Roman" pitchFamily="18" charset="0"/>
              </a:rPr>
              <a:t>2 Tėvai (globėjai) </a:t>
            </a:r>
            <a:r>
              <a:rPr lang="lt-LT" sz="1700" dirty="0" smtClean="0">
                <a:latin typeface="Times New Roman" pitchFamily="18" charset="0"/>
                <a:cs typeface="Times New Roman" pitchFamily="18" charset="0"/>
              </a:rPr>
              <a:t>mokosi dukra 72</a:t>
            </a:r>
            <a:r>
              <a:rPr lang="lt-LT" sz="1700" dirty="0">
                <a:latin typeface="Times New Roman" pitchFamily="18" charset="0"/>
                <a:cs typeface="Times New Roman" pitchFamily="18" charset="0"/>
              </a:rPr>
              <a:t>% </a:t>
            </a:r>
            <a:r>
              <a:rPr lang="lt-LT" sz="1700" dirty="0" smtClean="0">
                <a:latin typeface="Times New Roman" pitchFamily="18" charset="0"/>
                <a:cs typeface="Times New Roman" pitchFamily="18" charset="0"/>
              </a:rPr>
              <a:t>48</a:t>
            </a:r>
            <a:endParaRPr lang="lt-LT" sz="1700" dirty="0">
              <a:latin typeface="Times New Roman" pitchFamily="18" charset="0"/>
              <a:cs typeface="Times New Roman" pitchFamily="18" charset="0"/>
            </a:endParaRPr>
          </a:p>
          <a:p>
            <a:r>
              <a:rPr lang="lt-LT" dirty="0"/>
              <a:t> </a:t>
            </a:r>
          </a:p>
          <a:p>
            <a:endParaRPr lang="lt-LT" dirty="0"/>
          </a:p>
          <a:p>
            <a:r>
              <a:rPr lang="lt-LT" dirty="0"/>
              <a:t>	</a:t>
            </a:r>
          </a:p>
        </p:txBody>
      </p:sp>
    </p:spTree>
    <p:extLst>
      <p:ext uri="{BB962C8B-B14F-4D97-AF65-F5344CB8AC3E}">
        <p14:creationId xmlns:p14="http://schemas.microsoft.com/office/powerpoint/2010/main" val="249231014"/>
      </p:ext>
    </p:extLst>
  </p:cSld>
  <p:clrMapOvr>
    <a:masterClrMapping/>
  </p:clrMapOvr>
  <p:transition spd="slow">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Autofit/>
          </a:bodyPr>
          <a:lstStyle/>
          <a:p>
            <a:r>
              <a:rPr lang="pt-BR" sz="3600" dirty="0" smtClean="0">
                <a:latin typeface="Times New Roman" pitchFamily="18" charset="0"/>
                <a:cs typeface="Times New Roman" pitchFamily="18" charset="0"/>
              </a:rPr>
              <a:t>13 - Ar naujos temos pradžioje mokytojas visada supažindina su vertinimo kriterijais?</a:t>
            </a:r>
            <a:endParaRPr lang="lt-LT"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700807"/>
            <a:ext cx="2736304" cy="197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340841339"/>
              </p:ext>
            </p:extLst>
          </p:nvPr>
        </p:nvGraphicFramePr>
        <p:xfrm>
          <a:off x="611560" y="3933056"/>
          <a:ext cx="8208912" cy="2172584"/>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dirty="0"/>
                    </a:p>
                  </a:txBody>
                  <a:tcPr>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B w="12700" cap="flat" cmpd="sng" algn="ctr">
                      <a:solidFill>
                        <a:schemeClr val="tx1"/>
                      </a:solidFill>
                      <a:prstDash val="solid"/>
                      <a:round/>
                      <a:headEnd type="none" w="med" len="med"/>
                      <a:tailEnd type="none" w="med" len="med"/>
                    </a:lnB>
                  </a:tcPr>
                </a:tc>
              </a:tr>
              <a:tr h="570344">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49%	152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43% 	27</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81% 	22 	</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21% </a:t>
                      </a:r>
                      <a:r>
                        <a:rPr lang="lt-LT" sz="2400" b="1"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66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17% 	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19% 	5</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Nežinau</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30%</a:t>
                      </a:r>
                      <a:r>
                        <a:rPr lang="lt-LT" sz="2400" b="1"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 95</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40% 	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4749" y="1700806"/>
            <a:ext cx="2479667" cy="197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5" y="1700807"/>
            <a:ext cx="2487551" cy="197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5629046"/>
      </p:ext>
    </p:extLst>
  </p:cSld>
  <p:clrMapOvr>
    <a:masterClrMapping/>
  </p:clrMapOvr>
  <p:transition spd="slow">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latin typeface="Times New Roman" pitchFamily="18" charset="0"/>
                <a:cs typeface="Times New Roman" pitchFamily="18" charset="0"/>
              </a:rPr>
              <a:t>14 - Ar vertinimas</a:t>
            </a:r>
            <a:r>
              <a:rPr lang="lt-LT" dirty="0" smtClean="0">
                <a:latin typeface="Times New Roman" pitchFamily="18" charset="0"/>
                <a:cs typeface="Times New Roman" pitchFamily="18" charset="0"/>
              </a:rPr>
              <a:t> </a:t>
            </a:r>
            <a:r>
              <a:rPr lang="pt-BR" dirty="0" smtClean="0">
                <a:latin typeface="Times New Roman" pitchFamily="18" charset="0"/>
                <a:cs typeface="Times New Roman" pitchFamily="18" charset="0"/>
              </a:rPr>
              <a:t>visada parodo tai</a:t>
            </a:r>
            <a:r>
              <a:rPr lang="lt-LT" dirty="0" smtClean="0">
                <a:latin typeface="Times New Roman" pitchFamily="18" charset="0"/>
                <a:cs typeface="Times New Roman" pitchFamily="18" charset="0"/>
              </a:rPr>
              <a:t>, </a:t>
            </a:r>
            <a:r>
              <a:rPr lang="pt-BR" dirty="0" smtClean="0">
                <a:latin typeface="Times New Roman" pitchFamily="18" charset="0"/>
                <a:cs typeface="Times New Roman" pitchFamily="18" charset="0"/>
              </a:rPr>
              <a:t> ką </a:t>
            </a:r>
            <a:r>
              <a:rPr lang="lt-LT" dirty="0" smtClean="0">
                <a:latin typeface="Times New Roman" pitchFamily="18" charset="0"/>
                <a:cs typeface="Times New Roman" pitchFamily="18" charset="0"/>
              </a:rPr>
              <a:t>mokinys </a:t>
            </a:r>
            <a:r>
              <a:rPr lang="pt-BR" dirty="0" smtClean="0">
                <a:latin typeface="Times New Roman" pitchFamily="18" charset="0"/>
                <a:cs typeface="Times New Roman" pitchFamily="18" charset="0"/>
              </a:rPr>
              <a:t>išmok</a:t>
            </a:r>
            <a:r>
              <a:rPr lang="lt-LT" dirty="0" smtClean="0">
                <a:latin typeface="Times New Roman" pitchFamily="18" charset="0"/>
                <a:cs typeface="Times New Roman" pitchFamily="18" charset="0"/>
              </a:rPr>
              <a:t>o</a:t>
            </a:r>
            <a:r>
              <a:rPr lang="pt-BR"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fr-FR" dirty="0" smtClean="0"/>
              <a:t>	</a:t>
            </a:r>
            <a:endParaRPr lang="lt-LT"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628800"/>
            <a:ext cx="259228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Table 5"/>
          <p:cNvGraphicFramePr>
            <a:graphicFrameLocks noGrp="1"/>
          </p:cNvGraphicFramePr>
          <p:nvPr>
            <p:extLst>
              <p:ext uri="{D42A27DB-BD31-4B8C-83A1-F6EECF244321}">
                <p14:modId xmlns:p14="http://schemas.microsoft.com/office/powerpoint/2010/main" val="745691701"/>
              </p:ext>
            </p:extLst>
          </p:nvPr>
        </p:nvGraphicFramePr>
        <p:xfrm>
          <a:off x="369352" y="3933056"/>
          <a:ext cx="8208912" cy="2172584"/>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55%	171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48% 	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52% 	14	</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31%	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51% 	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44%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Nežinau</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14%	45</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2%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9130" y="1628800"/>
            <a:ext cx="258962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192" y="1628799"/>
            <a:ext cx="2278072" cy="1872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7020953"/>
      </p:ext>
    </p:extLst>
  </p:cSld>
  <p:clrMapOvr>
    <a:masterClrMapping/>
  </p:clrMapOvr>
  <p:transition spd="slow">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3200" dirty="0" smtClean="0">
                <a:latin typeface="Times New Roman" pitchFamily="18" charset="0"/>
                <a:cs typeface="Times New Roman" pitchFamily="18" charset="0"/>
              </a:rPr>
              <a:t>15 - Ar pasitaiko atvejų, kad tą pačią dieną yra rašoma daugiau nei vienas kontrolinis darbas?</a:t>
            </a:r>
            <a:endParaRPr lang="lt-LT"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fr-FR" dirty="0" smtClean="0"/>
              <a:t>	</a:t>
            </a:r>
            <a:endParaRPr lang="lt-LT"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628799"/>
            <a:ext cx="2880320" cy="2080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769602570"/>
              </p:ext>
            </p:extLst>
          </p:nvPr>
        </p:nvGraphicFramePr>
        <p:xfrm>
          <a:off x="668294" y="4365104"/>
          <a:ext cx="8208912" cy="2172584"/>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smtClean="0"/>
                        <a:t>Mokiniai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smtClean="0"/>
                        <a:t>T</a:t>
                      </a:r>
                      <a:r>
                        <a:rPr lang="lt-LT" b="1" dirty="0" err="1" smtClean="0"/>
                        <a:t>ėvai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b="1" dirty="0" smtClean="0"/>
                        <a:t>Mokytojai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47%	148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b="1" dirty="0" smtClean="0">
                          <a:latin typeface="Times New Roman" pitchFamily="18" charset="0"/>
                          <a:cs typeface="Times New Roman" pitchFamily="18" charset="0"/>
                        </a:rPr>
                        <a:t>57% 	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37%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40% </a:t>
                      </a:r>
                      <a:r>
                        <a:rPr lang="lt-LT" sz="2400" b="1"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126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38% 	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63% 	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Nežinau</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12%</a:t>
                      </a:r>
                      <a:r>
                        <a:rPr lang="lt-LT" sz="2400" b="1"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 38</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5% 	3</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1628798"/>
            <a:ext cx="2705757" cy="208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1677342"/>
            <a:ext cx="2618475" cy="2080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5878836"/>
      </p:ext>
    </p:extLst>
  </p:cSld>
  <p:clrMapOvr>
    <a:masterClrMapping/>
  </p:clrMapOvr>
  <p:transition spd="slow">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latin typeface="Times New Roman" pitchFamily="18" charset="0"/>
                <a:cs typeface="Times New Roman" pitchFamily="18" charset="0"/>
              </a:rPr>
              <a:t>16 - Ar po kontrolinių darbų yra aptariami rezultatai, klaidos ir </a:t>
            </a:r>
            <a:r>
              <a:rPr lang="lt-LT" dirty="0" err="1" smtClean="0">
                <a:latin typeface="Times New Roman" pitchFamily="18" charset="0"/>
                <a:cs typeface="Times New Roman" pitchFamily="18" charset="0"/>
              </a:rPr>
              <a:t>kt</a:t>
            </a:r>
            <a:r>
              <a:rPr lang="lt-LT"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684880"/>
            <a:ext cx="2791696" cy="201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2448323003"/>
              </p:ext>
            </p:extLst>
          </p:nvPr>
        </p:nvGraphicFramePr>
        <p:xfrm>
          <a:off x="395536" y="4365104"/>
          <a:ext cx="8208912" cy="2172584"/>
        </p:xfrm>
        <a:graphic>
          <a:graphicData uri="http://schemas.openxmlformats.org/drawingml/2006/table">
            <a:tbl>
              <a:tblPr firstRow="1" bandRow="1">
                <a:tableStyleId>{5C22544A-7EE6-4342-B048-85BDC9FD1C3A}</a:tableStyleId>
              </a:tblPr>
              <a:tblGrid>
                <a:gridCol w="2184931"/>
                <a:gridCol w="2284247"/>
                <a:gridCol w="1724819"/>
                <a:gridCol w="2014915"/>
              </a:tblGrid>
              <a:tr h="353280">
                <a:tc>
                  <a:txBody>
                    <a:bodyPr/>
                    <a:lstStyle/>
                    <a:p>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0344">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86%</a:t>
                      </a:r>
                      <a:r>
                        <a:rPr lang="lt-LT" sz="2400" b="1" baseline="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268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b="1" dirty="0" smtClean="0">
                          <a:latin typeface="Times New Roman" pitchFamily="18" charset="0"/>
                          <a:cs typeface="Times New Roman" pitchFamily="18" charset="0"/>
                        </a:rPr>
                        <a:t>79% 	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2400" b="1" dirty="0" smtClean="0">
                          <a:latin typeface="Times New Roman" pitchFamily="18" charset="0"/>
                          <a:cs typeface="Times New Roman" pitchFamily="18" charset="0"/>
                        </a:rPr>
                        <a:t>96% 	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6% </a:t>
                      </a:r>
                      <a:r>
                        <a:rPr lang="lt-LT" sz="2400" b="1"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b="1" dirty="0" smtClean="0">
                          <a:latin typeface="Times New Roman" pitchFamily="18" charset="0"/>
                          <a:cs typeface="Times New Roman" pitchFamily="18" charset="0"/>
                        </a:rPr>
                        <a:t>0%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2400" b="1" dirty="0" smtClean="0">
                          <a:latin typeface="Times New Roman" pitchFamily="18" charset="0"/>
                          <a:cs typeface="Times New Roman" pitchFamily="18" charset="0"/>
                        </a:rPr>
                        <a:t>4% 	1</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Nežinau</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8% </a:t>
                      </a:r>
                      <a:r>
                        <a:rPr lang="lt-LT" sz="2400" b="1"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24</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21% 	13</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1684880"/>
            <a:ext cx="2722983" cy="2032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192" y="1675555"/>
            <a:ext cx="2611589" cy="201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5663680"/>
      </p:ext>
    </p:extLst>
  </p:cSld>
  <p:clrMapOvr>
    <a:masterClrMapping/>
  </p:clrMapOvr>
  <p:transition spd="slow">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552" y="116632"/>
            <a:ext cx="9865096" cy="864096"/>
          </a:xfrm>
        </p:spPr>
        <p:txBody>
          <a:bodyPr>
            <a:noAutofit/>
          </a:bodyPr>
          <a:lstStyle/>
          <a:p>
            <a:r>
              <a:rPr lang="lt-LT" sz="2400" dirty="0" smtClean="0">
                <a:latin typeface="Times New Roman" pitchFamily="18" charset="0"/>
                <a:cs typeface="Times New Roman" pitchFamily="18" charset="0"/>
              </a:rPr>
              <a:t>Mokinių atsakymai</a:t>
            </a:r>
            <a:r>
              <a:rPr lang="lt-LT" sz="2800" dirty="0" smtClean="0">
                <a:latin typeface="Times New Roman" pitchFamily="18" charset="0"/>
                <a:cs typeface="Times New Roman" pitchFamily="18" charset="0"/>
              </a:rPr>
              <a:t/>
            </a:r>
            <a:br>
              <a:rPr lang="lt-LT" sz="2800" dirty="0" smtClean="0">
                <a:latin typeface="Times New Roman" pitchFamily="18" charset="0"/>
                <a:cs typeface="Times New Roman" pitchFamily="18" charset="0"/>
              </a:rPr>
            </a:br>
            <a:r>
              <a:rPr lang="lt-LT" sz="2800" dirty="0" smtClean="0">
                <a:latin typeface="Times New Roman" pitchFamily="18" charset="0"/>
                <a:cs typeface="Times New Roman" pitchFamily="18" charset="0"/>
              </a:rPr>
              <a:t>17 - Pažymėkite, kokiais principais mokytojas vadovaujasi vertindamas pasiekimus:</a:t>
            </a:r>
            <a:endParaRPr lang="lt-LT" sz="2800" dirty="0">
              <a:latin typeface="Times New Roman" pitchFamily="18" charset="0"/>
              <a:cs typeface="Times New Roman" pitchFamily="18" charset="0"/>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1417159707"/>
              </p:ext>
            </p:extLst>
          </p:nvPr>
        </p:nvGraphicFramePr>
        <p:xfrm>
          <a:off x="0" y="1124744"/>
          <a:ext cx="9144000" cy="59046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1414388"/>
      </p:ext>
    </p:extLst>
  </p:cSld>
  <p:clrMapOvr>
    <a:masterClrMapping/>
  </p:clrMapOvr>
  <p:transition spd="slow">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Autofit/>
          </a:bodyPr>
          <a:lstStyle/>
          <a:p>
            <a:r>
              <a:rPr lang="lt-LT" sz="3200" dirty="0" smtClean="0">
                <a:latin typeface="Times New Roman" pitchFamily="18" charset="0"/>
                <a:cs typeface="Times New Roman" pitchFamily="18" charset="0"/>
              </a:rPr>
              <a:t>Tėvų </a:t>
            </a:r>
            <a:r>
              <a:rPr lang="lt-LT" sz="3200" dirty="0">
                <a:latin typeface="Times New Roman" pitchFamily="18" charset="0"/>
                <a:cs typeface="Times New Roman" pitchFamily="18" charset="0"/>
              </a:rPr>
              <a:t>atsakymai</a:t>
            </a:r>
            <a:br>
              <a:rPr lang="lt-LT" sz="3200" dirty="0">
                <a:latin typeface="Times New Roman" pitchFamily="18" charset="0"/>
                <a:cs typeface="Times New Roman" pitchFamily="18" charset="0"/>
              </a:rPr>
            </a:br>
            <a:r>
              <a:rPr lang="lt-LT" sz="3200" dirty="0">
                <a:latin typeface="Times New Roman" pitchFamily="18" charset="0"/>
                <a:cs typeface="Times New Roman" pitchFamily="18" charset="0"/>
              </a:rPr>
              <a:t>17 - Pažymėkite, kokiais principais mokytojas vadovaujasi vertindamas pasiekimus:</a:t>
            </a:r>
          </a:p>
        </p:txBody>
      </p:sp>
      <p:graphicFrame>
        <p:nvGraphicFramePr>
          <p:cNvPr id="4" name="Content Placeholder 11"/>
          <p:cNvGraphicFramePr>
            <a:graphicFrameLocks noGrp="1"/>
          </p:cNvGraphicFramePr>
          <p:nvPr>
            <p:ph idx="1"/>
            <p:extLst>
              <p:ext uri="{D42A27DB-BD31-4B8C-83A1-F6EECF244321}">
                <p14:modId xmlns:p14="http://schemas.microsoft.com/office/powerpoint/2010/main" val="4264611684"/>
              </p:ext>
            </p:extLst>
          </p:nvPr>
        </p:nvGraphicFramePr>
        <p:xfrm>
          <a:off x="0" y="1600200"/>
          <a:ext cx="9144000" cy="51411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08372617"/>
      </p:ext>
    </p:extLst>
  </p:cSld>
  <p:clrMapOvr>
    <a:masterClrMapping/>
  </p:clrMapOvr>
  <p:transition spd="slow">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Autofit/>
          </a:bodyPr>
          <a:lstStyle/>
          <a:p>
            <a:r>
              <a:rPr lang="lt-LT" sz="3200" dirty="0" smtClean="0">
                <a:latin typeface="Times New Roman" pitchFamily="18" charset="0"/>
                <a:cs typeface="Times New Roman" pitchFamily="18" charset="0"/>
              </a:rPr>
              <a:t>Mokytojų </a:t>
            </a:r>
            <a:r>
              <a:rPr lang="lt-LT" sz="3200" dirty="0">
                <a:latin typeface="Times New Roman" pitchFamily="18" charset="0"/>
                <a:cs typeface="Times New Roman" pitchFamily="18" charset="0"/>
              </a:rPr>
              <a:t>atsakymai</a:t>
            </a:r>
            <a:br>
              <a:rPr lang="lt-LT" sz="3200" dirty="0">
                <a:latin typeface="Times New Roman" pitchFamily="18" charset="0"/>
                <a:cs typeface="Times New Roman" pitchFamily="18" charset="0"/>
              </a:rPr>
            </a:br>
            <a:r>
              <a:rPr lang="lt-LT" sz="3200" dirty="0">
                <a:latin typeface="Times New Roman" pitchFamily="18" charset="0"/>
                <a:cs typeface="Times New Roman" pitchFamily="18" charset="0"/>
              </a:rPr>
              <a:t>17 - Pažymėkite, kokiais </a:t>
            </a:r>
            <a:r>
              <a:rPr lang="lt-LT" sz="3200" dirty="0" smtClean="0">
                <a:latin typeface="Times New Roman" pitchFamily="18" charset="0"/>
                <a:cs typeface="Times New Roman" pitchFamily="18" charset="0"/>
              </a:rPr>
              <a:t>principais vadovaujatės vertindami </a:t>
            </a:r>
            <a:r>
              <a:rPr lang="lt-LT" sz="3200" dirty="0">
                <a:latin typeface="Times New Roman" pitchFamily="18" charset="0"/>
                <a:cs typeface="Times New Roman" pitchFamily="18" charset="0"/>
              </a:rPr>
              <a:t>pasiekimus:</a:t>
            </a:r>
          </a:p>
        </p:txBody>
      </p:sp>
      <p:graphicFrame>
        <p:nvGraphicFramePr>
          <p:cNvPr id="4" name="Content Placeholder 11"/>
          <p:cNvGraphicFramePr>
            <a:graphicFrameLocks noGrp="1"/>
          </p:cNvGraphicFramePr>
          <p:nvPr>
            <p:ph idx="1"/>
            <p:extLst>
              <p:ext uri="{D42A27DB-BD31-4B8C-83A1-F6EECF244321}">
                <p14:modId xmlns:p14="http://schemas.microsoft.com/office/powerpoint/2010/main" val="3716639533"/>
              </p:ext>
            </p:extLst>
          </p:nvPr>
        </p:nvGraphicFramePr>
        <p:xfrm>
          <a:off x="0" y="1600200"/>
          <a:ext cx="9252520" cy="51411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4675850"/>
      </p:ext>
    </p:extLst>
  </p:cSld>
  <p:clrMapOvr>
    <a:masterClrMapping/>
  </p:clrMapOvr>
  <p:transition spd="slow">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0"/>
            <a:ext cx="8229600" cy="1143000"/>
          </a:xfrm>
        </p:spPr>
        <p:txBody>
          <a:bodyPr/>
          <a:lstStyle/>
          <a:p>
            <a:r>
              <a:rPr lang="lt-LT" sz="1600" dirty="0">
                <a:solidFill>
                  <a:prstClr val="black"/>
                </a:solidFill>
                <a:latin typeface="Times New Roman" pitchFamily="18" charset="0"/>
                <a:cs typeface="Times New Roman" pitchFamily="18" charset="0"/>
              </a:rPr>
              <a:t>Mokinių atsakymai</a:t>
            </a:r>
            <a:r>
              <a:rPr lang="lt-LT" sz="1600" dirty="0">
                <a:solidFill>
                  <a:prstClr val="black"/>
                </a:solidFill>
              </a:rPr>
              <a:t/>
            </a:r>
            <a:br>
              <a:rPr lang="lt-LT" sz="1600" dirty="0">
                <a:solidFill>
                  <a:prstClr val="black"/>
                </a:solidFill>
              </a:rPr>
            </a:br>
            <a:r>
              <a:rPr lang="lt-LT" sz="2200" dirty="0">
                <a:solidFill>
                  <a:prstClr val="black"/>
                </a:solidFill>
                <a:latin typeface="Times New Roman" pitchFamily="18" charset="0"/>
                <a:cs typeface="Times New Roman" pitchFamily="18" charset="0"/>
              </a:rPr>
              <a:t>18 - Įsivertinimas pamokoje.</a:t>
            </a:r>
            <a:br>
              <a:rPr lang="lt-LT" sz="2200" dirty="0">
                <a:solidFill>
                  <a:prstClr val="black"/>
                </a:solidFill>
                <a:latin typeface="Times New Roman" pitchFamily="18" charset="0"/>
                <a:cs typeface="Times New Roman" pitchFamily="18" charset="0"/>
              </a:rPr>
            </a:br>
            <a:r>
              <a:rPr lang="lt-LT" sz="2200" dirty="0">
                <a:solidFill>
                  <a:prstClr val="black"/>
                </a:solidFill>
                <a:latin typeface="Times New Roman" pitchFamily="18" charset="0"/>
                <a:cs typeface="Times New Roman" pitchFamily="18" charset="0"/>
              </a:rPr>
              <a:t> – Kaip supranti, kas yra įsivertinimas pamokoje?</a:t>
            </a:r>
            <a:endParaRPr lang="lt-LT" dirty="0"/>
          </a:p>
        </p:txBody>
      </p:sp>
      <p:sp>
        <p:nvSpPr>
          <p:cNvPr id="3" name="Turinio vietos rezervavimo ženklas 2"/>
          <p:cNvSpPr>
            <a:spLocks noGrp="1"/>
          </p:cNvSpPr>
          <p:nvPr>
            <p:ph idx="1"/>
          </p:nvPr>
        </p:nvSpPr>
        <p:spPr>
          <a:xfrm>
            <a:off x="107504" y="980728"/>
            <a:ext cx="9036496" cy="6048672"/>
          </a:xfrm>
        </p:spPr>
        <p:txBody>
          <a:bodyPr>
            <a:normAutofit fontScale="92500" lnSpcReduction="20000"/>
          </a:bodyPr>
          <a:lstStyle/>
          <a:p>
            <a:pPr lvl="0"/>
            <a:r>
              <a:rPr lang="lt-LT" sz="1400" dirty="0">
                <a:solidFill>
                  <a:prstClr val="black"/>
                </a:solidFill>
                <a:latin typeface="Times New Roman" pitchFamily="18" charset="0"/>
                <a:cs typeface="Times New Roman" pitchFamily="18" charset="0"/>
              </a:rPr>
              <a:t>tai, kai pats bandai įsivertinti ir save nuvertinti;</a:t>
            </a:r>
          </a:p>
          <a:p>
            <a:pPr lvl="0"/>
            <a:r>
              <a:rPr lang="lt-LT" sz="1400" dirty="0">
                <a:solidFill>
                  <a:prstClr val="black"/>
                </a:solidFill>
                <a:latin typeface="Times New Roman" pitchFamily="18" charset="0"/>
                <a:cs typeface="Times New Roman" pitchFamily="18" charset="0"/>
              </a:rPr>
              <a:t>tai savęs įsivertinimas, kaip supratai ar nesupratai tam tikros pamokos temos ar iškeltų uždavinių;</a:t>
            </a:r>
          </a:p>
          <a:p>
            <a:pPr lvl="0"/>
            <a:r>
              <a:rPr lang="lt-LT" sz="1400" dirty="0">
                <a:solidFill>
                  <a:prstClr val="black"/>
                </a:solidFill>
                <a:latin typeface="Times New Roman" pitchFamily="18" charset="0"/>
                <a:cs typeface="Times New Roman" pitchFamily="18" charset="0"/>
              </a:rPr>
              <a:t>tai dalykas kuris padeda suprasti kur padarei klaidas, o kur ne.</a:t>
            </a:r>
          </a:p>
          <a:p>
            <a:pPr lvl="0"/>
            <a:r>
              <a:rPr lang="lt-LT" sz="1400" dirty="0">
                <a:solidFill>
                  <a:prstClr val="black"/>
                </a:solidFill>
                <a:latin typeface="Times New Roman" pitchFamily="18" charset="0"/>
                <a:cs typeface="Times New Roman" pitchFamily="18" charset="0"/>
              </a:rPr>
              <a:t>kaip tau sekėsi pamokoje, įsivertini savo žinias; tai asmeninis savo žinių įvertinimas;</a:t>
            </a:r>
          </a:p>
          <a:p>
            <a:pPr lvl="0"/>
            <a:r>
              <a:rPr lang="lt-LT" sz="1400" dirty="0">
                <a:solidFill>
                  <a:prstClr val="black"/>
                </a:solidFill>
                <a:latin typeface="Times New Roman" pitchFamily="18" charset="0"/>
                <a:cs typeface="Times New Roman" pitchFamily="18" charset="0"/>
              </a:rPr>
              <a:t>įsivertinimas yra, kai save vertini, kai įsivertini savo pastangas, pasiekimus;</a:t>
            </a:r>
          </a:p>
          <a:p>
            <a:pPr lvl="0"/>
            <a:r>
              <a:rPr lang="lt-LT" sz="1400" dirty="0">
                <a:solidFill>
                  <a:prstClr val="black"/>
                </a:solidFill>
                <a:latin typeface="Times New Roman" pitchFamily="18" charset="0"/>
                <a:cs typeface="Times New Roman" pitchFamily="18" charset="0"/>
              </a:rPr>
              <a:t>tai, kai tu įsivertini pamokose. Mokytojai sužino kaip tau sekėsi ar nesisekė pamokoje;</a:t>
            </a:r>
          </a:p>
          <a:p>
            <a:pPr lvl="0"/>
            <a:r>
              <a:rPr lang="lt-LT" sz="1400" dirty="0">
                <a:solidFill>
                  <a:prstClr val="black"/>
                </a:solidFill>
                <a:latin typeface="Times New Roman" pitchFamily="18" charset="0"/>
                <a:cs typeface="Times New Roman" pitchFamily="18" charset="0"/>
              </a:rPr>
              <a:t>kaip duoda lapelius ir liepia pirma mums įsivertinti, o po to mokytoja įvertina;</a:t>
            </a:r>
          </a:p>
          <a:p>
            <a:pPr lvl="0"/>
            <a:r>
              <a:rPr lang="lt-LT" sz="1400" dirty="0">
                <a:solidFill>
                  <a:prstClr val="black"/>
                </a:solidFill>
                <a:latin typeface="Times New Roman" pitchFamily="18" charset="0"/>
                <a:cs typeface="Times New Roman" pitchFamily="18" charset="0"/>
              </a:rPr>
              <a:t>įsivertinimas pamokoje yra kai mokinys pats parašo sau pažymį už pastangas, žinias, gebėjimus.</a:t>
            </a:r>
          </a:p>
          <a:p>
            <a:pPr lvl="0"/>
            <a:r>
              <a:rPr lang="lt-LT" sz="1400" dirty="0">
                <a:solidFill>
                  <a:prstClr val="black"/>
                </a:solidFill>
                <a:latin typeface="Times New Roman" pitchFamily="18" charset="0"/>
                <a:cs typeface="Times New Roman" pitchFamily="18" charset="0"/>
              </a:rPr>
              <a:t>įsivertinimas pamokoje, tai būdas pačiam įsivertinti save po naujos temos ar panašiai;</a:t>
            </a:r>
          </a:p>
          <a:p>
            <a:pPr lvl="0"/>
            <a:r>
              <a:rPr lang="lt-LT" sz="1400" dirty="0">
                <a:solidFill>
                  <a:prstClr val="black"/>
                </a:solidFill>
                <a:latin typeface="Times New Roman" pitchFamily="18" charset="0"/>
                <a:cs typeface="Times New Roman" pitchFamily="18" charset="0"/>
              </a:rPr>
              <a:t>kai žodžiu ar kitu būdu nustatome savo atlikto darbo lygį, kaip gerai mes jį atlikome;</a:t>
            </a:r>
          </a:p>
          <a:p>
            <a:pPr lvl="0"/>
            <a:r>
              <a:rPr lang="lt-LT" sz="1400" dirty="0">
                <a:solidFill>
                  <a:prstClr val="black"/>
                </a:solidFill>
                <a:latin typeface="Times New Roman" pitchFamily="18" charset="0"/>
                <a:cs typeface="Times New Roman" pitchFamily="18" charset="0"/>
              </a:rPr>
              <a:t>įsivertinimas, tai aptarimas to ką išmokai pamokoje ir ko dar reikėtų pasimokyti.</a:t>
            </a:r>
          </a:p>
          <a:p>
            <a:pPr lvl="0"/>
            <a:r>
              <a:rPr lang="lt-LT" sz="1400" dirty="0">
                <a:solidFill>
                  <a:prstClr val="black"/>
                </a:solidFill>
                <a:latin typeface="Times New Roman" pitchFamily="18" charset="0"/>
                <a:cs typeface="Times New Roman" pitchFamily="18" charset="0"/>
              </a:rPr>
              <a:t>kiek manai, kad tu sugebi, kai įsivertini ką pats sugebi; kai nustatai kiek tu moki ir kiek išmokai pamokos gale;</a:t>
            </a:r>
          </a:p>
          <a:p>
            <a:pPr lvl="0"/>
            <a:r>
              <a:rPr lang="lt-LT" sz="1400" dirty="0">
                <a:solidFill>
                  <a:prstClr val="black"/>
                </a:solidFill>
                <a:latin typeface="Times New Roman" pitchFamily="18" charset="0"/>
                <a:cs typeface="Times New Roman" pitchFamily="18" charset="0"/>
              </a:rPr>
              <a:t>tai, kai žmogus įsivertina kaip jam sekėsi per pamoką :D</a:t>
            </a:r>
          </a:p>
          <a:p>
            <a:pPr lvl="0"/>
            <a:r>
              <a:rPr lang="lt-LT" sz="1400" dirty="0">
                <a:solidFill>
                  <a:prstClr val="black"/>
                </a:solidFill>
                <a:latin typeface="Times New Roman" pitchFamily="18" charset="0"/>
                <a:cs typeface="Times New Roman" pitchFamily="18" charset="0"/>
              </a:rPr>
              <a:t>tai tavo nuomonė, kaip viską išmokai; kai pats vaikas nustato savo galimybes pamokoje; vaikai įsivertina kaip suprato pamoką; kai pasakai kaip tau sekėsi daryti darbą pamokoje;</a:t>
            </a:r>
          </a:p>
          <a:p>
            <a:pPr lvl="0"/>
            <a:r>
              <a:rPr lang="lt-LT" sz="1400" dirty="0">
                <a:solidFill>
                  <a:prstClr val="black"/>
                </a:solidFill>
                <a:latin typeface="Times New Roman" pitchFamily="18" charset="0"/>
                <a:cs typeface="Times New Roman" pitchFamily="18" charset="0"/>
              </a:rPr>
              <a:t>pažiūrėjimas ko išmokai; savo žinių supratimas; pamokoje atlikto darbo pasitikrinimas;</a:t>
            </a:r>
          </a:p>
          <a:p>
            <a:pPr lvl="0"/>
            <a:r>
              <a:rPr lang="lt-LT" sz="1400" dirty="0">
                <a:solidFill>
                  <a:prstClr val="black"/>
                </a:solidFill>
                <a:latin typeface="Times New Roman" pitchFamily="18" charset="0"/>
                <a:cs typeface="Times New Roman" pitchFamily="18" charset="0"/>
              </a:rPr>
              <a:t>kai mes patys įsivertiname save; kai parašai pažymį sau už darbą pamokoje;</a:t>
            </a:r>
          </a:p>
          <a:p>
            <a:pPr lvl="0"/>
            <a:r>
              <a:rPr lang="lt-LT" sz="1400" dirty="0">
                <a:solidFill>
                  <a:prstClr val="black"/>
                </a:solidFill>
                <a:latin typeface="Times New Roman" pitchFamily="18" charset="0"/>
                <a:cs typeface="Times New Roman" pitchFamily="18" charset="0"/>
              </a:rPr>
              <a:t>mokinys parašo kaip jis suprato pamokos temą; tai kaip tu įsivertini tam tikros temos žinias; kai pamokos gale įsivertini kaip supratai temą;</a:t>
            </a:r>
          </a:p>
          <a:p>
            <a:pPr lvl="0"/>
            <a:r>
              <a:rPr lang="lt-LT" sz="1400" dirty="0">
                <a:solidFill>
                  <a:prstClr val="black"/>
                </a:solidFill>
                <a:latin typeface="Times New Roman" pitchFamily="18" charset="0"/>
                <a:cs typeface="Times New Roman" pitchFamily="18" charset="0"/>
              </a:rPr>
              <a:t>įsivertinimas pamokoje tai kai tau baigus savo darbą tu apgalvoji ar viską supratai, kaip atlikai ir tada įsivertini save;</a:t>
            </a:r>
          </a:p>
          <a:p>
            <a:pPr lvl="0"/>
            <a:r>
              <a:rPr lang="lt-LT" sz="1400" dirty="0">
                <a:solidFill>
                  <a:prstClr val="black"/>
                </a:solidFill>
                <a:latin typeface="Times New Roman" pitchFamily="18" charset="0"/>
                <a:cs typeface="Times New Roman" pitchFamily="18" charset="0"/>
              </a:rPr>
              <a:t>kai mokinys ir mokytojas aptarė darbą;</a:t>
            </a:r>
          </a:p>
          <a:p>
            <a:pPr lvl="0"/>
            <a:r>
              <a:rPr lang="lt-LT" sz="1400" dirty="0">
                <a:solidFill>
                  <a:prstClr val="black"/>
                </a:solidFill>
                <a:latin typeface="Times New Roman" pitchFamily="18" charset="0"/>
                <a:cs typeface="Times New Roman" pitchFamily="18" charset="0"/>
              </a:rPr>
              <a:t>tai kai tu pats įvertini savo tempą, kokybę darbo, kurį atlikai per pamoką;</a:t>
            </a:r>
          </a:p>
          <a:p>
            <a:pPr lvl="0"/>
            <a:r>
              <a:rPr lang="lt-LT" sz="1400" dirty="0">
                <a:solidFill>
                  <a:prstClr val="black"/>
                </a:solidFill>
                <a:latin typeface="Times New Roman" pitchFamily="18" charset="0"/>
                <a:cs typeface="Times New Roman" pitchFamily="18" charset="0"/>
              </a:rPr>
              <a:t>įsivertinimas- tai pažymys, kuriuo parodai savo nuomonę, ką gausi už tą darbą. Mokytojai pažiūri ar tu esi įsitikinęs, kad gausi didžiausią galimą pažymį ar ne;</a:t>
            </a:r>
          </a:p>
          <a:p>
            <a:pPr lvl="0"/>
            <a:r>
              <a:rPr lang="lt-LT" sz="1400" dirty="0">
                <a:solidFill>
                  <a:prstClr val="black"/>
                </a:solidFill>
                <a:latin typeface="Times New Roman" pitchFamily="18" charset="0"/>
                <a:cs typeface="Times New Roman" pitchFamily="18" charset="0"/>
              </a:rPr>
              <a:t>kai mokinys įvertina save, ar suprato tema, ar išmoko kažką naujo iš einamos temos;</a:t>
            </a:r>
          </a:p>
          <a:p>
            <a:pPr lvl="0"/>
            <a:r>
              <a:rPr lang="lt-LT" sz="1400" dirty="0">
                <a:solidFill>
                  <a:prstClr val="black"/>
                </a:solidFill>
                <a:latin typeface="Times New Roman" pitchFamily="18" charset="0"/>
                <a:cs typeface="Times New Roman" pitchFamily="18" charset="0"/>
              </a:rPr>
              <a:t>tai savo nuomonės reiškimas, kaip pačiam sekėsi pamokoje, kaip joje dalyvavai savo atžvilgiu.</a:t>
            </a:r>
          </a:p>
          <a:p>
            <a:pPr lvl="0"/>
            <a:r>
              <a:rPr lang="lt-LT" sz="1400" dirty="0">
                <a:solidFill>
                  <a:prstClr val="black"/>
                </a:solidFill>
                <a:latin typeface="Times New Roman" pitchFamily="18" charset="0"/>
                <a:cs typeface="Times New Roman" pitchFamily="18" charset="0"/>
              </a:rPr>
              <a:t>aš manau, kad tai yra paskatinimas mokykloje daugiau mokytis ir būti kūrybingam asmeniui, todėl mokytojai dažnai liepia įsivertinti savo darbą. Mes dažniausiai nekreipiame į tai dėmesio ir mokytoja paskui rašo arba sako pastabą, nes sakome nesąmones.</a:t>
            </a:r>
          </a:p>
          <a:p>
            <a:pPr marL="0" indent="0">
              <a:buNone/>
            </a:pPr>
            <a:endParaRPr lang="lt-LT" dirty="0"/>
          </a:p>
        </p:txBody>
      </p:sp>
    </p:spTree>
    <p:extLst>
      <p:ext uri="{BB962C8B-B14F-4D97-AF65-F5344CB8AC3E}">
        <p14:creationId xmlns:p14="http://schemas.microsoft.com/office/powerpoint/2010/main" val="2754168789"/>
      </p:ext>
    </p:extLst>
  </p:cSld>
  <p:clrMapOvr>
    <a:masterClrMapping/>
  </p:clrMapOvr>
  <p:transition spd="slow">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24744"/>
          </a:xfrm>
        </p:spPr>
        <p:txBody>
          <a:bodyPr>
            <a:normAutofit fontScale="90000"/>
          </a:bodyPr>
          <a:lstStyle/>
          <a:p>
            <a:r>
              <a:rPr lang="lt-LT" dirty="0" smtClean="0"/>
              <a:t>	</a:t>
            </a:r>
            <a:br>
              <a:rPr lang="lt-LT" dirty="0" smtClean="0"/>
            </a:br>
            <a:r>
              <a:rPr lang="lt-LT" sz="2700" dirty="0" smtClean="0">
                <a:latin typeface="Times New Roman" pitchFamily="18" charset="0"/>
                <a:cs typeface="Times New Roman" pitchFamily="18" charset="0"/>
              </a:rPr>
              <a:t>Mokytojų atsakymai</a:t>
            </a:r>
            <a:r>
              <a:rPr lang="lt-LT" sz="2700" dirty="0" smtClean="0"/>
              <a:t/>
            </a:r>
            <a:br>
              <a:rPr lang="lt-LT" sz="2700" dirty="0" smtClean="0"/>
            </a:br>
            <a:r>
              <a:rPr lang="lt-LT" sz="2700" dirty="0" smtClean="0">
                <a:latin typeface="Times New Roman" pitchFamily="18" charset="0"/>
                <a:cs typeface="Times New Roman" pitchFamily="18" charset="0"/>
              </a:rPr>
              <a:t>18 - Įsivertinimas pamokoje.</a:t>
            </a:r>
            <a:br>
              <a:rPr lang="lt-LT" sz="2700" dirty="0" smtClean="0">
                <a:latin typeface="Times New Roman" pitchFamily="18" charset="0"/>
                <a:cs typeface="Times New Roman" pitchFamily="18" charset="0"/>
              </a:rPr>
            </a:br>
            <a:r>
              <a:rPr lang="lt-LT" sz="2700" dirty="0" smtClean="0">
                <a:latin typeface="Times New Roman" pitchFamily="18" charset="0"/>
                <a:cs typeface="Times New Roman" pitchFamily="18" charset="0"/>
              </a:rPr>
              <a:t> – Kaip supranti, kas yra įsivertinimas pamokoje?</a:t>
            </a:r>
            <a:r>
              <a:rPr lang="lt-LT" sz="2700" b="1" dirty="0" smtClean="0">
                <a:latin typeface="Times New Roman" pitchFamily="18" charset="0"/>
                <a:cs typeface="Times New Roman" pitchFamily="18" charset="0"/>
              </a:rPr>
              <a:t/>
            </a:r>
            <a:br>
              <a:rPr lang="lt-LT" sz="2700" b="1" dirty="0" smtClean="0">
                <a:latin typeface="Times New Roman" pitchFamily="18" charset="0"/>
                <a:cs typeface="Times New Roman" pitchFamily="18" charset="0"/>
              </a:rPr>
            </a:br>
            <a:r>
              <a:rPr lang="lt-LT" sz="2700" b="1" dirty="0" smtClean="0">
                <a:latin typeface="Times New Roman" pitchFamily="18" charset="0"/>
                <a:cs typeface="Times New Roman" pitchFamily="18" charset="0"/>
              </a:rPr>
              <a:t> </a:t>
            </a:r>
            <a:endParaRPr lang="lt-LT" sz="2700" b="1" dirty="0">
              <a:latin typeface="Times New Roman" pitchFamily="18" charset="0"/>
              <a:cs typeface="Times New Roman" pitchFamily="18" charset="0"/>
            </a:endParaRPr>
          </a:p>
        </p:txBody>
      </p:sp>
      <p:sp>
        <p:nvSpPr>
          <p:cNvPr id="3" name="Content Placeholder 2"/>
          <p:cNvSpPr>
            <a:spLocks noGrp="1"/>
          </p:cNvSpPr>
          <p:nvPr>
            <p:ph idx="1"/>
          </p:nvPr>
        </p:nvSpPr>
        <p:spPr>
          <a:xfrm>
            <a:off x="107504" y="1124744"/>
            <a:ext cx="8928992" cy="5001419"/>
          </a:xfrm>
        </p:spPr>
        <p:txBody>
          <a:bodyPr>
            <a:normAutofit fontScale="25000" lnSpcReduction="20000"/>
          </a:bodyPr>
          <a:lstStyle/>
          <a:p>
            <a:r>
              <a:rPr lang="lt-LT" sz="5600" dirty="0" smtClean="0">
                <a:latin typeface="Times New Roman" pitchFamily="18" charset="0"/>
                <a:cs typeface="Times New Roman" pitchFamily="18" charset="0"/>
              </a:rPr>
              <a:t>savo </a:t>
            </a:r>
            <a:r>
              <a:rPr lang="lt-LT" sz="5600" dirty="0">
                <a:latin typeface="Times New Roman" pitchFamily="18" charset="0"/>
                <a:cs typeface="Times New Roman" pitchFamily="18" charset="0"/>
              </a:rPr>
              <a:t>žinių suvokimas, lygio nustatymas</a:t>
            </a:r>
          </a:p>
          <a:p>
            <a:r>
              <a:rPr lang="lt-LT" sz="5600" dirty="0" smtClean="0">
                <a:latin typeface="Times New Roman" pitchFamily="18" charset="0"/>
                <a:cs typeface="Times New Roman" pitchFamily="18" charset="0"/>
              </a:rPr>
              <a:t>mokinys geba pats įsivertinti </a:t>
            </a:r>
            <a:r>
              <a:rPr lang="lt-LT" sz="5600" dirty="0">
                <a:latin typeface="Times New Roman" pitchFamily="18" charset="0"/>
                <a:cs typeface="Times New Roman" pitchFamily="18" charset="0"/>
              </a:rPr>
              <a:t>savo žinias</a:t>
            </a:r>
          </a:p>
          <a:p>
            <a:r>
              <a:rPr lang="lt-LT" sz="5600" dirty="0" smtClean="0">
                <a:latin typeface="Times New Roman" pitchFamily="18" charset="0"/>
                <a:cs typeface="Times New Roman" pitchFamily="18" charset="0"/>
              </a:rPr>
              <a:t>paties </a:t>
            </a:r>
            <a:r>
              <a:rPr lang="lt-LT" sz="5600" dirty="0">
                <a:latin typeface="Times New Roman" pitchFamily="18" charset="0"/>
                <a:cs typeface="Times New Roman" pitchFamily="18" charset="0"/>
              </a:rPr>
              <a:t>mokinio daromi sprendimai apie daromą pažangą, pasiekimus.</a:t>
            </a:r>
          </a:p>
          <a:p>
            <a:r>
              <a:rPr lang="lt-LT" sz="5600" dirty="0" smtClean="0">
                <a:latin typeface="Times New Roman" pitchFamily="18" charset="0"/>
                <a:cs typeface="Times New Roman" pitchFamily="18" charset="0"/>
              </a:rPr>
              <a:t>paties </a:t>
            </a:r>
            <a:r>
              <a:rPr lang="lt-LT" sz="5600" dirty="0">
                <a:latin typeface="Times New Roman" pitchFamily="18" charset="0"/>
                <a:cs typeface="Times New Roman" pitchFamily="18" charset="0"/>
              </a:rPr>
              <a:t>mokinio daromi sprendimai apie daromą pažangą bei pasiekimus</a:t>
            </a:r>
          </a:p>
          <a:p>
            <a:r>
              <a:rPr lang="lt-LT" sz="5600" dirty="0">
                <a:latin typeface="Times New Roman" pitchFamily="18" charset="0"/>
                <a:cs typeface="Times New Roman" pitchFamily="18" charset="0"/>
              </a:rPr>
              <a:t>k</a:t>
            </a:r>
            <a:r>
              <a:rPr lang="lt-LT" sz="5600" dirty="0" smtClean="0">
                <a:latin typeface="Times New Roman" pitchFamily="18" charset="0"/>
                <a:cs typeface="Times New Roman" pitchFamily="18" charset="0"/>
              </a:rPr>
              <a:t>aip </a:t>
            </a:r>
            <a:r>
              <a:rPr lang="lt-LT" sz="5600" dirty="0">
                <a:latin typeface="Times New Roman" pitchFamily="18" charset="0"/>
                <a:cs typeface="Times New Roman" pitchFamily="18" charset="0"/>
              </a:rPr>
              <a:t>pavyko į</a:t>
            </a:r>
            <a:r>
              <a:rPr lang="lt-LT" sz="5600" dirty="0" smtClean="0">
                <a:latin typeface="Times New Roman" pitchFamily="18" charset="0"/>
                <a:cs typeface="Times New Roman" pitchFamily="18" charset="0"/>
              </a:rPr>
              <a:t>vykdyti </a:t>
            </a:r>
            <a:r>
              <a:rPr lang="lt-LT" sz="5600" dirty="0">
                <a:latin typeface="Times New Roman" pitchFamily="18" charset="0"/>
                <a:cs typeface="Times New Roman" pitchFamily="18" charset="0"/>
              </a:rPr>
              <a:t>pamokos </a:t>
            </a:r>
            <a:r>
              <a:rPr lang="lt-LT" sz="5600" dirty="0" smtClean="0">
                <a:latin typeface="Times New Roman" pitchFamily="18" charset="0"/>
                <a:cs typeface="Times New Roman" pitchFamily="18" charset="0"/>
              </a:rPr>
              <a:t>uždavinius</a:t>
            </a:r>
            <a:r>
              <a:rPr lang="lt-LT" sz="5600" dirty="0">
                <a:latin typeface="Times New Roman" pitchFamily="18" charset="0"/>
                <a:cs typeface="Times New Roman" pitchFamily="18" charset="0"/>
              </a:rPr>
              <a:t>.</a:t>
            </a:r>
          </a:p>
          <a:p>
            <a:r>
              <a:rPr lang="lt-LT" sz="5600" dirty="0" smtClean="0">
                <a:latin typeface="Times New Roman" pitchFamily="18" charset="0"/>
                <a:cs typeface="Times New Roman" pitchFamily="18" charset="0"/>
              </a:rPr>
              <a:t>supratimas </a:t>
            </a:r>
            <a:r>
              <a:rPr lang="lt-LT" sz="5600" dirty="0">
                <a:latin typeface="Times New Roman" pitchFamily="18" charset="0"/>
                <a:cs typeface="Times New Roman" pitchFamily="18" charset="0"/>
              </a:rPr>
              <a:t>apie daromą pažangą, pamokos medžiagos supratimas ir </a:t>
            </a:r>
            <a:r>
              <a:rPr lang="lt-LT" sz="5600" dirty="0" err="1">
                <a:latin typeface="Times New Roman" pitchFamily="18" charset="0"/>
                <a:cs typeface="Times New Roman" pitchFamily="18" charset="0"/>
              </a:rPr>
              <a:t>t.t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rodiklis</a:t>
            </a:r>
            <a:r>
              <a:rPr lang="lt-LT" sz="5600" dirty="0">
                <a:latin typeface="Times New Roman" pitchFamily="18" charset="0"/>
                <a:cs typeface="Times New Roman" pitchFamily="18" charset="0"/>
              </a:rPr>
              <a:t>, kuris parodo individualų žinių įsisavinimo lygį</a:t>
            </a:r>
          </a:p>
          <a:p>
            <a:r>
              <a:rPr lang="lt-LT" sz="5600" dirty="0" smtClean="0">
                <a:latin typeface="Times New Roman" pitchFamily="18" charset="0"/>
                <a:cs typeface="Times New Roman" pitchFamily="18" charset="0"/>
              </a:rPr>
              <a:t>paties </a:t>
            </a:r>
            <a:r>
              <a:rPr lang="lt-LT" sz="5600" dirty="0">
                <a:latin typeface="Times New Roman" pitchFamily="18" charset="0"/>
                <a:cs typeface="Times New Roman" pitchFamily="18" charset="0"/>
              </a:rPr>
              <a:t>mokinio daromi sprendimai apie daromą pažangą bei pasiekimus.</a:t>
            </a:r>
          </a:p>
          <a:p>
            <a:r>
              <a:rPr lang="lt-LT" sz="5600" dirty="0" smtClean="0">
                <a:latin typeface="Times New Roman" pitchFamily="18" charset="0"/>
                <a:cs typeface="Times New Roman" pitchFamily="18" charset="0"/>
              </a:rPr>
              <a:t>mokinio </a:t>
            </a:r>
            <a:r>
              <a:rPr lang="lt-LT" sz="5600" dirty="0">
                <a:latin typeface="Times New Roman" pitchFamily="18" charset="0"/>
                <a:cs typeface="Times New Roman" pitchFamily="18" charset="0"/>
              </a:rPr>
              <a:t>darbo pamokoje, jo savijautos, įgytų žinių apibendrinimas. Įsivertinimas parodo, kaip mokiniui sekėsi dirbti, kaip pavyko įgyvendinti pamokoje iškeltą uždavinį</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kiek </a:t>
            </a:r>
            <a:r>
              <a:rPr lang="lt-LT" sz="5600" dirty="0">
                <a:latin typeface="Times New Roman" pitchFamily="18" charset="0"/>
                <a:cs typeface="Times New Roman" pitchFamily="18" charset="0"/>
              </a:rPr>
              <a:t>aš pasiekiau pats, kaip man sekėsi</a:t>
            </a:r>
          </a:p>
          <a:p>
            <a:r>
              <a:rPr lang="lt-LT" sz="5600" dirty="0" smtClean="0">
                <a:latin typeface="Times New Roman" pitchFamily="18" charset="0"/>
                <a:cs typeface="Times New Roman" pitchFamily="18" charset="0"/>
              </a:rPr>
              <a:t>mokinio </a:t>
            </a:r>
            <a:r>
              <a:rPr lang="lt-LT" sz="5600" dirty="0">
                <a:latin typeface="Times New Roman" pitchFamily="18" charset="0"/>
                <a:cs typeface="Times New Roman" pitchFamily="18" charset="0"/>
              </a:rPr>
              <a:t>savo žinių pamokoje pasitikrinimas, apmąstymą ir priimamas sprendimas dėl tolimesnių žingsnių, kaip pagerinti rezultatus.</a:t>
            </a:r>
          </a:p>
          <a:p>
            <a:r>
              <a:rPr lang="lt-LT" sz="5600" dirty="0" smtClean="0">
                <a:latin typeface="Times New Roman" pitchFamily="18" charset="0"/>
                <a:cs typeface="Times New Roman" pitchFamily="18" charset="0"/>
              </a:rPr>
              <a:t>mokinio </a:t>
            </a:r>
            <a:r>
              <a:rPr lang="lt-LT" sz="5600" dirty="0">
                <a:latin typeface="Times New Roman" pitchFamily="18" charset="0"/>
                <a:cs typeface="Times New Roman" pitchFamily="18" charset="0"/>
              </a:rPr>
              <a:t>gebėjimas savarankiškai pamatuoti savo įgytas žinias, pažangą.</a:t>
            </a:r>
          </a:p>
          <a:p>
            <a:r>
              <a:rPr lang="lt-LT" sz="5600" dirty="0" smtClean="0">
                <a:latin typeface="Times New Roman" pitchFamily="18" charset="0"/>
                <a:cs typeface="Times New Roman" pitchFamily="18" charset="0"/>
              </a:rPr>
              <a:t>veikla</a:t>
            </a:r>
            <a:r>
              <a:rPr lang="lt-LT" sz="5600" dirty="0">
                <a:latin typeface="Times New Roman" pitchFamily="18" charset="0"/>
                <a:cs typeface="Times New Roman" pitchFamily="18" charset="0"/>
              </a:rPr>
              <a:t>, kurios metu mokinys pats nusistato savo gebėjimų lygmenį pagal pateiktus kriterijus.</a:t>
            </a:r>
          </a:p>
          <a:p>
            <a:r>
              <a:rPr lang="lt-LT" sz="5600" dirty="0" smtClean="0">
                <a:latin typeface="Times New Roman" pitchFamily="18" charset="0"/>
                <a:cs typeface="Times New Roman" pitchFamily="18" charset="0"/>
              </a:rPr>
              <a:t>mokinys </a:t>
            </a:r>
            <a:r>
              <a:rPr lang="lt-LT" sz="5600" dirty="0">
                <a:latin typeface="Times New Roman" pitchFamily="18" charset="0"/>
                <a:cs typeface="Times New Roman" pitchFamily="18" charset="0"/>
              </a:rPr>
              <a:t>suvokia kiek žinių jis įsisavino pamokoje</a:t>
            </a:r>
          </a:p>
          <a:p>
            <a:r>
              <a:rPr lang="lt-LT" sz="5600" dirty="0" smtClean="0">
                <a:latin typeface="Times New Roman" pitchFamily="18" charset="0"/>
                <a:cs typeface="Times New Roman" pitchFamily="18" charset="0"/>
              </a:rPr>
              <a:t>paties </a:t>
            </a:r>
            <a:r>
              <a:rPr lang="lt-LT" sz="5600" dirty="0">
                <a:latin typeface="Times New Roman" pitchFamily="18" charset="0"/>
                <a:cs typeface="Times New Roman" pitchFamily="18" charset="0"/>
              </a:rPr>
              <a:t>mokinio daromi sprendimai apie daromą pažangą bei pasiekimus</a:t>
            </a:r>
          </a:p>
          <a:p>
            <a:r>
              <a:rPr lang="lt-LT" sz="5600" dirty="0">
                <a:latin typeface="Times New Roman" pitchFamily="18" charset="0"/>
                <a:cs typeface="Times New Roman" pitchFamily="18" charset="0"/>
              </a:rPr>
              <a:t>t</a:t>
            </a:r>
            <a:r>
              <a:rPr lang="lt-LT" sz="5600" dirty="0" smtClean="0">
                <a:latin typeface="Times New Roman" pitchFamily="18" charset="0"/>
                <a:cs typeface="Times New Roman" pitchFamily="18" charset="0"/>
              </a:rPr>
              <a:t>ai </a:t>
            </a:r>
            <a:r>
              <a:rPr lang="lt-LT" sz="5600" dirty="0">
                <a:latin typeface="Times New Roman" pitchFamily="18" charset="0"/>
                <a:cs typeface="Times New Roman" pitchFamily="18" charset="0"/>
              </a:rPr>
              <a:t>paties mokinio priimtas sprendimas apie savo daromą pažangą bei pasiekimus, siekiant išsiaiškinti savo stipriąsias ir silpnąsias puses.</a:t>
            </a:r>
          </a:p>
          <a:p>
            <a:r>
              <a:rPr lang="lt-LT" sz="5600" dirty="0">
                <a:latin typeface="Times New Roman" pitchFamily="18" charset="0"/>
                <a:cs typeface="Times New Roman" pitchFamily="18" charset="0"/>
              </a:rPr>
              <a:t>k</a:t>
            </a:r>
            <a:r>
              <a:rPr lang="lt-LT" sz="5600" dirty="0" smtClean="0">
                <a:latin typeface="Times New Roman" pitchFamily="18" charset="0"/>
                <a:cs typeface="Times New Roman" pitchFamily="18" charset="0"/>
              </a:rPr>
              <a:t>o </a:t>
            </a:r>
            <a:r>
              <a:rPr lang="lt-LT" sz="5600" dirty="0">
                <a:latin typeface="Times New Roman" pitchFamily="18" charset="0"/>
                <a:cs typeface="Times New Roman" pitchFamily="18" charset="0"/>
              </a:rPr>
              <a:t>aš išmokau, ką reikia pakartoti, įtvirtinti, kas dar </a:t>
            </a:r>
            <a:r>
              <a:rPr lang="lt-LT" sz="5600" dirty="0" smtClean="0">
                <a:latin typeface="Times New Roman" pitchFamily="18" charset="0"/>
                <a:cs typeface="Times New Roman" pitchFamily="18" charset="0"/>
              </a:rPr>
              <a:t>nesiseka</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savo </a:t>
            </a:r>
            <a:r>
              <a:rPr lang="lt-LT" sz="5600" dirty="0">
                <a:latin typeface="Times New Roman" pitchFamily="18" charset="0"/>
                <a:cs typeface="Times New Roman" pitchFamily="18" charset="0"/>
              </a:rPr>
              <a:t>stipriųjų ir silpnųjų pusių supratimas</a:t>
            </a:r>
          </a:p>
          <a:p>
            <a:r>
              <a:rPr lang="lt-LT" sz="5600" dirty="0" smtClean="0">
                <a:latin typeface="Times New Roman" pitchFamily="18" charset="0"/>
                <a:cs typeface="Times New Roman" pitchFamily="18" charset="0"/>
              </a:rPr>
              <a:t>mokymasis </a:t>
            </a:r>
            <a:r>
              <a:rPr lang="lt-LT" sz="5600" dirty="0">
                <a:latin typeface="Times New Roman" pitchFamily="18" charset="0"/>
                <a:cs typeface="Times New Roman" pitchFamily="18" charset="0"/>
              </a:rPr>
              <a:t>suprasti savo galimybes, žinių bagažą, planavimas, kaip mokytis, galimybė pamatyti darbo rezultatą.</a:t>
            </a:r>
          </a:p>
          <a:p>
            <a:r>
              <a:rPr lang="lt-LT" sz="5600" dirty="0" smtClean="0">
                <a:latin typeface="Times New Roman" pitchFamily="18" charset="0"/>
                <a:cs typeface="Times New Roman" pitchFamily="18" charset="0"/>
              </a:rPr>
              <a:t>tai </a:t>
            </a:r>
            <a:r>
              <a:rPr lang="lt-LT" sz="5600" dirty="0">
                <a:latin typeface="Times New Roman" pitchFamily="18" charset="0"/>
                <a:cs typeface="Times New Roman" pitchFamily="18" charset="0"/>
              </a:rPr>
              <a:t>paties mokinio priimtas sprendimas apie savo žinias, gebėjimus.</a:t>
            </a:r>
          </a:p>
          <a:p>
            <a:r>
              <a:rPr lang="lt-LT" sz="5600" dirty="0" smtClean="0">
                <a:latin typeface="Times New Roman" pitchFamily="18" charset="0"/>
                <a:cs typeface="Times New Roman" pitchFamily="18" charset="0"/>
              </a:rPr>
              <a:t>paties </a:t>
            </a:r>
            <a:r>
              <a:rPr lang="lt-LT" sz="5600" dirty="0">
                <a:latin typeface="Times New Roman" pitchFamily="18" charset="0"/>
                <a:cs typeface="Times New Roman" pitchFamily="18" charset="0"/>
              </a:rPr>
              <a:t>mokinio priimtas sprendimas apie savo daromą pažangą bei pasiekimus, siekiant išsiaiškinti savo stipriąsias ir silpnąsias puses.</a:t>
            </a:r>
          </a:p>
          <a:p>
            <a:r>
              <a:rPr lang="lt-LT" sz="5600" dirty="0" smtClean="0">
                <a:latin typeface="Times New Roman" pitchFamily="18" charset="0"/>
                <a:cs typeface="Times New Roman" pitchFamily="18" charset="0"/>
              </a:rPr>
              <a:t>paties </a:t>
            </a:r>
            <a:r>
              <a:rPr lang="lt-LT" sz="5600" dirty="0">
                <a:latin typeface="Times New Roman" pitchFamily="18" charset="0"/>
                <a:cs typeface="Times New Roman" pitchFamily="18" charset="0"/>
              </a:rPr>
              <a:t>mokinio nusistatymas, kiek geba, gali, kokia pažangą padarė, ko nemokėjo</a:t>
            </a:r>
          </a:p>
          <a:p>
            <a:r>
              <a:rPr lang="lt-LT" sz="5600" dirty="0" smtClean="0">
                <a:latin typeface="Times New Roman" pitchFamily="18" charset="0"/>
                <a:cs typeface="Times New Roman" pitchFamily="18" charset="0"/>
              </a:rPr>
              <a:t>tai </a:t>
            </a:r>
            <a:r>
              <a:rPr lang="lt-LT" sz="5600" dirty="0">
                <a:latin typeface="Times New Roman" pitchFamily="18" charset="0"/>
                <a:cs typeface="Times New Roman" pitchFamily="18" charset="0"/>
              </a:rPr>
              <a:t>atlikto darbo pamokoje rezultatas, rezultato liginimas su kitais klasės draugais.</a:t>
            </a:r>
          </a:p>
          <a:p>
            <a:endParaRPr lang="lt-LT" dirty="0"/>
          </a:p>
        </p:txBody>
      </p:sp>
    </p:spTree>
    <p:extLst>
      <p:ext uri="{BB962C8B-B14F-4D97-AF65-F5344CB8AC3E}">
        <p14:creationId xmlns:p14="http://schemas.microsoft.com/office/powerpoint/2010/main" val="1109885309"/>
      </p:ext>
    </p:extLst>
  </p:cSld>
  <p:clrMapOvr>
    <a:masterClrMapping/>
  </p:clrMapOvr>
  <p:transition spd="slow">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12968" cy="864096"/>
          </a:xfrm>
        </p:spPr>
        <p:txBody>
          <a:bodyPr>
            <a:normAutofit fontScale="90000"/>
          </a:bodyPr>
          <a:lstStyle/>
          <a:p>
            <a:r>
              <a:rPr lang="lt-LT" dirty="0" smtClean="0">
                <a:latin typeface="Times New Roman" pitchFamily="18" charset="0"/>
                <a:cs typeface="Times New Roman" pitchFamily="18" charset="0"/>
              </a:rPr>
              <a:t>19 - Ar svarbus įsivertinimas pamokoje?</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lt-LT" dirty="0" smtClean="0"/>
              <a:t>		</a:t>
            </a:r>
            <a:endParaRPr lang="lt-LT"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506" y="1268760"/>
            <a:ext cx="3395454" cy="2452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Table 6"/>
          <p:cNvGraphicFramePr>
            <a:graphicFrameLocks noGrp="1"/>
          </p:cNvGraphicFramePr>
          <p:nvPr>
            <p:extLst>
              <p:ext uri="{D42A27DB-BD31-4B8C-83A1-F6EECF244321}">
                <p14:modId xmlns:p14="http://schemas.microsoft.com/office/powerpoint/2010/main" val="2578098726"/>
              </p:ext>
            </p:extLst>
          </p:nvPr>
        </p:nvGraphicFramePr>
        <p:xfrm>
          <a:off x="1187624" y="3933056"/>
          <a:ext cx="6597849" cy="2677680"/>
        </p:xfrm>
        <a:graphic>
          <a:graphicData uri="http://schemas.openxmlformats.org/drawingml/2006/table">
            <a:tbl>
              <a:tblPr firstRow="1" bandRow="1">
                <a:tableStyleId>{5C22544A-7EE6-4342-B048-85BDC9FD1C3A}</a:tableStyleId>
              </a:tblPr>
              <a:tblGrid>
                <a:gridCol w="2880320"/>
                <a:gridCol w="1667265"/>
                <a:gridCol w="2050264"/>
              </a:tblGrid>
              <a:tr h="353280">
                <a:tc>
                  <a:txBody>
                    <a:bodyPr/>
                    <a:lstStyle/>
                    <a:p>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Labai svarbus</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132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52% 	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Nelabai svarbus</a:t>
                      </a:r>
                      <a:r>
                        <a:rPr lang="en-US" sz="2400" b="1" dirty="0" smtClean="0">
                          <a:latin typeface="Times New Roman" pitchFamily="18" charset="0"/>
                          <a:cs typeface="Times New Roman" pitchFamily="18" charset="0"/>
                        </a:rPr>
                        <a:t> </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129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44%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82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Visiškai nesvarbus</a:t>
                      </a:r>
                      <a:r>
                        <a:rPr lang="en-US" sz="2400" b="1" dirty="0" smtClean="0">
                          <a:latin typeface="Times New Roman" pitchFamily="18" charset="0"/>
                          <a:cs typeface="Times New Roman" pitchFamily="18" charset="0"/>
                        </a:rPr>
                        <a:t> </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8</a:t>
                      </a:r>
                      <a:r>
                        <a:rPr lang="lt-LT" sz="2400" b="1" smtClean="0">
                          <a:latin typeface="Times New Roman" pitchFamily="18" charset="0"/>
                          <a:cs typeface="Times New Roman" pitchFamily="18" charset="0"/>
                        </a:rPr>
                        <a:t>%</a:t>
                      </a:r>
                      <a:r>
                        <a:rPr lang="en-US" sz="2400" b="1" smtClean="0">
                          <a:latin typeface="Times New Roman" pitchFamily="18" charset="0"/>
                          <a:cs typeface="Times New Roman" pitchFamily="18" charset="0"/>
                        </a:rPr>
                        <a:t>     </a:t>
                      </a:r>
                      <a:r>
                        <a:rPr lang="lt-LT" sz="2400" b="1" smtClean="0">
                          <a:latin typeface="Times New Roman" pitchFamily="18" charset="0"/>
                          <a:cs typeface="Times New Roman" pitchFamily="18" charset="0"/>
                        </a:rPr>
                        <a:t>26</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4%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6296">
                <a:tc>
                  <a:txBody>
                    <a:bodyPr/>
                    <a:lstStyle/>
                    <a:p>
                      <a:r>
                        <a:rPr lang="lt-LT" sz="2400" b="1" dirty="0" smtClean="0">
                          <a:latin typeface="Times New Roman" pitchFamily="18" charset="0"/>
                          <a:cs typeface="Times New Roman" pitchFamily="18" charset="0"/>
                        </a:rPr>
                        <a:t>4</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Nežinau</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7%</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0%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5" y="1268760"/>
            <a:ext cx="3315773" cy="2457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532364"/>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06090"/>
          </a:xfrm>
        </p:spPr>
        <p:txBody>
          <a:bodyPr>
            <a:normAutofit fontScale="90000"/>
          </a:bodyPr>
          <a:lstStyle/>
          <a:p>
            <a:r>
              <a:rPr lang="lt-LT" dirty="0" smtClean="0">
                <a:latin typeface="Times New Roman" pitchFamily="18" charset="0"/>
                <a:cs typeface="Times New Roman" pitchFamily="18" charset="0"/>
              </a:rPr>
              <a:t>2 – Mok</a:t>
            </a:r>
            <a:r>
              <a:rPr lang="en-US" dirty="0">
                <a:latin typeface="Times New Roman" pitchFamily="18" charset="0"/>
                <a:cs typeface="Times New Roman" pitchFamily="18" charset="0"/>
              </a:rPr>
              <a:t>o</a:t>
            </a:r>
            <a:r>
              <a:rPr lang="lt-LT" dirty="0" smtClean="0">
                <a:latin typeface="Times New Roman" pitchFamily="18" charset="0"/>
                <a:cs typeface="Times New Roman" pitchFamily="18" charset="0"/>
              </a:rPr>
              <a:t>si: </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a:xfrm>
            <a:off x="179512" y="1600200"/>
            <a:ext cx="8507288" cy="4781128"/>
          </a:xfrm>
        </p:spPr>
        <p:txBody>
          <a:bodyPr>
            <a:normAutofit fontScale="925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lt-LT" dirty="0" smtClean="0"/>
          </a:p>
          <a:p>
            <a:pPr marL="0" indent="0">
              <a:buNone/>
            </a:pPr>
            <a:r>
              <a:rPr lang="lt-LT" dirty="0" smtClean="0"/>
              <a:t>1. 5 klasėje	21%	66</a:t>
            </a:r>
          </a:p>
          <a:p>
            <a:pPr marL="0" indent="0">
              <a:buNone/>
            </a:pPr>
            <a:r>
              <a:rPr lang="lt-LT" dirty="0" smtClean="0"/>
              <a:t>2. 6 klasėje	25%	80</a:t>
            </a:r>
          </a:p>
          <a:p>
            <a:pPr marL="0" indent="0">
              <a:buNone/>
            </a:pPr>
            <a:r>
              <a:rPr lang="lt-LT" dirty="0" smtClean="0"/>
              <a:t>3. 7 klasėje	20%	63</a:t>
            </a:r>
          </a:p>
          <a:p>
            <a:pPr marL="0" indent="0">
              <a:buNone/>
            </a:pPr>
            <a:r>
              <a:rPr lang="lt-LT" dirty="0" smtClean="0"/>
              <a:t>4. 8 klasėje	20%	63</a:t>
            </a:r>
          </a:p>
          <a:p>
            <a:pPr marL="0" indent="0">
              <a:buNone/>
            </a:pPr>
            <a:r>
              <a:rPr lang="lt-LT" dirty="0" smtClean="0"/>
              <a:t>5. 9 klasėje	10%	33</a:t>
            </a:r>
          </a:p>
          <a:p>
            <a:pPr marL="0" indent="0">
              <a:buNone/>
            </a:pPr>
            <a:r>
              <a:rPr lang="lt-LT" dirty="0" smtClean="0"/>
              <a:t>6. 10 klasėje 4%	14</a:t>
            </a:r>
            <a:endParaRPr lang="lt-LT"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68759"/>
            <a:ext cx="2921179" cy="2109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1208722"/>
            <a:ext cx="3114334" cy="2148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tačiakampis 4"/>
          <p:cNvSpPr/>
          <p:nvPr/>
        </p:nvSpPr>
        <p:spPr>
          <a:xfrm>
            <a:off x="5173960" y="3429000"/>
            <a:ext cx="3744416" cy="2677656"/>
          </a:xfrm>
          <a:prstGeom prst="rect">
            <a:avLst/>
          </a:prstGeom>
        </p:spPr>
        <p:txBody>
          <a:bodyPr wrap="square">
            <a:spAutoFit/>
          </a:bodyPr>
          <a:lstStyle/>
          <a:p>
            <a:r>
              <a:rPr lang="lt-LT" sz="2800" dirty="0" smtClean="0">
                <a:latin typeface="+mj-lt"/>
              </a:rPr>
              <a:t>1. </a:t>
            </a:r>
            <a:r>
              <a:rPr lang="lt-LT" sz="2800" dirty="0" smtClean="0">
                <a:latin typeface="+mj-lt"/>
                <a:cs typeface="Times New Roman" pitchFamily="18" charset="0"/>
              </a:rPr>
              <a:t>5 </a:t>
            </a:r>
            <a:r>
              <a:rPr lang="lt-LT" sz="2800" dirty="0">
                <a:latin typeface="+mj-lt"/>
                <a:cs typeface="Times New Roman" pitchFamily="18" charset="0"/>
              </a:rPr>
              <a:t>klasėje </a:t>
            </a:r>
            <a:r>
              <a:rPr lang="lt-LT" sz="2800" dirty="0" smtClean="0">
                <a:latin typeface="+mj-lt"/>
                <a:cs typeface="Times New Roman" pitchFamily="18" charset="0"/>
              </a:rPr>
              <a:t>  42</a:t>
            </a:r>
            <a:r>
              <a:rPr lang="lt-LT" sz="2800" dirty="0">
                <a:latin typeface="+mj-lt"/>
                <a:cs typeface="Times New Roman" pitchFamily="18" charset="0"/>
              </a:rPr>
              <a:t>% </a:t>
            </a:r>
            <a:r>
              <a:rPr lang="lt-LT" sz="2800" dirty="0" smtClean="0">
                <a:latin typeface="+mj-lt"/>
                <a:cs typeface="Times New Roman" pitchFamily="18" charset="0"/>
              </a:rPr>
              <a:t>  28</a:t>
            </a:r>
            <a:endParaRPr lang="lt-LT" sz="2800" dirty="0">
              <a:latin typeface="+mj-lt"/>
              <a:cs typeface="Times New Roman" pitchFamily="18" charset="0"/>
            </a:endParaRPr>
          </a:p>
          <a:p>
            <a:r>
              <a:rPr lang="lt-LT" sz="2800" dirty="0" smtClean="0">
                <a:latin typeface="+mj-lt"/>
                <a:cs typeface="Times New Roman" pitchFamily="18" charset="0"/>
              </a:rPr>
              <a:t>2. 6 </a:t>
            </a:r>
            <a:r>
              <a:rPr lang="lt-LT" sz="2800" dirty="0">
                <a:latin typeface="+mj-lt"/>
                <a:cs typeface="Times New Roman" pitchFamily="18" charset="0"/>
              </a:rPr>
              <a:t>klasėje </a:t>
            </a:r>
            <a:r>
              <a:rPr lang="lt-LT" sz="2800" dirty="0" smtClean="0">
                <a:latin typeface="+mj-lt"/>
                <a:cs typeface="Times New Roman" pitchFamily="18" charset="0"/>
              </a:rPr>
              <a:t>  17</a:t>
            </a:r>
            <a:r>
              <a:rPr lang="lt-LT" sz="2800" dirty="0">
                <a:latin typeface="+mj-lt"/>
                <a:cs typeface="Times New Roman" pitchFamily="18" charset="0"/>
              </a:rPr>
              <a:t>%  </a:t>
            </a:r>
            <a:r>
              <a:rPr lang="lt-LT" sz="2800" dirty="0" smtClean="0">
                <a:latin typeface="+mj-lt"/>
                <a:cs typeface="Times New Roman" pitchFamily="18" charset="0"/>
              </a:rPr>
              <a:t> 11</a:t>
            </a:r>
            <a:endParaRPr lang="lt-LT" sz="2800" dirty="0">
              <a:latin typeface="+mj-lt"/>
              <a:cs typeface="Times New Roman" pitchFamily="18" charset="0"/>
            </a:endParaRPr>
          </a:p>
          <a:p>
            <a:r>
              <a:rPr lang="lt-LT" sz="2800" dirty="0" smtClean="0">
                <a:latin typeface="+mj-lt"/>
                <a:cs typeface="Times New Roman" pitchFamily="18" charset="0"/>
              </a:rPr>
              <a:t>3. 7 </a:t>
            </a:r>
            <a:r>
              <a:rPr lang="lt-LT" sz="2800" dirty="0">
                <a:latin typeface="+mj-lt"/>
                <a:cs typeface="Times New Roman" pitchFamily="18" charset="0"/>
              </a:rPr>
              <a:t>klasėje </a:t>
            </a:r>
            <a:r>
              <a:rPr lang="lt-LT" sz="2800" dirty="0" smtClean="0">
                <a:latin typeface="+mj-lt"/>
                <a:cs typeface="Times New Roman" pitchFamily="18" charset="0"/>
              </a:rPr>
              <a:t>  23</a:t>
            </a:r>
            <a:r>
              <a:rPr lang="lt-LT" sz="2800" dirty="0">
                <a:latin typeface="+mj-lt"/>
                <a:cs typeface="Times New Roman" pitchFamily="18" charset="0"/>
              </a:rPr>
              <a:t>% </a:t>
            </a:r>
            <a:r>
              <a:rPr lang="lt-LT" sz="2800" dirty="0" smtClean="0">
                <a:latin typeface="+mj-lt"/>
                <a:cs typeface="Times New Roman" pitchFamily="18" charset="0"/>
              </a:rPr>
              <a:t>  15</a:t>
            </a:r>
            <a:endParaRPr lang="lt-LT" sz="2800" dirty="0">
              <a:latin typeface="+mj-lt"/>
              <a:cs typeface="Times New Roman" pitchFamily="18" charset="0"/>
            </a:endParaRPr>
          </a:p>
          <a:p>
            <a:r>
              <a:rPr lang="lt-LT" sz="2800" dirty="0" smtClean="0">
                <a:latin typeface="+mj-lt"/>
                <a:cs typeface="Times New Roman" pitchFamily="18" charset="0"/>
              </a:rPr>
              <a:t>4. 8 </a:t>
            </a:r>
            <a:r>
              <a:rPr lang="lt-LT" sz="2800" dirty="0">
                <a:latin typeface="+mj-lt"/>
                <a:cs typeface="Times New Roman" pitchFamily="18" charset="0"/>
              </a:rPr>
              <a:t>klasėje </a:t>
            </a:r>
            <a:r>
              <a:rPr lang="lt-LT" sz="2800" dirty="0" smtClean="0">
                <a:latin typeface="+mj-lt"/>
                <a:cs typeface="Times New Roman" pitchFamily="18" charset="0"/>
              </a:rPr>
              <a:t>  12</a:t>
            </a:r>
            <a:r>
              <a:rPr lang="lt-LT" sz="2800" dirty="0">
                <a:latin typeface="+mj-lt"/>
                <a:cs typeface="Times New Roman" pitchFamily="18" charset="0"/>
              </a:rPr>
              <a:t>% </a:t>
            </a:r>
            <a:r>
              <a:rPr lang="lt-LT" sz="2800" dirty="0" smtClean="0">
                <a:latin typeface="+mj-lt"/>
                <a:cs typeface="Times New Roman" pitchFamily="18" charset="0"/>
              </a:rPr>
              <a:t>   8</a:t>
            </a:r>
            <a:endParaRPr lang="lt-LT" sz="2800" dirty="0">
              <a:latin typeface="+mj-lt"/>
              <a:cs typeface="Times New Roman" pitchFamily="18" charset="0"/>
            </a:endParaRPr>
          </a:p>
          <a:p>
            <a:r>
              <a:rPr lang="lt-LT" sz="2800" dirty="0" smtClean="0">
                <a:latin typeface="+mj-lt"/>
                <a:cs typeface="Times New Roman" pitchFamily="18" charset="0"/>
              </a:rPr>
              <a:t>5. 9 </a:t>
            </a:r>
            <a:r>
              <a:rPr lang="lt-LT" sz="2800" dirty="0">
                <a:latin typeface="+mj-lt"/>
                <a:cs typeface="Times New Roman" pitchFamily="18" charset="0"/>
              </a:rPr>
              <a:t>klasėje </a:t>
            </a:r>
            <a:r>
              <a:rPr lang="lt-LT" sz="2800" dirty="0" smtClean="0">
                <a:latin typeface="+mj-lt"/>
                <a:cs typeface="Times New Roman" pitchFamily="18" charset="0"/>
              </a:rPr>
              <a:t>  5</a:t>
            </a:r>
            <a:r>
              <a:rPr lang="lt-LT" sz="2800" dirty="0">
                <a:latin typeface="+mj-lt"/>
                <a:cs typeface="Times New Roman" pitchFamily="18" charset="0"/>
              </a:rPr>
              <a:t>% 	</a:t>
            </a:r>
            <a:r>
              <a:rPr lang="lt-LT" sz="2800" dirty="0" smtClean="0">
                <a:latin typeface="+mj-lt"/>
                <a:cs typeface="Times New Roman" pitchFamily="18" charset="0"/>
              </a:rPr>
              <a:t> 3</a:t>
            </a:r>
            <a:endParaRPr lang="lt-LT" sz="2800" dirty="0">
              <a:latin typeface="+mj-lt"/>
              <a:cs typeface="Times New Roman" pitchFamily="18" charset="0"/>
            </a:endParaRPr>
          </a:p>
          <a:p>
            <a:r>
              <a:rPr lang="lt-LT" sz="2800" dirty="0" smtClean="0">
                <a:latin typeface="+mj-lt"/>
                <a:cs typeface="Times New Roman" pitchFamily="18" charset="0"/>
              </a:rPr>
              <a:t>6. 10 </a:t>
            </a:r>
            <a:r>
              <a:rPr lang="lt-LT" sz="2800" dirty="0">
                <a:latin typeface="+mj-lt"/>
                <a:cs typeface="Times New Roman" pitchFamily="18" charset="0"/>
              </a:rPr>
              <a:t>klasėje </a:t>
            </a:r>
            <a:r>
              <a:rPr lang="lt-LT" sz="2800" dirty="0" smtClean="0">
                <a:latin typeface="+mj-lt"/>
                <a:cs typeface="Times New Roman" pitchFamily="18" charset="0"/>
              </a:rPr>
              <a:t>2</a:t>
            </a:r>
            <a:r>
              <a:rPr lang="lt-LT" sz="2800" dirty="0">
                <a:latin typeface="+mj-lt"/>
                <a:cs typeface="Times New Roman" pitchFamily="18" charset="0"/>
              </a:rPr>
              <a:t>% 	</a:t>
            </a:r>
            <a:r>
              <a:rPr lang="lt-LT" sz="2800" dirty="0" smtClean="0">
                <a:latin typeface="+mj-lt"/>
                <a:cs typeface="Times New Roman" pitchFamily="18" charset="0"/>
              </a:rPr>
              <a:t> 1</a:t>
            </a:r>
            <a:endParaRPr lang="lt-LT" sz="2800" dirty="0">
              <a:latin typeface="+mj-lt"/>
              <a:cs typeface="Times New Roman" pitchFamily="18" charset="0"/>
            </a:endParaRPr>
          </a:p>
        </p:txBody>
      </p:sp>
      <p:sp>
        <p:nvSpPr>
          <p:cNvPr id="6" name="TextBox 5"/>
          <p:cNvSpPr txBox="1"/>
          <p:nvPr/>
        </p:nvSpPr>
        <p:spPr>
          <a:xfrm>
            <a:off x="704885" y="836712"/>
            <a:ext cx="2611830" cy="369332"/>
          </a:xfrm>
          <a:prstGeom prst="rect">
            <a:avLst/>
          </a:prstGeom>
          <a:noFill/>
        </p:spPr>
        <p:txBody>
          <a:bodyPr wrap="square" rtlCol="0">
            <a:spAutoFit/>
          </a:bodyPr>
          <a:lstStyle/>
          <a:p>
            <a:pPr algn="ctr"/>
            <a:r>
              <a:rPr lang="lt-LT" b="1" u="sng" dirty="0" smtClean="0">
                <a:latin typeface="Times New Roman" pitchFamily="18" charset="0"/>
                <a:cs typeface="Times New Roman" pitchFamily="18" charset="0"/>
              </a:rPr>
              <a:t>Mokinių atsakymai</a:t>
            </a:r>
            <a:endParaRPr lang="lt-LT" b="1" u="sng" dirty="0">
              <a:latin typeface="Times New Roman" pitchFamily="18" charset="0"/>
              <a:cs typeface="Times New Roman" pitchFamily="18" charset="0"/>
            </a:endParaRPr>
          </a:p>
        </p:txBody>
      </p:sp>
      <p:sp>
        <p:nvSpPr>
          <p:cNvPr id="7" name="TextBox 6"/>
          <p:cNvSpPr txBox="1"/>
          <p:nvPr/>
        </p:nvSpPr>
        <p:spPr>
          <a:xfrm>
            <a:off x="5292080" y="764704"/>
            <a:ext cx="2736304" cy="369332"/>
          </a:xfrm>
          <a:prstGeom prst="rect">
            <a:avLst/>
          </a:prstGeom>
          <a:noFill/>
        </p:spPr>
        <p:txBody>
          <a:bodyPr wrap="square" rtlCol="0">
            <a:spAutoFit/>
          </a:bodyPr>
          <a:lstStyle/>
          <a:p>
            <a:r>
              <a:rPr lang="lt-LT" b="1" u="sng" dirty="0" smtClean="0">
                <a:latin typeface="Times New Roman" pitchFamily="18" charset="0"/>
                <a:cs typeface="Times New Roman" pitchFamily="18" charset="0"/>
              </a:rPr>
              <a:t>Tėvų (globėjų) atsakymai</a:t>
            </a:r>
            <a:endParaRPr lang="lt-LT" b="1" u="sng" dirty="0">
              <a:latin typeface="Times New Roman" pitchFamily="18" charset="0"/>
              <a:cs typeface="Times New Roman" pitchFamily="18" charset="0"/>
            </a:endParaRPr>
          </a:p>
        </p:txBody>
      </p:sp>
    </p:spTree>
    <p:extLst>
      <p:ext uri="{BB962C8B-B14F-4D97-AF65-F5344CB8AC3E}">
        <p14:creationId xmlns:p14="http://schemas.microsoft.com/office/powerpoint/2010/main" val="1163554451"/>
      </p:ext>
    </p:extLst>
  </p:cSld>
  <p:clrMapOvr>
    <a:masterClrMapping/>
  </p:clrMapOvr>
  <p:transition spd="slow">
    <p:pull/>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784976" cy="1143000"/>
          </a:xfrm>
        </p:spPr>
        <p:txBody>
          <a:bodyPr>
            <a:normAutofit fontScale="90000"/>
          </a:bodyPr>
          <a:lstStyle/>
          <a:p>
            <a:r>
              <a:rPr lang="lt-LT" dirty="0" smtClean="0"/>
              <a:t>	</a:t>
            </a:r>
            <a:r>
              <a:rPr lang="lt-LT" dirty="0" smtClean="0">
                <a:latin typeface="Times New Roman" pitchFamily="18" charset="0"/>
                <a:cs typeface="Times New Roman" pitchFamily="18" charset="0"/>
              </a:rPr>
              <a:t>20 - Ar mokinys pats įsivertina savo veiklą pamokoje?</a:t>
            </a:r>
            <a:endParaRPr lang="lt-LT"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6548685"/>
              </p:ext>
            </p:extLst>
          </p:nvPr>
        </p:nvGraphicFramePr>
        <p:xfrm>
          <a:off x="1120668" y="4077072"/>
          <a:ext cx="6583680" cy="2286000"/>
        </p:xfrm>
        <a:graphic>
          <a:graphicData uri="http://schemas.openxmlformats.org/drawingml/2006/table">
            <a:tbl>
              <a:tblPr firstRow="1" bandRow="1">
                <a:tableStyleId>{5C22544A-7EE6-4342-B048-85BDC9FD1C3A}</a:tableStyleId>
              </a:tblPr>
              <a:tblGrid>
                <a:gridCol w="1645920"/>
                <a:gridCol w="1645920"/>
                <a:gridCol w="1645920"/>
                <a:gridCol w="1645920"/>
              </a:tblGrid>
              <a:tr h="370840">
                <a:tc>
                  <a:txBody>
                    <a:bodyPr/>
                    <a:lstStyle/>
                    <a:p>
                      <a:pPr algn="ct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Mokiniai</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Tėvai</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Mokytojai</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lt-LT" sz="2400" b="1" dirty="0" smtClean="0">
                          <a:latin typeface="Times New Roman" pitchFamily="18" charset="0"/>
                          <a:cs typeface="Times New Roman" pitchFamily="18" charset="0"/>
                        </a:rPr>
                        <a:t>1 Visada</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13%	39</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pl-PL" sz="2400" b="1" dirty="0" smtClean="0">
                          <a:latin typeface="Times New Roman" pitchFamily="18" charset="0"/>
                          <a:cs typeface="Times New Roman" pitchFamily="18" charset="0"/>
                        </a:rPr>
                        <a:t>35% 	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26%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lt-LT" sz="2400" b="1" dirty="0" smtClean="0">
                          <a:latin typeface="Times New Roman" pitchFamily="18" charset="0"/>
                          <a:cs typeface="Times New Roman" pitchFamily="18" charset="0"/>
                        </a:rPr>
                        <a:t>2 Dažnai</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21%	66</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0%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63% 	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lt-LT" sz="2400" b="1" dirty="0" smtClean="0">
                          <a:latin typeface="Times New Roman" pitchFamily="18" charset="0"/>
                          <a:cs typeface="Times New Roman" pitchFamily="18" charset="0"/>
                        </a:rPr>
                        <a:t>3 Kartais</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53%	163</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2400" b="1" dirty="0" smtClean="0">
                          <a:latin typeface="Times New Roman" pitchFamily="18" charset="0"/>
                          <a:cs typeface="Times New Roman" pitchFamily="18" charset="0"/>
                        </a:rPr>
                        <a:t>58% 	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11%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lt-LT" sz="2400" b="1" dirty="0" smtClean="0">
                          <a:latin typeface="Times New Roman" pitchFamily="18" charset="0"/>
                          <a:cs typeface="Times New Roman" pitchFamily="18" charset="0"/>
                        </a:rPr>
                        <a:t>4 Niekada</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14%	42</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l-PL" sz="2400" b="1" dirty="0" smtClean="0">
                          <a:latin typeface="Times New Roman" pitchFamily="18" charset="0"/>
                          <a:cs typeface="Times New Roman" pitchFamily="18" charset="0"/>
                        </a:rPr>
                        <a:t>6% 	4</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0%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628800"/>
            <a:ext cx="3024337" cy="218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1628800"/>
            <a:ext cx="2808312" cy="218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1628799"/>
            <a:ext cx="2592288" cy="218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3647058"/>
      </p:ext>
    </p:extLst>
  </p:cSld>
  <p:clrMapOvr>
    <a:masterClrMapping/>
  </p:clrMapOvr>
  <p:transition spd="slow">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4000" dirty="0" smtClean="0">
                <a:latin typeface="Times New Roman" pitchFamily="18" charset="0"/>
                <a:cs typeface="Times New Roman" pitchFamily="18" charset="0"/>
              </a:rPr>
              <a:t>Mokinių atsakymai</a:t>
            </a:r>
            <a:br>
              <a:rPr lang="lt-LT" sz="4000" dirty="0" smtClean="0">
                <a:latin typeface="Times New Roman" pitchFamily="18" charset="0"/>
                <a:cs typeface="Times New Roman" pitchFamily="18" charset="0"/>
              </a:rPr>
            </a:br>
            <a:r>
              <a:rPr lang="lt-LT" sz="4000" dirty="0" smtClean="0">
                <a:latin typeface="Times New Roman" pitchFamily="18" charset="0"/>
                <a:cs typeface="Times New Roman" pitchFamily="18" charset="0"/>
              </a:rPr>
              <a:t>21 - Kaip įsivertini savo darbą pamokoje? </a:t>
            </a:r>
            <a:endParaRPr lang="lt-LT" sz="4000" dirty="0">
              <a:latin typeface="Times New Roman" pitchFamily="18" charset="0"/>
              <a:cs typeface="Times New Roman" pitchFamily="18" charset="0"/>
            </a:endParaRPr>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2722428535"/>
              </p:ext>
            </p:extLst>
          </p:nvPr>
        </p:nvGraphicFramePr>
        <p:xfrm>
          <a:off x="0" y="1600200"/>
          <a:ext cx="9036496"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7239249"/>
      </p:ext>
    </p:extLst>
  </p:cSld>
  <p:clrMapOvr>
    <a:masterClrMapping/>
  </p:clrMapOvr>
  <p:transition spd="slow">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smtClean="0">
                <a:latin typeface="Times New Roman" pitchFamily="18" charset="0"/>
                <a:cs typeface="Times New Roman" pitchFamily="18" charset="0"/>
              </a:rPr>
              <a:t>Mokytojų </a:t>
            </a:r>
            <a:r>
              <a:rPr lang="lt-LT" dirty="0">
                <a:latin typeface="Times New Roman" pitchFamily="18" charset="0"/>
                <a:cs typeface="Times New Roman" pitchFamily="18" charset="0"/>
              </a:rPr>
              <a:t>atsakymai</a:t>
            </a:r>
            <a:br>
              <a:rPr lang="lt-LT" dirty="0">
                <a:latin typeface="Times New Roman" pitchFamily="18" charset="0"/>
                <a:cs typeface="Times New Roman" pitchFamily="18" charset="0"/>
              </a:rPr>
            </a:br>
            <a:r>
              <a:rPr lang="lt-LT" dirty="0">
                <a:latin typeface="Times New Roman" pitchFamily="18" charset="0"/>
                <a:cs typeface="Times New Roman" pitchFamily="18" charset="0"/>
              </a:rPr>
              <a:t>21 - Kaip mokinys įsivertina savo darbą pamokoje? </a:t>
            </a:r>
          </a:p>
        </p:txBody>
      </p:sp>
      <p:graphicFrame>
        <p:nvGraphicFramePr>
          <p:cNvPr id="7" name="Content Placeholder 4"/>
          <p:cNvGraphicFramePr>
            <a:graphicFrameLocks noGrp="1"/>
          </p:cNvGraphicFramePr>
          <p:nvPr>
            <p:ph idx="1"/>
            <p:extLst>
              <p:ext uri="{D42A27DB-BD31-4B8C-83A1-F6EECF244321}">
                <p14:modId xmlns:p14="http://schemas.microsoft.com/office/powerpoint/2010/main" val="4220928827"/>
              </p:ext>
            </p:extLst>
          </p:nvPr>
        </p:nvGraphicFramePr>
        <p:xfrm>
          <a:off x="0" y="1700808"/>
          <a:ext cx="9144000" cy="51571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67347853"/>
      </p:ext>
    </p:extLst>
  </p:cSld>
  <p:clrMapOvr>
    <a:masterClrMapping/>
  </p:clrMapOvr>
  <p:transition spd="slow">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smtClean="0"/>
              <a:t>	</a:t>
            </a:r>
            <a:r>
              <a:rPr lang="pt-BR" dirty="0" smtClean="0">
                <a:latin typeface="Times New Roman" pitchFamily="18" charset="0"/>
                <a:cs typeface="Times New Roman" pitchFamily="18" charset="0"/>
              </a:rPr>
              <a:t>22 - Ar </a:t>
            </a:r>
            <a:r>
              <a:rPr lang="lt-LT" dirty="0" smtClean="0">
                <a:latin typeface="Times New Roman" pitchFamily="18" charset="0"/>
                <a:cs typeface="Times New Roman" pitchFamily="18" charset="0"/>
              </a:rPr>
              <a:t>mokinys </a:t>
            </a:r>
            <a:r>
              <a:rPr lang="pt-BR" dirty="0" smtClean="0">
                <a:latin typeface="Times New Roman" pitchFamily="18" charset="0"/>
                <a:cs typeface="Times New Roman" pitchFamily="18" charset="0"/>
              </a:rPr>
              <a:t>analizuoj</a:t>
            </a:r>
            <a:r>
              <a:rPr lang="lt-LT" dirty="0" smtClean="0">
                <a:latin typeface="Times New Roman" pitchFamily="18" charset="0"/>
                <a:cs typeface="Times New Roman" pitchFamily="18" charset="0"/>
              </a:rPr>
              <a:t>a</a:t>
            </a:r>
            <a:r>
              <a:rPr lang="pt-BR" dirty="0" smtClean="0">
                <a:latin typeface="Times New Roman" pitchFamily="18" charset="0"/>
                <a:cs typeface="Times New Roman" pitchFamily="18" charset="0"/>
              </a:rPr>
              <a:t> savo mokymo</a:t>
            </a:r>
            <a:r>
              <a:rPr lang="lt-LT" dirty="0" smtClean="0">
                <a:latin typeface="Times New Roman" pitchFamily="18" charset="0"/>
                <a:cs typeface="Times New Roman" pitchFamily="18" charset="0"/>
              </a:rPr>
              <a:t>si</a:t>
            </a:r>
            <a:r>
              <a:rPr lang="pt-BR" dirty="0" smtClean="0">
                <a:latin typeface="Times New Roman" pitchFamily="18" charset="0"/>
                <a:cs typeface="Times New Roman" pitchFamily="18" charset="0"/>
              </a:rPr>
              <a:t> pasiekimus</a:t>
            </a:r>
            <a:r>
              <a:rPr lang="lt-LT"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83383869"/>
              </p:ext>
            </p:extLst>
          </p:nvPr>
        </p:nvGraphicFramePr>
        <p:xfrm>
          <a:off x="1391932" y="4293096"/>
          <a:ext cx="6017840" cy="2199640"/>
        </p:xfrm>
        <a:graphic>
          <a:graphicData uri="http://schemas.openxmlformats.org/drawingml/2006/table">
            <a:tbl>
              <a:tblPr firstRow="1" bandRow="1">
                <a:tableStyleId>{5C22544A-7EE6-4342-B048-85BDC9FD1C3A}</a:tableStyleId>
              </a:tblPr>
              <a:tblGrid>
                <a:gridCol w="2057400"/>
                <a:gridCol w="1903040"/>
                <a:gridCol w="2057400"/>
              </a:tblGrid>
              <a:tr h="370840">
                <a:tc>
                  <a:txBody>
                    <a:bodyPr/>
                    <a:lstStyle/>
                    <a:p>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b="1" dirty="0" smtClean="0"/>
                        <a:t>Mokiniai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b="1" dirty="0" smtClean="0"/>
                        <a:t>Mokytojai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1 Visada</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18%	56</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4%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2 Dažnai</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31%	96</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67% 	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3 Kartais</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43%	131</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30% 	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4 Niekada</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sz="2400" b="1" dirty="0" smtClean="0">
                          <a:latin typeface="Times New Roman" pitchFamily="18" charset="0"/>
                          <a:cs typeface="Times New Roman" pitchFamily="18" charset="0"/>
                        </a:rPr>
                        <a:t>8%	25</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2400" b="1" dirty="0" smtClean="0">
                          <a:latin typeface="Times New Roman" pitchFamily="18" charset="0"/>
                          <a:cs typeface="Times New Roman" pitchFamily="18" charset="0"/>
                        </a:rPr>
                        <a:t>0%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67805"/>
            <a:ext cx="3645276" cy="2632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1467805"/>
            <a:ext cx="3384376" cy="2598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6461892"/>
      </p:ext>
    </p:extLst>
  </p:cSld>
  <p:clrMapOvr>
    <a:masterClrMapping/>
  </p:clrMapOvr>
  <p:transition spd="slow">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036496" cy="1143000"/>
          </a:xfrm>
        </p:spPr>
        <p:txBody>
          <a:bodyPr>
            <a:normAutofit fontScale="90000"/>
          </a:bodyPr>
          <a:lstStyle/>
          <a:p>
            <a:r>
              <a:rPr lang="lt-LT" dirty="0" smtClean="0">
                <a:latin typeface="Times New Roman" pitchFamily="18" charset="0"/>
                <a:cs typeface="Times New Roman" pitchFamily="18" charset="0"/>
              </a:rPr>
              <a:t>Mokinių atsakymai</a:t>
            </a:r>
            <a:br>
              <a:rPr lang="lt-LT" dirty="0" smtClean="0">
                <a:latin typeface="Times New Roman" pitchFamily="18" charset="0"/>
                <a:cs typeface="Times New Roman" pitchFamily="18" charset="0"/>
              </a:rPr>
            </a:br>
            <a:r>
              <a:rPr lang="lt-LT" dirty="0" smtClean="0">
                <a:latin typeface="Times New Roman" pitchFamily="18" charset="0"/>
                <a:cs typeface="Times New Roman" pitchFamily="18" charset="0"/>
              </a:rPr>
              <a:t>23 - Kaip analizuoji mokymosi pasiekimus?</a:t>
            </a:r>
            <a:endParaRPr lang="lt-LT" dirty="0">
              <a:latin typeface="Times New Roman" pitchFamily="18" charset="0"/>
              <a:cs typeface="Times New Roman" pitchFamily="18" charset="0"/>
            </a:endParaRPr>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1804109071"/>
              </p:ext>
            </p:extLst>
          </p:nvPr>
        </p:nvGraphicFramePr>
        <p:xfrm>
          <a:off x="107504" y="1600200"/>
          <a:ext cx="8928992" cy="51411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89172177"/>
      </p:ext>
    </p:extLst>
  </p:cSld>
  <p:clrMapOvr>
    <a:masterClrMapping/>
  </p:clrMapOvr>
  <p:transition spd="slow">
    <p:pull/>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3200" dirty="0">
                <a:solidFill>
                  <a:prstClr val="black"/>
                </a:solidFill>
                <a:latin typeface="Times New Roman" pitchFamily="18" charset="0"/>
                <a:cs typeface="Times New Roman" pitchFamily="18" charset="0"/>
              </a:rPr>
              <a:t>Mokytojų atsakymai.</a:t>
            </a:r>
            <a:br>
              <a:rPr lang="lt-LT" sz="3200" dirty="0">
                <a:solidFill>
                  <a:prstClr val="black"/>
                </a:solidFill>
                <a:latin typeface="Times New Roman" pitchFamily="18" charset="0"/>
                <a:cs typeface="Times New Roman" pitchFamily="18" charset="0"/>
              </a:rPr>
            </a:br>
            <a:r>
              <a:rPr lang="lt-LT" sz="3200" dirty="0" smtClean="0">
                <a:latin typeface="Times New Roman" pitchFamily="18" charset="0"/>
                <a:cs typeface="Times New Roman" pitchFamily="18" charset="0"/>
              </a:rPr>
              <a:t>Kaip </a:t>
            </a:r>
            <a:r>
              <a:rPr lang="lt-LT" sz="3200" dirty="0">
                <a:latin typeface="Times New Roman" pitchFamily="18" charset="0"/>
                <a:cs typeface="Times New Roman" pitchFamily="18" charset="0"/>
              </a:rPr>
              <a:t>mokiniai analizuoja savo mokymosi pasiekimus Jūsų pamokose?</a:t>
            </a:r>
          </a:p>
        </p:txBody>
      </p:sp>
      <p:graphicFrame>
        <p:nvGraphicFramePr>
          <p:cNvPr id="4" name="Content Placeholder 4"/>
          <p:cNvGraphicFramePr>
            <a:graphicFrameLocks/>
          </p:cNvGraphicFramePr>
          <p:nvPr>
            <p:extLst>
              <p:ext uri="{D42A27DB-BD31-4B8C-83A1-F6EECF244321}">
                <p14:modId xmlns:p14="http://schemas.microsoft.com/office/powerpoint/2010/main" val="2056547424"/>
              </p:ext>
            </p:extLst>
          </p:nvPr>
        </p:nvGraphicFramePr>
        <p:xfrm>
          <a:off x="0" y="1556792"/>
          <a:ext cx="9138677" cy="53012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40888025"/>
      </p:ext>
    </p:extLst>
  </p:cSld>
  <p:clrMapOvr>
    <a:masterClrMapping/>
  </p:clrMapOvr>
  <p:transition spd="slow">
    <p:pull/>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432048"/>
          </a:xfrm>
        </p:spPr>
        <p:txBody>
          <a:bodyPr>
            <a:normAutofit fontScale="90000"/>
          </a:bodyPr>
          <a:lstStyle/>
          <a:p>
            <a:r>
              <a:rPr lang="lt-LT" sz="2700" dirty="0" smtClean="0">
                <a:latin typeface="Times New Roman" panose="02020603050405020304" pitchFamily="18" charset="0"/>
                <a:cs typeface="Times New Roman" panose="02020603050405020304" pitchFamily="18" charset="0"/>
              </a:rPr>
              <a:t>Mokinių atsakymai</a:t>
            </a:r>
            <a:r>
              <a:rPr lang="lt-LT" dirty="0" smtClean="0"/>
              <a:t>	</a:t>
            </a:r>
            <a:br>
              <a:rPr lang="lt-LT" dirty="0" smtClean="0"/>
            </a:br>
            <a:r>
              <a:rPr lang="lt-LT" sz="3100" dirty="0" smtClean="0">
                <a:latin typeface="Times New Roman" pitchFamily="18" charset="0"/>
                <a:cs typeface="Times New Roman" pitchFamily="18" charset="0"/>
              </a:rPr>
              <a:t>24 - Kokius individualaus įsivertinimo būdus naudoja mokytojai? </a:t>
            </a:r>
            <a:endParaRPr lang="lt-LT" sz="3100" dirty="0">
              <a:latin typeface="Times New Roman" pitchFamily="18" charset="0"/>
              <a:cs typeface="Times New Roman" pitchFamily="18" charset="0"/>
            </a:endParaRPr>
          </a:p>
        </p:txBody>
      </p:sp>
      <p:sp>
        <p:nvSpPr>
          <p:cNvPr id="3" name="Content Placeholder 2"/>
          <p:cNvSpPr>
            <a:spLocks noGrp="1"/>
          </p:cNvSpPr>
          <p:nvPr>
            <p:ph idx="1"/>
          </p:nvPr>
        </p:nvSpPr>
        <p:spPr>
          <a:xfrm>
            <a:off x="107504" y="1196752"/>
            <a:ext cx="9036496" cy="5661248"/>
          </a:xfrm>
        </p:spPr>
        <p:txBody>
          <a:bodyPr>
            <a:normAutofit fontScale="85000" lnSpcReduction="10000"/>
          </a:bodyPr>
          <a:lstStyle/>
          <a:p>
            <a:pPr lvl="0">
              <a:lnSpc>
                <a:spcPct val="115000"/>
              </a:lnSpc>
            </a:pPr>
            <a:r>
              <a:rPr lang="lt-LT" sz="1400" dirty="0">
                <a:solidFill>
                  <a:prstClr val="black"/>
                </a:solidFill>
                <a:latin typeface="Times New Roman" pitchFamily="18" charset="0"/>
                <a:ea typeface="Times New Roman"/>
                <a:cs typeface="Times New Roman" pitchFamily="18" charset="0"/>
              </a:rPr>
              <a:t>Keliame nykščius, juosteles, daliname taškus. Piešiame veidelius, šypsenėles, šviesoforus.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Mokytoja klausia kaip jaučiatės per pamoką, kiek išmokote.</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Mokytojai pateikia klausimus lentoje, į kuriuos atsakant galima save įsivertinti kaip supratai tam tikrą temą.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Ant lapelių liepia parašyti kokį pažymi sau galėtum parašyti išklausęs mokomosios medžiagos ir atlikęs mokytojo skirtas užduotis.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Vieni mokytojai liepia pasirašyti pažymį, kiti parašyti, kas sekėsi gerai ir blogai.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Duoda pasirašyti savo vertinimą. Skaičiai </a:t>
            </a:r>
            <a:r>
              <a:rPr lang="lt-LT" sz="1400" dirty="0" err="1">
                <a:solidFill>
                  <a:prstClr val="black"/>
                </a:solidFill>
                <a:latin typeface="Times New Roman" pitchFamily="18" charset="0"/>
                <a:ea typeface="Times New Roman"/>
                <a:cs typeface="Times New Roman" pitchFamily="18" charset="0"/>
              </a:rPr>
              <a:t>dešimtbalėje</a:t>
            </a:r>
            <a:r>
              <a:rPr lang="lt-LT" sz="1400" dirty="0">
                <a:solidFill>
                  <a:prstClr val="black"/>
                </a:solidFill>
                <a:latin typeface="Times New Roman" pitchFamily="18" charset="0"/>
                <a:ea typeface="Times New Roman"/>
                <a:cs typeface="Times New Roman" pitchFamily="18" charset="0"/>
              </a:rPr>
              <a:t> sistemoje.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Po pamokos liepia pakelti žalią spalvą jei puiku, geltoną jei gerai, raudona jei patenkinamai.</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Reikia iškelti korteles su spalvomis: geltona, žalia ir raudona. Reikėjo parašyti į sąsiuvinį, kas buvo sunku.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Mokytoja išdalina įsivertinimo lenteles ir mes jas pildome.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Duoda lapelius ant kurių turime užrašyti kaip sekėsi dirbti pamokoje pagal nustatytas nuostatas. Arba liepia parašyti, kokį pažymį pagal supratimą iš temos manai, kad galėtum gauti.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Mokytojai pataria apgalvoti ko nesupratome, kas sekėsi blogai, ar viską supratome.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Įsivertinti kiek žinai pamokos gale ir pradžioje. Pasirašyti pažymį prieš ir po pamokos.</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Sumuoja mokinio surinktus taškus, pastangas, pasiruošimą.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Duoda lapelius ant kurių rašomas įsivertinimo pažymys dešimties balų sistemoje.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Per gamta įsivertiname su kortelėmis save, kaip sekėsi pamokoje ar supratome.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Pakeliame per gamtos pamokas korteles, pasidarytas iš spalvoto popieriaus. Pakeliame šypsenėles.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Kaip man sekėsi pamokoje ir sunkumai iškilę pamokoje. Kaip man sekėsi pamokoje? Ar viską supratau?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Duoda užpildomas anketas arba paprastą lapelį.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Pamokos pabaigoje pasirašome įsivertinimo balą už tos dienos temą.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Naudoja įsivertinimą žodžiu, raštu sąsiuvinyje.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Pasikviečia tave ir aptaria klaidas, kurias padariau.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Sako pasirašyti savo nuomone kaip sekėsi pamokoje, ką supratome, o ką nelabai. </a:t>
            </a:r>
            <a:endParaRPr lang="lt-LT" sz="1400" dirty="0">
              <a:solidFill>
                <a:prstClr val="black"/>
              </a:solidFill>
              <a:latin typeface="Times New Roman" pitchFamily="18" charset="0"/>
              <a:ea typeface="Calibri"/>
              <a:cs typeface="Times New Roman" pitchFamily="18" charset="0"/>
            </a:endParaRPr>
          </a:p>
          <a:p>
            <a:pPr lvl="0">
              <a:lnSpc>
                <a:spcPct val="115000"/>
              </a:lnSpc>
            </a:pPr>
            <a:r>
              <a:rPr lang="lt-LT" sz="1400" dirty="0">
                <a:solidFill>
                  <a:prstClr val="black"/>
                </a:solidFill>
                <a:latin typeface="Times New Roman" pitchFamily="18" charset="0"/>
                <a:ea typeface="Times New Roman"/>
                <a:cs typeface="Times New Roman" pitchFamily="18" charset="0"/>
              </a:rPr>
              <a:t>Mokytojas liepia parašyti ant lapelių kaip sekėsi ir paduoti jam arba pasakyti mokytojui kaip sekėsi. </a:t>
            </a:r>
            <a:endParaRPr lang="lt-LT" sz="1400" dirty="0">
              <a:solidFill>
                <a:prstClr val="black"/>
              </a:solidFill>
              <a:latin typeface="Times New Roman" pitchFamily="18" charset="0"/>
              <a:ea typeface="Calibri"/>
              <a:cs typeface="Times New Roman" pitchFamily="18" charset="0"/>
            </a:endParaRPr>
          </a:p>
          <a:p>
            <a:pPr marL="0" indent="0">
              <a:buNone/>
            </a:pPr>
            <a:endParaRPr lang="lt-LT" dirty="0"/>
          </a:p>
        </p:txBody>
      </p:sp>
    </p:spTree>
    <p:extLst>
      <p:ext uri="{BB962C8B-B14F-4D97-AF65-F5344CB8AC3E}">
        <p14:creationId xmlns:p14="http://schemas.microsoft.com/office/powerpoint/2010/main" val="2958931144"/>
      </p:ext>
    </p:extLst>
  </p:cSld>
  <p:clrMapOvr>
    <a:masterClrMapping/>
  </p:clrMapOvr>
  <p:transition spd="slow">
    <p:pull/>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79512" y="0"/>
            <a:ext cx="8856984" cy="1124744"/>
          </a:xfrm>
        </p:spPr>
        <p:txBody>
          <a:bodyPr>
            <a:noAutofit/>
          </a:bodyPr>
          <a:lstStyle/>
          <a:p>
            <a:r>
              <a:rPr lang="lt-LT" sz="2800" dirty="0"/>
              <a:t> </a:t>
            </a:r>
            <a:r>
              <a:rPr lang="lt-LT" sz="2800" dirty="0">
                <a:latin typeface="Times New Roman" pitchFamily="18" charset="0"/>
                <a:cs typeface="Times New Roman" pitchFamily="18" charset="0"/>
              </a:rPr>
              <a:t>Mokytojų atsakymai.</a:t>
            </a:r>
            <a:br>
              <a:rPr lang="lt-LT" sz="2800" dirty="0">
                <a:latin typeface="Times New Roman" pitchFamily="18" charset="0"/>
                <a:cs typeface="Times New Roman" pitchFamily="18" charset="0"/>
              </a:rPr>
            </a:br>
            <a:r>
              <a:rPr lang="lt-LT" sz="2800" dirty="0" smtClean="0">
                <a:latin typeface="Times New Roman" pitchFamily="18" charset="0"/>
                <a:cs typeface="Times New Roman" pitchFamily="18" charset="0"/>
              </a:rPr>
              <a:t>Kokius </a:t>
            </a:r>
            <a:r>
              <a:rPr lang="lt-LT" sz="2800" dirty="0">
                <a:latin typeface="Times New Roman" pitchFamily="18" charset="0"/>
                <a:cs typeface="Times New Roman" pitchFamily="18" charset="0"/>
              </a:rPr>
              <a:t>individualaus mokinių įsivertinimo </a:t>
            </a:r>
            <a:r>
              <a:rPr lang="lt-LT" sz="2800" dirty="0" smtClean="0">
                <a:latin typeface="Times New Roman" pitchFamily="18" charset="0"/>
                <a:cs typeface="Times New Roman" pitchFamily="18" charset="0"/>
              </a:rPr>
              <a:t>būdus </a:t>
            </a:r>
            <a:r>
              <a:rPr lang="lt-LT" sz="2800" dirty="0">
                <a:latin typeface="Times New Roman" pitchFamily="18" charset="0"/>
                <a:cs typeface="Times New Roman" pitchFamily="18" charset="0"/>
              </a:rPr>
              <a:t>naudojate savo pamokoje?</a:t>
            </a:r>
          </a:p>
        </p:txBody>
      </p:sp>
      <p:sp>
        <p:nvSpPr>
          <p:cNvPr id="3" name="Turinio vietos rezervavimo ženklas 2"/>
          <p:cNvSpPr>
            <a:spLocks noGrp="1"/>
          </p:cNvSpPr>
          <p:nvPr>
            <p:ph idx="1"/>
          </p:nvPr>
        </p:nvSpPr>
        <p:spPr>
          <a:xfrm>
            <a:off x="457200" y="1196752"/>
            <a:ext cx="8229600" cy="4824537"/>
          </a:xfrm>
        </p:spPr>
        <p:txBody>
          <a:bodyPr>
            <a:normAutofit fontScale="25000" lnSpcReduction="20000"/>
          </a:bodyPr>
          <a:lstStyle/>
          <a:p>
            <a:r>
              <a:rPr lang="lt-LT" sz="5600" dirty="0" smtClean="0">
                <a:latin typeface="Times New Roman" pitchFamily="18" charset="0"/>
                <a:cs typeface="Times New Roman" pitchFamily="18" charset="0"/>
              </a:rPr>
              <a:t>taiso </a:t>
            </a:r>
            <a:r>
              <a:rPr lang="lt-LT" sz="5600" dirty="0">
                <a:latin typeface="Times New Roman" pitchFamily="18" charset="0"/>
                <a:cs typeface="Times New Roman" pitchFamily="18" charset="0"/>
              </a:rPr>
              <a:t>kito mokinio darbą; parašo, ko neišmoko, kas buvo </a:t>
            </a:r>
            <a:r>
              <a:rPr lang="lt-LT" sz="5600" dirty="0" smtClean="0">
                <a:latin typeface="Times New Roman" pitchFamily="18" charset="0"/>
                <a:cs typeface="Times New Roman" pitchFamily="18" charset="0"/>
              </a:rPr>
              <a:t>sunku</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parašo </a:t>
            </a:r>
            <a:r>
              <a:rPr lang="lt-LT" sz="5600" dirty="0">
                <a:latin typeface="Times New Roman" pitchFamily="18" charset="0"/>
                <a:cs typeface="Times New Roman" pitchFamily="18" charset="0"/>
              </a:rPr>
              <a:t>raštu, kaip sekėsi pamokoje, ką suprato, ko nesuprato, pateikiu įvairias lenteles, atsakymus, pagal </a:t>
            </a:r>
            <a:r>
              <a:rPr lang="lt-LT" sz="5600" dirty="0" smtClean="0">
                <a:latin typeface="Times New Roman" pitchFamily="18" charset="0"/>
                <a:cs typeface="Times New Roman" pitchFamily="18" charset="0"/>
              </a:rPr>
              <a:t>kuriuos </a:t>
            </a:r>
            <a:r>
              <a:rPr lang="lt-LT" sz="5600" dirty="0">
                <a:latin typeface="Times New Roman" pitchFamily="18" charset="0"/>
                <a:cs typeface="Times New Roman" pitchFamily="18" charset="0"/>
              </a:rPr>
              <a:t>pasitikrina, piešiam šviesoforus, šypsenėles</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nykštys</a:t>
            </a:r>
            <a:r>
              <a:rPr lang="lt-LT" sz="5600" dirty="0">
                <a:latin typeface="Times New Roman" pitchFamily="18" charset="0"/>
                <a:cs typeface="Times New Roman" pitchFamily="18" charset="0"/>
              </a:rPr>
              <a:t>, balai</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err="1">
                <a:latin typeface="Times New Roman" pitchFamily="18" charset="0"/>
                <a:cs typeface="Times New Roman" pitchFamily="18" charset="0"/>
              </a:rPr>
              <a:t>š</a:t>
            </a:r>
            <a:r>
              <a:rPr lang="lt-LT" sz="5600" dirty="0" err="1" smtClean="0">
                <a:latin typeface="Times New Roman" pitchFamily="18" charset="0"/>
                <a:cs typeface="Times New Roman" pitchFamily="18" charset="0"/>
              </a:rPr>
              <a:t>ypsniukai</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įsivertinimo žaidimai, pokalbiai pamokos pabaigoje, asmeninis </a:t>
            </a:r>
            <a:r>
              <a:rPr lang="lt-LT" sz="5600" dirty="0" smtClean="0">
                <a:latin typeface="Times New Roman" pitchFamily="18" charset="0"/>
                <a:cs typeface="Times New Roman" pitchFamily="18" charset="0"/>
              </a:rPr>
              <a:t>pokalbis</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kiekvienas </a:t>
            </a:r>
            <a:r>
              <a:rPr lang="lt-LT" sz="5600" dirty="0">
                <a:latin typeface="Times New Roman" pitchFamily="18" charset="0"/>
                <a:cs typeface="Times New Roman" pitchFamily="18" charset="0"/>
              </a:rPr>
              <a:t>mokinys už teisingą atsakymą gauna po kamuoliuką kurį deda į savo krepšelį. Pamokos pabaigoje suskaičiuojami kiekvieno mokinio </a:t>
            </a:r>
            <a:r>
              <a:rPr lang="lt-LT" sz="5600" dirty="0" smtClean="0">
                <a:latin typeface="Times New Roman" pitchFamily="18" charset="0"/>
                <a:cs typeface="Times New Roman" pitchFamily="18" charset="0"/>
              </a:rPr>
              <a:t>kamuoliukai</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mokinys įsivertina savo pasiekimus pamokoje nuo 1iki 10 balų</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įsivertinimo </a:t>
            </a:r>
            <a:r>
              <a:rPr lang="lt-LT" sz="5600" dirty="0">
                <a:latin typeface="Times New Roman" pitchFamily="18" charset="0"/>
                <a:cs typeface="Times New Roman" pitchFamily="18" charset="0"/>
              </a:rPr>
              <a:t>lapas, nebaigti sakiniai, įsivertinimo testas, grupės darbo įvertinimas, mano indėlis į grupės darbo pristatymą</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taškų </a:t>
            </a:r>
            <a:r>
              <a:rPr lang="lt-LT" sz="5600" dirty="0">
                <a:latin typeface="Times New Roman" pitchFamily="18" charset="0"/>
                <a:cs typeface="Times New Roman" pitchFamily="18" charset="0"/>
              </a:rPr>
              <a:t>skaičiavimas, pažymio pasirašymas ,lygio pasiekimas, emocinio pobūdžio </a:t>
            </a:r>
            <a:r>
              <a:rPr lang="lt-LT" sz="5600" dirty="0" smtClean="0">
                <a:latin typeface="Times New Roman" pitchFamily="18" charset="0"/>
                <a:cs typeface="Times New Roman" pitchFamily="18" charset="0"/>
              </a:rPr>
              <a:t>įsivertinimas</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įsivertinimo </a:t>
            </a:r>
            <a:r>
              <a:rPr lang="lt-LT" sz="5600" dirty="0">
                <a:latin typeface="Times New Roman" pitchFamily="18" charset="0"/>
                <a:cs typeface="Times New Roman" pitchFamily="18" charset="0"/>
              </a:rPr>
              <a:t>užduoties atlikimas pagal temą, klaidų išsitaisymas ir įsivertinimas gauto rezultato</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taškų </a:t>
            </a:r>
            <a:r>
              <a:rPr lang="lt-LT" sz="5600" dirty="0">
                <a:latin typeface="Times New Roman" pitchFamily="18" charset="0"/>
                <a:cs typeface="Times New Roman" pitchFamily="18" charset="0"/>
              </a:rPr>
              <a:t>sistemą, skalė, individualus, grupinis įsivertinimas.</a:t>
            </a:r>
          </a:p>
          <a:p>
            <a:r>
              <a:rPr lang="lt-LT" sz="5600" dirty="0">
                <a:latin typeface="Times New Roman" pitchFamily="18" charset="0"/>
                <a:cs typeface="Times New Roman" pitchFamily="18" charset="0"/>
              </a:rPr>
              <a:t>š</a:t>
            </a:r>
            <a:r>
              <a:rPr lang="lt-LT" sz="5600" dirty="0" smtClean="0">
                <a:latin typeface="Times New Roman" pitchFamily="18" charset="0"/>
                <a:cs typeface="Times New Roman" pitchFamily="18" charset="0"/>
              </a:rPr>
              <a:t>viesoforas</a:t>
            </a:r>
            <a:r>
              <a:rPr lang="lt-LT" sz="5600" dirty="0">
                <a:latin typeface="Times New Roman" pitchFamily="18" charset="0"/>
                <a:cs typeface="Times New Roman" pitchFamily="18" charset="0"/>
              </a:rPr>
              <a:t>, veidukai, nebaigti sakiniai, įsivertinimas pažymiu</a:t>
            </a:r>
            <a:r>
              <a:rPr lang="lt-LT" sz="5600" dirty="0" smtClean="0">
                <a:latin typeface="Times New Roman" pitchFamily="18" charset="0"/>
                <a:cs typeface="Times New Roman" pitchFamily="18" charset="0"/>
              </a:rPr>
              <a:t>, nykščio </a:t>
            </a:r>
            <a:r>
              <a:rPr lang="lt-LT" sz="5600" dirty="0">
                <a:latin typeface="Times New Roman" pitchFamily="18" charset="0"/>
                <a:cs typeface="Times New Roman" pitchFamily="18" charset="0"/>
              </a:rPr>
              <a:t>metodas, saldžioji refleksija.</a:t>
            </a:r>
          </a:p>
          <a:p>
            <a:r>
              <a:rPr lang="lt-LT" sz="5600" dirty="0">
                <a:latin typeface="Times New Roman" pitchFamily="18" charset="0"/>
                <a:cs typeface="Times New Roman" pitchFamily="18" charset="0"/>
              </a:rPr>
              <a:t>i</a:t>
            </a:r>
            <a:r>
              <a:rPr lang="lt-LT" sz="5600" dirty="0" smtClean="0">
                <a:latin typeface="Times New Roman" pitchFamily="18" charset="0"/>
                <a:cs typeface="Times New Roman" pitchFamily="18" charset="0"/>
              </a:rPr>
              <a:t>ndividualus</a:t>
            </a:r>
            <a:r>
              <a:rPr lang="lt-LT" sz="5600" dirty="0">
                <a:latin typeface="Times New Roman" pitchFamily="18" charset="0"/>
                <a:cs typeface="Times New Roman" pitchFamily="18" charset="0"/>
              </a:rPr>
              <a:t>, grupinis, poroje.</a:t>
            </a:r>
          </a:p>
          <a:p>
            <a:r>
              <a:rPr lang="lt-LT" sz="5600" dirty="0" smtClean="0">
                <a:latin typeface="Times New Roman" pitchFamily="18" charset="0"/>
                <a:cs typeface="Times New Roman" pitchFamily="18" charset="0"/>
              </a:rPr>
              <a:t>taikinys</a:t>
            </a:r>
            <a:r>
              <a:rPr lang="lt-LT" sz="5600" dirty="0">
                <a:latin typeface="Times New Roman" pitchFamily="18" charset="0"/>
                <a:cs typeface="Times New Roman" pitchFamily="18" charset="0"/>
              </a:rPr>
              <a:t>, skalė, voratinklis, emocijų veidukai</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arašo </a:t>
            </a:r>
            <a:r>
              <a:rPr lang="lt-LT" sz="5600" dirty="0">
                <a:latin typeface="Times New Roman" pitchFamily="18" charset="0"/>
                <a:cs typeface="Times New Roman" pitchFamily="18" charset="0"/>
              </a:rPr>
              <a:t>du pliusus ir vieną minusą, aptaria savo darbą.</a:t>
            </a:r>
          </a:p>
          <a:p>
            <a:r>
              <a:rPr lang="lt-LT" sz="5600" dirty="0" smtClean="0">
                <a:latin typeface="Times New Roman" pitchFamily="18" charset="0"/>
                <a:cs typeface="Times New Roman" pitchFamily="18" charset="0"/>
              </a:rPr>
              <a:t>šypsenėlės</a:t>
            </a:r>
            <a:r>
              <a:rPr lang="lt-LT" sz="5600" dirty="0">
                <a:latin typeface="Times New Roman" pitchFamily="18" charset="0"/>
                <a:cs typeface="Times New Roman" pitchFamily="18" charset="0"/>
              </a:rPr>
              <a:t>, spalvos, </a:t>
            </a:r>
            <a:r>
              <a:rPr lang="lt-LT" sz="5600" dirty="0" smtClean="0">
                <a:latin typeface="Times New Roman" pitchFamily="18" charset="0"/>
                <a:cs typeface="Times New Roman" pitchFamily="18" charset="0"/>
              </a:rPr>
              <a:t>delniukai</a:t>
            </a:r>
            <a:r>
              <a:rPr lang="lt-LT" sz="5600" dirty="0">
                <a:latin typeface="Times New Roman" pitchFamily="18" charset="0"/>
                <a:cs typeface="Times New Roman" pitchFamily="18" charset="0"/>
              </a:rPr>
              <a:t>, raštu, žodžiu, pažymiui</a:t>
            </a:r>
          </a:p>
          <a:p>
            <a:r>
              <a:rPr lang="lt-LT" sz="5600" dirty="0" smtClean="0">
                <a:latin typeface="Times New Roman" pitchFamily="18" charset="0"/>
                <a:cs typeface="Times New Roman" pitchFamily="18" charset="0"/>
              </a:rPr>
              <a:t>piešia </a:t>
            </a:r>
            <a:r>
              <a:rPr lang="lt-LT" sz="5600" dirty="0">
                <a:latin typeface="Times New Roman" pitchFamily="18" charset="0"/>
                <a:cs typeface="Times New Roman" pitchFamily="18" charset="0"/>
              </a:rPr>
              <a:t>šypsenas (su šypsenom- jei viskas pasisekė); pakelia nykštį į viršų; magnetinėje lentoje pastato savo šypsenėlę į vieną iš trijų vietų ( gerai, l. gerai ir </a:t>
            </a:r>
            <a:r>
              <a:rPr lang="lt-LT" sz="5600" dirty="0" smtClean="0">
                <a:latin typeface="Times New Roman" pitchFamily="18" charset="0"/>
                <a:cs typeface="Times New Roman" pitchFamily="18" charset="0"/>
              </a:rPr>
              <a:t>patenkinamai); užbaigia </a:t>
            </a:r>
            <a:r>
              <a:rPr lang="lt-LT" sz="5600" dirty="0">
                <a:latin typeface="Times New Roman" pitchFamily="18" charset="0"/>
                <a:cs typeface="Times New Roman" pitchFamily="18" charset="0"/>
              </a:rPr>
              <a:t>lentelę;</a:t>
            </a:r>
          </a:p>
          <a:p>
            <a:r>
              <a:rPr lang="lt-LT" sz="5600" dirty="0" smtClean="0">
                <a:latin typeface="Times New Roman" pitchFamily="18" charset="0"/>
                <a:cs typeface="Times New Roman" pitchFamily="18" charset="0"/>
              </a:rPr>
              <a:t>pokalbis </a:t>
            </a:r>
            <a:r>
              <a:rPr lang="lt-LT" sz="5600" dirty="0">
                <a:latin typeface="Times New Roman" pitchFamily="18" charset="0"/>
                <a:cs typeface="Times New Roman" pitchFamily="18" charset="0"/>
              </a:rPr>
              <a:t>su mokiniais</a:t>
            </a:r>
          </a:p>
          <a:p>
            <a:r>
              <a:rPr lang="lt-LT" sz="5600" dirty="0">
                <a:latin typeface="Times New Roman" pitchFamily="18" charset="0"/>
                <a:cs typeface="Times New Roman" pitchFamily="18" charset="0"/>
              </a:rPr>
              <a:t>s</a:t>
            </a:r>
            <a:r>
              <a:rPr lang="lt-LT" sz="5600" dirty="0" smtClean="0">
                <a:latin typeface="Times New Roman" pitchFamily="18" charset="0"/>
                <a:cs typeface="Times New Roman" pitchFamily="18" charset="0"/>
              </a:rPr>
              <a:t>kalė</a:t>
            </a:r>
            <a:r>
              <a:rPr lang="lt-LT" sz="5600" dirty="0">
                <a:latin typeface="Times New Roman" pitchFamily="18" charset="0"/>
                <a:cs typeface="Times New Roman" pitchFamily="18" charset="0"/>
              </a:rPr>
              <a:t>, emocijų </a:t>
            </a:r>
            <a:r>
              <a:rPr lang="lt-LT" sz="5600" dirty="0" smtClean="0">
                <a:latin typeface="Times New Roman" pitchFamily="18" charset="0"/>
                <a:cs typeface="Times New Roman" pitchFamily="18" charset="0"/>
              </a:rPr>
              <a:t>veidukai, pažymio pasirinkimas</a:t>
            </a:r>
          </a:p>
          <a:p>
            <a:r>
              <a:rPr lang="lt-LT" sz="5600" dirty="0" smtClean="0">
                <a:latin typeface="Times New Roman" pitchFamily="18" charset="0"/>
                <a:cs typeface="Times New Roman" pitchFamily="18" charset="0"/>
              </a:rPr>
              <a:t>rankos </a:t>
            </a:r>
            <a:r>
              <a:rPr lang="lt-LT" sz="5600" dirty="0">
                <a:latin typeface="Times New Roman" pitchFamily="18" charset="0"/>
                <a:cs typeface="Times New Roman" pitchFamily="18" charset="0"/>
              </a:rPr>
              <a:t>pakėlimas pirštų kombinacija, šypsenėlės, veidelio piešimas.</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arašyk </a:t>
            </a:r>
            <a:r>
              <a:rPr lang="lt-LT" sz="5600" dirty="0">
                <a:latin typeface="Times New Roman" pitchFamily="18" charset="0"/>
                <a:cs typeface="Times New Roman" pitchFamily="18" charset="0"/>
              </a:rPr>
              <a:t>sau pažymį, šypsenėlę</a:t>
            </a:r>
            <a:r>
              <a:rPr lang="lt-LT" sz="5600" dirty="0" smtClean="0">
                <a:latin typeface="Times New Roman" pitchFamily="18" charset="0"/>
                <a:cs typeface="Times New Roman" pitchFamily="18" charset="0"/>
              </a:rPr>
              <a:t>, taikinį</a:t>
            </a:r>
            <a:r>
              <a:rPr lang="lt-LT" sz="5600" dirty="0">
                <a:latin typeface="Times New Roman" pitchFamily="18" charset="0"/>
                <a:cs typeface="Times New Roman" pitchFamily="18" charset="0"/>
              </a:rPr>
              <a:t>, skalę, </a:t>
            </a:r>
            <a:r>
              <a:rPr lang="lt-LT" sz="5600" dirty="0" smtClean="0">
                <a:latin typeface="Times New Roman" pitchFamily="18" charset="0"/>
                <a:cs typeface="Times New Roman" pitchFamily="18" charset="0"/>
              </a:rPr>
              <a:t>šviesoforą</a:t>
            </a:r>
            <a:r>
              <a:rPr lang="lt-LT" sz="5600" dirty="0">
                <a:latin typeface="Times New Roman" pitchFamily="18" charset="0"/>
                <a:cs typeface="Times New Roman" pitchFamily="18" charset="0"/>
              </a:rPr>
              <a:t>, </a:t>
            </a:r>
            <a:r>
              <a:rPr lang="lt-LT" sz="5600" dirty="0" err="1" smtClean="0">
                <a:latin typeface="Times New Roman" pitchFamily="18" charset="0"/>
                <a:cs typeface="Times New Roman" pitchFamily="18" charset="0"/>
              </a:rPr>
              <a:t>nyksščio</a:t>
            </a:r>
            <a:r>
              <a:rPr lang="lt-LT" sz="5600" dirty="0" smtClean="0">
                <a:latin typeface="Times New Roman" pitchFamily="18" charset="0"/>
                <a:cs typeface="Times New Roman" pitchFamily="18" charset="0"/>
              </a:rPr>
              <a:t> </a:t>
            </a:r>
            <a:r>
              <a:rPr lang="lt-LT" sz="5600" dirty="0">
                <a:latin typeface="Times New Roman" pitchFamily="18" charset="0"/>
                <a:cs typeface="Times New Roman" pitchFamily="18" charset="0"/>
              </a:rPr>
              <a:t>metodą</a:t>
            </a:r>
            <a:r>
              <a:rPr lang="lt-LT" sz="5600" dirty="0" smtClean="0">
                <a:latin typeface="Times New Roman" pitchFamily="18" charset="0"/>
                <a:cs typeface="Times New Roman" pitchFamily="18" charset="0"/>
              </a:rPr>
              <a:t>, ant </a:t>
            </a:r>
            <a:r>
              <a:rPr lang="lt-LT" sz="5600" dirty="0">
                <a:latin typeface="Times New Roman" pitchFamily="18" charset="0"/>
                <a:cs typeface="Times New Roman" pitchFamily="18" charset="0"/>
              </a:rPr>
              <a:t>lapelių užrašyti </a:t>
            </a:r>
            <a:r>
              <a:rPr lang="lt-LT" sz="5600" dirty="0" smtClean="0">
                <a:latin typeface="Times New Roman" pitchFamily="18" charset="0"/>
                <a:cs typeface="Times New Roman" pitchFamily="18" charset="0"/>
              </a:rPr>
              <a:t>sąvoką</a:t>
            </a:r>
            <a:r>
              <a:rPr lang="lt-LT" sz="5600" dirty="0">
                <a:latin typeface="Times New Roman" pitchFamily="18" charset="0"/>
                <a:cs typeface="Times New Roman" pitchFamily="18" charset="0"/>
              </a:rPr>
              <a:t>...</a:t>
            </a:r>
          </a:p>
          <a:p>
            <a:r>
              <a:rPr lang="lt-LT" sz="5600" dirty="0" smtClean="0">
                <a:latin typeface="Times New Roman" pitchFamily="18" charset="0"/>
                <a:cs typeface="Times New Roman" pitchFamily="18" charset="0"/>
              </a:rPr>
              <a:t>skalė</a:t>
            </a:r>
            <a:r>
              <a:rPr lang="lt-LT" sz="5600" dirty="0">
                <a:latin typeface="Times New Roman" pitchFamily="18" charset="0"/>
                <a:cs typeface="Times New Roman" pitchFamily="18" charset="0"/>
              </a:rPr>
              <a:t>, kas pavyko/ nepavyko</a:t>
            </a:r>
            <a:r>
              <a:rPr lang="lt-LT" sz="5600" dirty="0" smtClean="0">
                <a:latin typeface="Times New Roman" pitchFamily="18" charset="0"/>
                <a:cs typeface="Times New Roman" pitchFamily="18" charset="0"/>
              </a:rPr>
              <a:t>, kuo </a:t>
            </a:r>
            <a:r>
              <a:rPr lang="lt-LT" sz="5600" dirty="0">
                <a:latin typeface="Times New Roman" pitchFamily="18" charset="0"/>
                <a:cs typeface="Times New Roman" pitchFamily="18" charset="0"/>
              </a:rPr>
              <a:t>naudingas grupei, šviesoforas,</a:t>
            </a:r>
          </a:p>
          <a:p>
            <a:r>
              <a:rPr lang="lt-LT" sz="5600" dirty="0">
                <a:latin typeface="Times New Roman" pitchFamily="18" charset="0"/>
                <a:cs typeface="Times New Roman" pitchFamily="18" charset="0"/>
              </a:rPr>
              <a:t>į</a:t>
            </a:r>
            <a:r>
              <a:rPr lang="lt-LT" sz="5600" dirty="0" smtClean="0">
                <a:latin typeface="Times New Roman" pitchFamily="18" charset="0"/>
                <a:cs typeface="Times New Roman" pitchFamily="18" charset="0"/>
              </a:rPr>
              <a:t>sivertina </a:t>
            </a:r>
            <a:r>
              <a:rPr lang="lt-LT" sz="5600" dirty="0">
                <a:latin typeface="Times New Roman" pitchFamily="18" charset="0"/>
                <a:cs typeface="Times New Roman" pitchFamily="18" charset="0"/>
              </a:rPr>
              <a:t>aptarimo metu, pagal vertinimo kriterijus sudarytus tai pamokai.</a:t>
            </a:r>
          </a:p>
          <a:p>
            <a:endParaRPr lang="lt-LT" dirty="0"/>
          </a:p>
        </p:txBody>
      </p:sp>
    </p:spTree>
    <p:extLst>
      <p:ext uri="{BB962C8B-B14F-4D97-AF65-F5344CB8AC3E}">
        <p14:creationId xmlns:p14="http://schemas.microsoft.com/office/powerpoint/2010/main" val="2291902889"/>
      </p:ext>
    </p:extLst>
  </p:cSld>
  <p:clrMapOvr>
    <a:masterClrMapping/>
  </p:clrMapOvr>
  <p:transition spd="slow">
    <p:pull/>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0"/>
            <a:ext cx="8229600" cy="1143000"/>
          </a:xfrm>
        </p:spPr>
        <p:txBody>
          <a:bodyPr/>
          <a:lstStyle/>
          <a:p>
            <a:r>
              <a:rPr lang="lt-LT" sz="1800" dirty="0">
                <a:solidFill>
                  <a:prstClr val="black"/>
                </a:solidFill>
                <a:latin typeface="Times New Roman" pitchFamily="18" charset="0"/>
                <a:cs typeface="Times New Roman" pitchFamily="18" charset="0"/>
              </a:rPr>
              <a:t>Mokinių atsakymai.</a:t>
            </a:r>
            <a:br>
              <a:rPr lang="lt-LT" sz="1800" dirty="0">
                <a:solidFill>
                  <a:prstClr val="black"/>
                </a:solidFill>
                <a:latin typeface="Times New Roman" pitchFamily="18" charset="0"/>
                <a:cs typeface="Times New Roman" pitchFamily="18" charset="0"/>
              </a:rPr>
            </a:br>
            <a:r>
              <a:rPr lang="lt-LT" sz="2900" dirty="0">
                <a:solidFill>
                  <a:prstClr val="black"/>
                </a:solidFill>
                <a:latin typeface="Times New Roman" pitchFamily="18" charset="0"/>
                <a:cs typeface="Times New Roman" pitchFamily="18" charset="0"/>
              </a:rPr>
              <a:t>25 - </a:t>
            </a:r>
            <a:r>
              <a:rPr lang="lt-LT" sz="2200" dirty="0">
                <a:solidFill>
                  <a:prstClr val="black"/>
                </a:solidFill>
                <a:latin typeface="Times New Roman" pitchFamily="18" charset="0"/>
                <a:cs typeface="Times New Roman" pitchFamily="18" charset="0"/>
              </a:rPr>
              <a:t>Koks individualaus įsivertinimo būdas tau labiausiai patinka? (šviesoforas, nykščiai, veideliai ar kt.)</a:t>
            </a:r>
            <a:endParaRPr lang="lt-LT" dirty="0"/>
          </a:p>
        </p:txBody>
      </p:sp>
      <p:sp>
        <p:nvSpPr>
          <p:cNvPr id="3" name="Turinio vietos rezervavimo ženklas 2"/>
          <p:cNvSpPr>
            <a:spLocks noGrp="1"/>
          </p:cNvSpPr>
          <p:nvPr>
            <p:ph idx="1"/>
          </p:nvPr>
        </p:nvSpPr>
        <p:spPr>
          <a:xfrm>
            <a:off x="457200" y="1196752"/>
            <a:ext cx="8229600" cy="4929411"/>
          </a:xfrm>
        </p:spPr>
        <p:txBody>
          <a:bodyPr>
            <a:noAutofit/>
          </a:bodyPr>
          <a:lstStyle/>
          <a:p>
            <a:pPr lvl="0"/>
            <a:r>
              <a:rPr lang="lt-LT" sz="1800" dirty="0">
                <a:solidFill>
                  <a:prstClr val="black"/>
                </a:solidFill>
                <a:latin typeface="Times New Roman" pitchFamily="18" charset="0"/>
                <a:cs typeface="Times New Roman" pitchFamily="18" charset="0"/>
              </a:rPr>
              <a:t>V</a:t>
            </a:r>
            <a:r>
              <a:rPr lang="pt-BR" sz="1800" dirty="0">
                <a:solidFill>
                  <a:prstClr val="black"/>
                </a:solidFill>
                <a:latin typeface="Times New Roman" pitchFamily="18" charset="0"/>
                <a:cs typeface="Times New Roman" pitchFamily="18" charset="0"/>
              </a:rPr>
              <a:t>eideliai</a:t>
            </a:r>
            <a:r>
              <a:rPr lang="lt-LT" sz="1800" dirty="0">
                <a:solidFill>
                  <a:prstClr val="black"/>
                </a:solidFill>
                <a:latin typeface="Times New Roman" pitchFamily="18" charset="0"/>
                <a:cs typeface="Times New Roman" pitchFamily="18" charset="0"/>
              </a:rPr>
              <a:t>, nykštys</a:t>
            </a:r>
            <a:r>
              <a:rPr lang="pt-BR" sz="1800" dirty="0">
                <a:solidFill>
                  <a:prstClr val="black"/>
                </a:solidFill>
                <a:latin typeface="Times New Roman" pitchFamily="18" charset="0"/>
                <a:cs typeface="Times New Roman" pitchFamily="18" charset="0"/>
              </a:rPr>
              <a:t> ir įsivertinimas nuo 1 iki 10 </a:t>
            </a:r>
            <a:endParaRPr lang="lt-LT" sz="1800" dirty="0">
              <a:solidFill>
                <a:prstClr val="black"/>
              </a:solidFill>
              <a:latin typeface="Times New Roman" pitchFamily="18" charset="0"/>
              <a:cs typeface="Times New Roman" pitchFamily="18" charset="0"/>
            </a:endParaRPr>
          </a:p>
          <a:p>
            <a:pPr lvl="0">
              <a:lnSpc>
                <a:spcPct val="115000"/>
              </a:lnSpc>
            </a:pPr>
            <a:r>
              <a:rPr lang="lt-LT" sz="1800" dirty="0">
                <a:solidFill>
                  <a:prstClr val="black"/>
                </a:solidFill>
                <a:latin typeface="Times New Roman" pitchFamily="18" charset="0"/>
                <a:ea typeface="Times New Roman"/>
                <a:cs typeface="Times New Roman" pitchFamily="18" charset="0"/>
              </a:rPr>
              <a:t>Man labiausia patinka pagyrimais, nes pasako ką blogai padariau, kas gerai ir gaunasi - originaliau ir tikriau nei rodyti kažkokius nykščius ar veidelius:) </a:t>
            </a:r>
            <a:endParaRPr lang="lt-LT" sz="1800" dirty="0">
              <a:solidFill>
                <a:prstClr val="black"/>
              </a:solidFill>
              <a:latin typeface="Times New Roman" pitchFamily="18" charset="0"/>
              <a:ea typeface="Calibri"/>
              <a:cs typeface="Times New Roman" pitchFamily="18" charset="0"/>
            </a:endParaRPr>
          </a:p>
          <a:p>
            <a:pPr lvl="0"/>
            <a:r>
              <a:rPr lang="lt-LT" sz="1800" dirty="0">
                <a:solidFill>
                  <a:prstClr val="black"/>
                </a:solidFill>
                <a:latin typeface="Times New Roman" pitchFamily="18" charset="0"/>
                <a:cs typeface="Times New Roman" pitchFamily="18" charset="0"/>
              </a:rPr>
              <a:t>Pažymio parašymas į sąsiuvinį. </a:t>
            </a:r>
          </a:p>
          <a:p>
            <a:pPr lvl="0"/>
            <a:r>
              <a:rPr lang="lt-LT" sz="1800" dirty="0">
                <a:solidFill>
                  <a:prstClr val="black"/>
                </a:solidFill>
                <a:latin typeface="Times New Roman" pitchFamily="18" charset="0"/>
                <a:cs typeface="Times New Roman" pitchFamily="18" charset="0"/>
              </a:rPr>
              <a:t>Mokytojų parašai, nes nuo spalvotų veideliu labai išsivelia darbai. </a:t>
            </a:r>
          </a:p>
          <a:p>
            <a:pPr lvl="0"/>
            <a:r>
              <a:rPr lang="lt-LT" sz="1800" dirty="0">
                <a:solidFill>
                  <a:prstClr val="black"/>
                </a:solidFill>
                <a:latin typeface="Times New Roman" pitchFamily="18" charset="0"/>
                <a:cs typeface="Times New Roman" pitchFamily="18" charset="0"/>
              </a:rPr>
              <a:t>Kai reikia ant lapelių parašyti pažymį už tą pamoką. </a:t>
            </a:r>
          </a:p>
          <a:p>
            <a:pPr lvl="0"/>
            <a:r>
              <a:rPr lang="lt-LT" sz="1800" dirty="0">
                <a:solidFill>
                  <a:prstClr val="black"/>
                </a:solidFill>
                <a:latin typeface="Times New Roman" pitchFamily="18" charset="0"/>
                <a:cs typeface="Times New Roman" pitchFamily="18" charset="0"/>
              </a:rPr>
              <a:t>Man labiausiai patinka šviesoforas.  </a:t>
            </a:r>
          </a:p>
          <a:p>
            <a:pPr lvl="0"/>
            <a:r>
              <a:rPr lang="lt-LT" sz="1800" dirty="0">
                <a:solidFill>
                  <a:prstClr val="black"/>
                </a:solidFill>
                <a:latin typeface="Times New Roman" pitchFamily="18" charset="0"/>
                <a:cs typeface="Times New Roman" pitchFamily="18" charset="0"/>
              </a:rPr>
              <a:t>Man patinka veideliai, trispalvės juostelės. </a:t>
            </a:r>
          </a:p>
          <a:p>
            <a:pPr lvl="0"/>
            <a:r>
              <a:rPr lang="lt-LT" sz="1800" dirty="0">
                <a:solidFill>
                  <a:prstClr val="black"/>
                </a:solidFill>
                <a:latin typeface="Times New Roman" pitchFamily="18" charset="0"/>
                <a:cs typeface="Times New Roman" pitchFamily="18" charset="0"/>
              </a:rPr>
              <a:t>D</a:t>
            </a:r>
            <a:r>
              <a:rPr lang="fi-FI" sz="1800" dirty="0">
                <a:solidFill>
                  <a:prstClr val="black"/>
                </a:solidFill>
                <a:latin typeface="Times New Roman" pitchFamily="18" charset="0"/>
                <a:cs typeface="Times New Roman" pitchFamily="18" charset="0"/>
              </a:rPr>
              <a:t>alintis ta</a:t>
            </a:r>
            <a:r>
              <a:rPr lang="lt-LT" sz="1800" dirty="0">
                <a:solidFill>
                  <a:prstClr val="black"/>
                </a:solidFill>
                <a:latin typeface="Times New Roman" pitchFamily="18" charset="0"/>
                <a:cs typeface="Times New Roman" pitchFamily="18" charset="0"/>
              </a:rPr>
              <a:t>š</a:t>
            </a:r>
            <a:r>
              <a:rPr lang="fi-FI" sz="1800" dirty="0">
                <a:solidFill>
                  <a:prstClr val="black"/>
                </a:solidFill>
                <a:latin typeface="Times New Roman" pitchFamily="18" charset="0"/>
                <a:cs typeface="Times New Roman" pitchFamily="18" charset="0"/>
              </a:rPr>
              <a:t>kus vienas su kitu:D </a:t>
            </a:r>
            <a:endParaRPr lang="lt-LT" sz="1800" dirty="0">
              <a:solidFill>
                <a:prstClr val="black"/>
              </a:solidFill>
              <a:latin typeface="Times New Roman" pitchFamily="18" charset="0"/>
              <a:cs typeface="Times New Roman" pitchFamily="18" charset="0"/>
            </a:endParaRPr>
          </a:p>
          <a:p>
            <a:pPr lvl="0"/>
            <a:r>
              <a:rPr lang="lt-LT" sz="1800" dirty="0">
                <a:solidFill>
                  <a:prstClr val="black"/>
                </a:solidFill>
                <a:latin typeface="Times New Roman" pitchFamily="18" charset="0"/>
                <a:cs typeface="Times New Roman" pitchFamily="18" charset="0"/>
              </a:rPr>
              <a:t>Man labiausiai patinka kai deda štampus ant sąsiuvinių ir po to pats gali skaičiuoti. </a:t>
            </a:r>
          </a:p>
          <a:p>
            <a:pPr lvl="0"/>
            <a:r>
              <a:rPr lang="lt-LT" sz="1800" dirty="0">
                <a:solidFill>
                  <a:prstClr val="black"/>
                </a:solidFill>
                <a:latin typeface="Times New Roman" pitchFamily="18" charset="0"/>
                <a:cs typeface="Times New Roman" pitchFamily="18" charset="0"/>
              </a:rPr>
              <a:t>Įsivertinimas su lapeliu. </a:t>
            </a:r>
          </a:p>
          <a:p>
            <a:pPr lvl="0"/>
            <a:r>
              <a:rPr lang="lt-LT" sz="1800" dirty="0">
                <a:solidFill>
                  <a:prstClr val="black"/>
                </a:solidFill>
                <a:latin typeface="Times New Roman" pitchFamily="18" charset="0"/>
                <a:cs typeface="Times New Roman" pitchFamily="18" charset="0"/>
              </a:rPr>
              <a:t>Man labiausiai patinka kai mes gauname galimybę gauti pagyrimą, ar skatinamą "prizą" </a:t>
            </a:r>
          </a:p>
          <a:p>
            <a:pPr lvl="0"/>
            <a:r>
              <a:rPr lang="lt-LT" sz="1800" dirty="0">
                <a:solidFill>
                  <a:prstClr val="black"/>
                </a:solidFill>
                <a:latin typeface="Times New Roman" pitchFamily="18" charset="0"/>
                <a:cs typeface="Times New Roman" pitchFamily="18" charset="0"/>
              </a:rPr>
              <a:t>Gilus pamastymas apie savo klaidas ir pasiekimus apie pamoką ar temą. </a:t>
            </a:r>
          </a:p>
          <a:p>
            <a:pPr lvl="0"/>
            <a:r>
              <a:rPr lang="lt-LT" sz="1800" dirty="0">
                <a:solidFill>
                  <a:prstClr val="black"/>
                </a:solidFill>
                <a:latin typeface="Times New Roman" pitchFamily="18" charset="0"/>
                <a:cs typeface="Times New Roman" pitchFamily="18" charset="0"/>
              </a:rPr>
              <a:t>Šviesoforas, nes tada geriau suprantu ir kaip kitiems sekėsi. </a:t>
            </a:r>
          </a:p>
          <a:p>
            <a:pPr lvl="0"/>
            <a:r>
              <a:rPr lang="lt-LT" sz="1800" dirty="0">
                <a:solidFill>
                  <a:prstClr val="black"/>
                </a:solidFill>
                <a:latin typeface="Times New Roman" pitchFamily="18" charset="0"/>
                <a:cs typeface="Times New Roman" pitchFamily="18" charset="0"/>
              </a:rPr>
              <a:t>Pamokos pradžioje parašai pažymį sau, kiek žinai iš tos temos, ir pabaigoje parašai pažymį</a:t>
            </a:r>
            <a:endParaRPr lang="lt-LT" sz="1800" dirty="0"/>
          </a:p>
        </p:txBody>
      </p:sp>
    </p:spTree>
    <p:extLst>
      <p:ext uri="{BB962C8B-B14F-4D97-AF65-F5344CB8AC3E}">
        <p14:creationId xmlns:p14="http://schemas.microsoft.com/office/powerpoint/2010/main" val="1468691089"/>
      </p:ext>
    </p:extLst>
  </p:cSld>
  <p:clrMapOvr>
    <a:masterClrMapping/>
  </p:clrMapOvr>
  <p:transition spd="slow">
    <p:pull/>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8964488" cy="1143000"/>
          </a:xfrm>
        </p:spPr>
        <p:txBody>
          <a:bodyPr>
            <a:noAutofit/>
          </a:bodyPr>
          <a:lstStyle/>
          <a:p>
            <a:r>
              <a:rPr lang="lt-LT" sz="2800" dirty="0" smtClean="0">
                <a:latin typeface="Times New Roman" pitchFamily="18" charset="0"/>
                <a:cs typeface="Times New Roman" pitchFamily="18" charset="0"/>
              </a:rPr>
              <a:t>Mokytojų atsakymai.</a:t>
            </a:r>
            <a:br>
              <a:rPr lang="lt-LT" sz="2800" dirty="0" smtClean="0">
                <a:latin typeface="Times New Roman" pitchFamily="18" charset="0"/>
                <a:cs typeface="Times New Roman" pitchFamily="18" charset="0"/>
              </a:rPr>
            </a:br>
            <a:r>
              <a:rPr lang="lt-LT" sz="2800" dirty="0" smtClean="0">
                <a:latin typeface="Times New Roman" pitchFamily="18" charset="0"/>
                <a:cs typeface="Times New Roman" pitchFamily="18" charset="0"/>
              </a:rPr>
              <a:t>25 - Koks individualaus įsivertinimo būdas tau labiausiai patinka? (šviesoforas, nykščiai, veideliai ar </a:t>
            </a:r>
            <a:r>
              <a:rPr lang="lt-LT" sz="2800" dirty="0" err="1" smtClean="0">
                <a:latin typeface="Times New Roman" pitchFamily="18" charset="0"/>
                <a:cs typeface="Times New Roman" pitchFamily="18" charset="0"/>
              </a:rPr>
              <a:t>kt</a:t>
            </a:r>
            <a:r>
              <a:rPr lang="lt-LT" sz="2800" dirty="0" smtClean="0">
                <a:latin typeface="Times New Roman" pitchFamily="18" charset="0"/>
                <a:cs typeface="Times New Roman" pitchFamily="18" charset="0"/>
              </a:rPr>
              <a:t>.)</a:t>
            </a:r>
            <a:endParaRPr lang="lt-LT"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12776"/>
            <a:ext cx="8229600" cy="4713387"/>
          </a:xfrm>
        </p:spPr>
        <p:txBody>
          <a:bodyPr>
            <a:normAutofit fontScale="25000" lnSpcReduction="20000"/>
          </a:bodyPr>
          <a:lstStyle/>
          <a:p>
            <a:r>
              <a:rPr lang="lt-LT" sz="5600" dirty="0" smtClean="0">
                <a:latin typeface="Times New Roman" pitchFamily="18" charset="0"/>
                <a:cs typeface="Times New Roman" pitchFamily="18" charset="0"/>
              </a:rPr>
              <a:t>Skalė</a:t>
            </a:r>
          </a:p>
          <a:p>
            <a:r>
              <a:rPr lang="lt-LT" sz="5600" dirty="0" smtClean="0">
                <a:latin typeface="Times New Roman" pitchFamily="18" charset="0"/>
                <a:cs typeface="Times New Roman" pitchFamily="18" charset="0"/>
              </a:rPr>
              <a:t> </a:t>
            </a:r>
            <a:r>
              <a:rPr lang="lt-LT" sz="5600" dirty="0">
                <a:latin typeface="Times New Roman" pitchFamily="18" charset="0"/>
                <a:cs typeface="Times New Roman" pitchFamily="18" charset="0"/>
              </a:rPr>
              <a:t>Raštu parašymas, labiau verčia apmąstyti, įsigilinti savo įvertinimą. </a:t>
            </a:r>
          </a:p>
          <a:p>
            <a:r>
              <a:rPr lang="lt-LT" sz="5600" dirty="0">
                <a:latin typeface="Times New Roman" pitchFamily="18" charset="0"/>
                <a:cs typeface="Times New Roman" pitchFamily="18" charset="0"/>
              </a:rPr>
              <a:t>Balai, nykštys. Greita ir patogu. </a:t>
            </a:r>
          </a:p>
          <a:p>
            <a:r>
              <a:rPr lang="lt-LT" sz="5600" dirty="0">
                <a:latin typeface="Times New Roman" pitchFamily="18" charset="0"/>
                <a:cs typeface="Times New Roman" pitchFamily="18" charset="0"/>
              </a:rPr>
              <a:t>Pažymys sau </a:t>
            </a:r>
          </a:p>
          <a:p>
            <a:r>
              <a:rPr lang="lt-LT" sz="5600" dirty="0" err="1">
                <a:latin typeface="Times New Roman" pitchFamily="18" charset="0"/>
                <a:cs typeface="Times New Roman" pitchFamily="18" charset="0"/>
              </a:rPr>
              <a:t>Šypsniukai</a:t>
            </a:r>
            <a:r>
              <a:rPr lang="lt-LT" sz="5600" dirty="0">
                <a:latin typeface="Times New Roman" pitchFamily="18" charset="0"/>
                <a:cs typeface="Times New Roman" pitchFamily="18" charset="0"/>
              </a:rPr>
              <a:t>, nes mano ugdytiniams jie suprantamiausi. </a:t>
            </a:r>
          </a:p>
          <a:p>
            <a:r>
              <a:rPr lang="lt-LT" sz="5600" dirty="0">
                <a:latin typeface="Times New Roman" pitchFamily="18" charset="0"/>
                <a:cs typeface="Times New Roman" pitchFamily="18" charset="0"/>
              </a:rPr>
              <a:t>Įsivertinimo žaidimas, mokiniai labiau atsipalaiduoja </a:t>
            </a:r>
          </a:p>
          <a:p>
            <a:r>
              <a:rPr lang="lt-LT" sz="5600" dirty="0">
                <a:latin typeface="Times New Roman" pitchFamily="18" charset="0"/>
                <a:cs typeface="Times New Roman" pitchFamily="18" charset="0"/>
              </a:rPr>
              <a:t>Mano pamokoje labiausiai tinka tas būdas kurį aprašiau 23 punkte. Nes klasėje mokiniai labai stengiasi kuo daugiau pripildyti savo krepšelį </a:t>
            </a:r>
          </a:p>
          <a:p>
            <a:r>
              <a:rPr lang="lt-LT" sz="5600" dirty="0">
                <a:latin typeface="Times New Roman" pitchFamily="18" charset="0"/>
                <a:cs typeface="Times New Roman" pitchFamily="18" charset="0"/>
              </a:rPr>
              <a:t>Labiausiai patinka, kai mokinys nurodo, kas jam sekėsi sunkiausiai, ko iš viso nesuprato. </a:t>
            </a:r>
          </a:p>
          <a:p>
            <a:r>
              <a:rPr lang="lt-LT" sz="5600" dirty="0">
                <a:latin typeface="Times New Roman" pitchFamily="18" charset="0"/>
                <a:cs typeface="Times New Roman" pitchFamily="18" charset="0"/>
              </a:rPr>
              <a:t>Užbaigti sakinius, testas. </a:t>
            </a:r>
          </a:p>
          <a:p>
            <a:r>
              <a:rPr lang="lt-LT" sz="5600" dirty="0">
                <a:latin typeface="Times New Roman" pitchFamily="18" charset="0"/>
                <a:cs typeface="Times New Roman" pitchFamily="18" charset="0"/>
              </a:rPr>
              <a:t>Lygio nusistatymas </a:t>
            </a:r>
          </a:p>
          <a:p>
            <a:r>
              <a:rPr lang="lt-LT" sz="5600" dirty="0">
                <a:latin typeface="Times New Roman" pitchFamily="18" charset="0"/>
                <a:cs typeface="Times New Roman" pitchFamily="18" charset="0"/>
              </a:rPr>
              <a:t>Įsivertinimo užduoties atlikimas, klaidų išsitaisymas ir įsivertinimas gauto rezultato. </a:t>
            </a:r>
          </a:p>
          <a:p>
            <a:r>
              <a:rPr lang="lt-LT" sz="5600" dirty="0">
                <a:latin typeface="Times New Roman" pitchFamily="18" charset="0"/>
                <a:cs typeface="Times New Roman" pitchFamily="18" charset="0"/>
              </a:rPr>
              <a:t>Skalė pagal taškų skaičių. </a:t>
            </a:r>
          </a:p>
          <a:p>
            <a:r>
              <a:rPr lang="lt-LT" sz="5600" dirty="0">
                <a:latin typeface="Times New Roman" pitchFamily="18" charset="0"/>
                <a:cs typeface="Times New Roman" pitchFamily="18" charset="0"/>
              </a:rPr>
              <a:t>Šviesoforas, nykščio metodas, veidukai. Todėl, kad neužtrunka daug laiko, greitai gaunama informacija. </a:t>
            </a:r>
          </a:p>
          <a:p>
            <a:r>
              <a:rPr lang="lt-LT" sz="5600" dirty="0">
                <a:latin typeface="Times New Roman" pitchFamily="18" charset="0"/>
                <a:cs typeface="Times New Roman" pitchFamily="18" charset="0"/>
              </a:rPr>
              <a:t>Grupinis, nes mokiniai gali lyginti savo ir draugų pasiekimus. </a:t>
            </a:r>
          </a:p>
          <a:p>
            <a:r>
              <a:rPr lang="lt-LT" sz="5600" dirty="0">
                <a:latin typeface="Times New Roman" pitchFamily="18" charset="0"/>
                <a:cs typeface="Times New Roman" pitchFamily="18" charset="0"/>
              </a:rPr>
              <a:t>Emocijų veidukai, nes galima greičiau gauti informacija kaip sekėsi mokiniams </a:t>
            </a:r>
          </a:p>
          <a:p>
            <a:r>
              <a:rPr lang="lt-LT" sz="5600" dirty="0">
                <a:latin typeface="Times New Roman" pitchFamily="18" charset="0"/>
                <a:cs typeface="Times New Roman" pitchFamily="18" charset="0"/>
              </a:rPr>
              <a:t>mokinys parašo kas sekėsi kas nesisekė </a:t>
            </a:r>
          </a:p>
          <a:p>
            <a:r>
              <a:rPr lang="lt-LT" sz="5600" dirty="0">
                <a:latin typeface="Times New Roman" pitchFamily="18" charset="0"/>
                <a:cs typeface="Times New Roman" pitchFamily="18" charset="0"/>
              </a:rPr>
              <a:t>žodžiu </a:t>
            </a:r>
          </a:p>
          <a:p>
            <a:r>
              <a:rPr lang="lt-LT" sz="5600" dirty="0">
                <a:latin typeface="Times New Roman" pitchFamily="18" charset="0"/>
                <a:cs typeface="Times New Roman" pitchFamily="18" charset="0"/>
              </a:rPr>
              <a:t>Nykščio metodas ir veiduko piešimas </a:t>
            </a:r>
          </a:p>
          <a:p>
            <a:r>
              <a:rPr lang="lt-LT" sz="5600" dirty="0" smtClean="0">
                <a:latin typeface="Times New Roman" pitchFamily="18" charset="0"/>
                <a:cs typeface="Times New Roman" pitchFamily="18" charset="0"/>
              </a:rPr>
              <a:t>Emocijų </a:t>
            </a:r>
            <a:r>
              <a:rPr lang="lt-LT" sz="5600" dirty="0">
                <a:latin typeface="Times New Roman" pitchFamily="18" charset="0"/>
                <a:cs typeface="Times New Roman" pitchFamily="18" charset="0"/>
              </a:rPr>
              <a:t>veidukai - nes mokiniai ne tik įsivertina žinias, bet ir nurodo savijautą pamokoje </a:t>
            </a:r>
          </a:p>
          <a:p>
            <a:r>
              <a:rPr lang="lt-LT" sz="5600" dirty="0" smtClean="0">
                <a:latin typeface="Times New Roman" pitchFamily="18" charset="0"/>
                <a:cs typeface="Times New Roman" pitchFamily="18" charset="0"/>
              </a:rPr>
              <a:t>Pirštų </a:t>
            </a:r>
            <a:r>
              <a:rPr lang="lt-LT" sz="5600" dirty="0">
                <a:latin typeface="Times New Roman" pitchFamily="18" charset="0"/>
                <a:cs typeface="Times New Roman" pitchFamily="18" charset="0"/>
              </a:rPr>
              <a:t>kombinacija 5 balų sistema </a:t>
            </a:r>
          </a:p>
          <a:p>
            <a:r>
              <a:rPr lang="lt-LT" sz="5600" dirty="0">
                <a:latin typeface="Times New Roman" pitchFamily="18" charset="0"/>
                <a:cs typeface="Times New Roman" pitchFamily="18" charset="0"/>
              </a:rPr>
              <a:t>3 dalykai kuriuos išmokau... 1 dalykas kurio nesupratau ... 1-2 dalykai kuriuos turėčiau pasimokyti... </a:t>
            </a:r>
          </a:p>
          <a:p>
            <a:r>
              <a:rPr lang="lt-LT" sz="5600" dirty="0" smtClean="0">
                <a:latin typeface="Times New Roman" pitchFamily="18" charset="0"/>
                <a:cs typeface="Times New Roman" pitchFamily="18" charset="0"/>
              </a:rPr>
              <a:t>Skalė </a:t>
            </a:r>
            <a:r>
              <a:rPr lang="lt-LT" sz="5600" dirty="0">
                <a:latin typeface="Times New Roman" pitchFamily="18" charset="0"/>
                <a:cs typeface="Times New Roman" pitchFamily="18" charset="0"/>
              </a:rPr>
              <a:t>Greita, informatyvu </a:t>
            </a:r>
          </a:p>
          <a:p>
            <a:r>
              <a:rPr lang="lt-LT" sz="5600" dirty="0">
                <a:latin typeface="Times New Roman" pitchFamily="18" charset="0"/>
                <a:cs typeface="Times New Roman" pitchFamily="18" charset="0"/>
              </a:rPr>
              <a:t>Pagal nustatytus kriterijus, lygindami tarpusavyje, išsakydami kas pavyko, kas nesisekė. </a:t>
            </a:r>
            <a:br>
              <a:rPr lang="lt-LT" sz="5600" dirty="0">
                <a:latin typeface="Times New Roman" pitchFamily="18" charset="0"/>
                <a:cs typeface="Times New Roman" pitchFamily="18" charset="0"/>
              </a:rPr>
            </a:br>
            <a:endParaRPr lang="lt-LT" dirty="0"/>
          </a:p>
        </p:txBody>
      </p:sp>
    </p:spTree>
    <p:extLst>
      <p:ext uri="{BB962C8B-B14F-4D97-AF65-F5344CB8AC3E}">
        <p14:creationId xmlns:p14="http://schemas.microsoft.com/office/powerpoint/2010/main" val="238697721"/>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850106"/>
          </a:xfrm>
        </p:spPr>
        <p:txBody>
          <a:bodyPr>
            <a:noAutofit/>
          </a:bodyPr>
          <a:lstStyle/>
          <a:p>
            <a:r>
              <a:rPr lang="lt-LT" sz="2400" dirty="0">
                <a:solidFill>
                  <a:prstClr val="black"/>
                </a:solidFill>
                <a:latin typeface="Times New Roman" pitchFamily="18" charset="0"/>
                <a:cs typeface="Times New Roman" pitchFamily="18" charset="0"/>
              </a:rPr>
              <a:t>Mokinių atsakymai.</a:t>
            </a:r>
            <a:br>
              <a:rPr lang="lt-LT" sz="2400" dirty="0">
                <a:solidFill>
                  <a:prstClr val="black"/>
                </a:solidFill>
                <a:latin typeface="Times New Roman" pitchFamily="18" charset="0"/>
                <a:cs typeface="Times New Roman" pitchFamily="18" charset="0"/>
              </a:rPr>
            </a:br>
            <a:r>
              <a:rPr lang="fi-FI" sz="2400" dirty="0">
                <a:solidFill>
                  <a:prstClr val="black"/>
                </a:solidFill>
                <a:latin typeface="Times New Roman" pitchFamily="18" charset="0"/>
                <a:cs typeface="Times New Roman" pitchFamily="18" charset="0"/>
              </a:rPr>
              <a:t>3 - Kaip suprantate, kas yra vertinimas? </a:t>
            </a:r>
            <a:r>
              <a:rPr lang="lt-LT" sz="2400" dirty="0">
                <a:solidFill>
                  <a:prstClr val="black"/>
                </a:solidFill>
                <a:latin typeface="Times New Roman" pitchFamily="18" charset="0"/>
                <a:cs typeface="Times New Roman" pitchFamily="18" charset="0"/>
              </a:rPr>
              <a:t/>
            </a:r>
            <a:br>
              <a:rPr lang="lt-LT" sz="2400" dirty="0">
                <a:solidFill>
                  <a:prstClr val="black"/>
                </a:solidFill>
                <a:latin typeface="Times New Roman" pitchFamily="18" charset="0"/>
                <a:cs typeface="Times New Roman" pitchFamily="18" charset="0"/>
              </a:rPr>
            </a:br>
            <a:r>
              <a:rPr lang="fi-FI" sz="2400" dirty="0">
                <a:solidFill>
                  <a:prstClr val="black"/>
                </a:solidFill>
                <a:latin typeface="Times New Roman" pitchFamily="18" charset="0"/>
                <a:cs typeface="Times New Roman" pitchFamily="18" charset="0"/>
              </a:rPr>
              <a:t>– Vertinimas tai...</a:t>
            </a:r>
            <a:endParaRPr lang="lt-LT" sz="24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0" y="1196752"/>
            <a:ext cx="9144000" cy="5832648"/>
          </a:xfrm>
        </p:spPr>
        <p:txBody>
          <a:bodyPr>
            <a:normAutofit fontScale="92500" lnSpcReduction="10000"/>
          </a:bodyPr>
          <a:lstStyle/>
          <a:p>
            <a:pPr lvl="0"/>
            <a:r>
              <a:rPr lang="lt-LT" sz="1400" dirty="0">
                <a:solidFill>
                  <a:prstClr val="black"/>
                </a:solidFill>
                <a:latin typeface="Times New Roman" pitchFamily="18" charset="0"/>
                <a:cs typeface="Times New Roman" pitchFamily="18" charset="0"/>
              </a:rPr>
              <a:t>mokinio atlikto darbo kokybės matas. </a:t>
            </a:r>
          </a:p>
          <a:p>
            <a:pPr lvl="0"/>
            <a:r>
              <a:rPr lang="lt-LT" sz="1400" dirty="0">
                <a:solidFill>
                  <a:prstClr val="black"/>
                </a:solidFill>
                <a:latin typeface="Times New Roman" pitchFamily="18" charset="0"/>
                <a:cs typeface="Times New Roman" pitchFamily="18" charset="0"/>
              </a:rPr>
              <a:t>kai mokinio darbas yra įvertinamas pagal kriterijus.</a:t>
            </a:r>
          </a:p>
          <a:p>
            <a:pPr lvl="0"/>
            <a:r>
              <a:rPr lang="lt-LT" sz="1400" dirty="0">
                <a:solidFill>
                  <a:prstClr val="black"/>
                </a:solidFill>
                <a:latin typeface="Times New Roman" pitchFamily="18" charset="0"/>
                <a:cs typeface="Times New Roman" pitchFamily="18" charset="0"/>
              </a:rPr>
              <a:t>vertinimas tai yra 10 balų sistema pagal galimybę mokytis, ir pagal žinių lygį. </a:t>
            </a:r>
          </a:p>
          <a:p>
            <a:pPr lvl="0"/>
            <a:r>
              <a:rPr lang="lt-LT" sz="1400" dirty="0">
                <a:solidFill>
                  <a:prstClr val="black"/>
                </a:solidFill>
                <a:latin typeface="Times New Roman" pitchFamily="18" charset="0"/>
                <a:cs typeface="Times New Roman" pitchFamily="18" charset="0"/>
              </a:rPr>
              <a:t>yra sistemingas vertės, kokybės ar reikšmės nustatymas pagal tam tikrus iš anksto apibrėžtus standartus. </a:t>
            </a:r>
          </a:p>
          <a:p>
            <a:pPr lvl="0"/>
            <a:r>
              <a:rPr lang="lt-LT" sz="1400" dirty="0">
                <a:solidFill>
                  <a:prstClr val="black"/>
                </a:solidFill>
                <a:latin typeface="Times New Roman" pitchFamily="18" charset="0"/>
                <a:cs typeface="Times New Roman" pitchFamily="18" charset="0"/>
              </a:rPr>
              <a:t>kai tave įvertina pagal tavo darbo pastangas ir darbo kokybę. </a:t>
            </a:r>
          </a:p>
          <a:p>
            <a:pPr lvl="0"/>
            <a:r>
              <a:rPr lang="lt-LT" sz="1400" dirty="0">
                <a:solidFill>
                  <a:prstClr val="black"/>
                </a:solidFill>
                <a:latin typeface="Times New Roman" pitchFamily="18" charset="0"/>
                <a:cs typeface="Times New Roman" pitchFamily="18" charset="0"/>
              </a:rPr>
              <a:t>vertinimas - yra mokymosi įvertinimas, balais, pažymiais. </a:t>
            </a:r>
          </a:p>
          <a:p>
            <a:pPr lvl="0"/>
            <a:r>
              <a:rPr lang="lt-LT" sz="1400" dirty="0">
                <a:solidFill>
                  <a:prstClr val="black"/>
                </a:solidFill>
                <a:latin typeface="Times New Roman" pitchFamily="18" charset="0"/>
                <a:cs typeface="Times New Roman" pitchFamily="18" charset="0"/>
              </a:rPr>
              <a:t>įvertinimas už atlikta gerą darbą, mokymasis; tai yra įvertinimas, ką gauni iš kokio nors darbo; darbo vertinimas; yra atlygis už tavo atliktą darbą </a:t>
            </a:r>
          </a:p>
          <a:p>
            <a:pPr lvl="0"/>
            <a:r>
              <a:rPr lang="lt-LT" sz="1400" dirty="0">
                <a:solidFill>
                  <a:prstClr val="black"/>
                </a:solidFill>
                <a:latin typeface="Times New Roman" pitchFamily="18" charset="0"/>
                <a:cs typeface="Times New Roman" pitchFamily="18" charset="0"/>
              </a:rPr>
              <a:t>mokinio įvertinimas ir galimybė tobulėti. </a:t>
            </a:r>
          </a:p>
          <a:p>
            <a:pPr lvl="0"/>
            <a:r>
              <a:rPr lang="lt-LT" sz="1400" dirty="0">
                <a:solidFill>
                  <a:prstClr val="black"/>
                </a:solidFill>
                <a:latin typeface="Times New Roman" pitchFamily="18" charset="0"/>
                <a:cs typeface="Times New Roman" pitchFamily="18" charset="0"/>
              </a:rPr>
              <a:t>požiūris į savo ar kito žmogaus elgesį ir sprendimas ar tas elgesys geras/tinkamas ar blogas/netinkamas. </a:t>
            </a:r>
          </a:p>
          <a:p>
            <a:pPr lvl="0"/>
            <a:r>
              <a:rPr lang="lt-LT" sz="1400" dirty="0">
                <a:solidFill>
                  <a:prstClr val="black"/>
                </a:solidFill>
                <a:latin typeface="Times New Roman" pitchFamily="18" charset="0"/>
                <a:cs typeface="Times New Roman" pitchFamily="18" charset="0"/>
              </a:rPr>
              <a:t>žinių patikrinimas, vertinamas pažymiu, kuris yra nereikalingas. </a:t>
            </a:r>
          </a:p>
          <a:p>
            <a:pPr lvl="0"/>
            <a:r>
              <a:rPr lang="lt-LT" sz="1400" dirty="0">
                <a:solidFill>
                  <a:prstClr val="black"/>
                </a:solidFill>
                <a:latin typeface="Times New Roman" pitchFamily="18" charset="0"/>
                <a:cs typeface="Times New Roman" pitchFamily="18" charset="0"/>
              </a:rPr>
              <a:t>mano mokymosi rezultatai; žmogaus pastangų rezultatai. Vertinama pagal žmogaus galimybes.  </a:t>
            </a:r>
          </a:p>
          <a:p>
            <a:pPr lvl="0"/>
            <a:r>
              <a:rPr lang="lt-LT" sz="1400" dirty="0">
                <a:solidFill>
                  <a:prstClr val="black"/>
                </a:solidFill>
                <a:latin typeface="Times New Roman" pitchFamily="18" charset="0"/>
                <a:cs typeface="Times New Roman" pitchFamily="18" charset="0"/>
              </a:rPr>
              <a:t>mokinio gebėjimų patikrinimas. Darbas įvertintas balu. Tai,  kai mane vertina mokytojai pažymiais, procentais, žodžiais</a:t>
            </a:r>
          </a:p>
          <a:p>
            <a:pPr lvl="0"/>
            <a:r>
              <a:rPr lang="lt-LT" sz="1400" dirty="0">
                <a:solidFill>
                  <a:prstClr val="black"/>
                </a:solidFill>
                <a:latin typeface="Times New Roman" pitchFamily="18" charset="0"/>
                <a:cs typeface="Times New Roman" pitchFamily="18" charset="0"/>
              </a:rPr>
              <a:t>žinių arba sugebėjimų įvertinimas; tai tavo žinių įvertinimas; žinių patikrinimas.</a:t>
            </a:r>
          </a:p>
          <a:p>
            <a:pPr lvl="0"/>
            <a:r>
              <a:rPr lang="lt-LT" sz="1400" dirty="0">
                <a:solidFill>
                  <a:prstClr val="black"/>
                </a:solidFill>
                <a:latin typeface="Times New Roman" pitchFamily="18" charset="0"/>
                <a:cs typeface="Times New Roman" pitchFamily="18" charset="0"/>
              </a:rPr>
              <a:t>tai, kaip vertiną žmogų. </a:t>
            </a:r>
          </a:p>
          <a:p>
            <a:pPr lvl="0"/>
            <a:r>
              <a:rPr lang="lt-LT" sz="1400" dirty="0">
                <a:solidFill>
                  <a:prstClr val="black"/>
                </a:solidFill>
                <a:latin typeface="Times New Roman" pitchFamily="18" charset="0"/>
                <a:cs typeface="Times New Roman" pitchFamily="18" charset="0"/>
              </a:rPr>
              <a:t>vertinimas – tai, kai atsakai į klausimus, </a:t>
            </a:r>
          </a:p>
          <a:p>
            <a:pPr lvl="0"/>
            <a:r>
              <a:rPr lang="lt-LT" sz="1400" dirty="0">
                <a:solidFill>
                  <a:prstClr val="black"/>
                </a:solidFill>
                <a:latin typeface="Times New Roman" pitchFamily="18" charset="0"/>
                <a:cs typeface="Times New Roman" pitchFamily="18" charset="0"/>
              </a:rPr>
              <a:t>ką tu manai apie kokį nors dalyką. </a:t>
            </a:r>
          </a:p>
          <a:p>
            <a:pPr lvl="0"/>
            <a:r>
              <a:rPr lang="lt-LT" sz="1400" dirty="0">
                <a:solidFill>
                  <a:prstClr val="black"/>
                </a:solidFill>
                <a:latin typeface="Times New Roman" pitchFamily="18" charset="0"/>
                <a:cs typeface="Times New Roman" pitchFamily="18" charset="0"/>
              </a:rPr>
              <a:t>mokinių mokymosi įgūdžių vertinimas </a:t>
            </a:r>
          </a:p>
          <a:p>
            <a:pPr lvl="0"/>
            <a:r>
              <a:rPr lang="lt-LT" sz="1400" dirty="0">
                <a:solidFill>
                  <a:prstClr val="black"/>
                </a:solidFill>
                <a:latin typeface="Times New Roman" pitchFamily="18" charset="0"/>
                <a:cs typeface="Times New Roman" pitchFamily="18" charset="0"/>
              </a:rPr>
              <a:t>pažymys. Kai vaikas gauna pažymį, tuomet jis sužino kokiame lygyje jis maždaug mokosi; </a:t>
            </a:r>
          </a:p>
          <a:p>
            <a:pPr lvl="0"/>
            <a:r>
              <a:rPr lang="lt-LT" sz="1400" dirty="0">
                <a:solidFill>
                  <a:prstClr val="black"/>
                </a:solidFill>
                <a:latin typeface="Times New Roman" pitchFamily="18" charset="0"/>
                <a:cs typeface="Times New Roman" pitchFamily="18" charset="0"/>
              </a:rPr>
              <a:t>vertinimas tai pažymys, kurį gauni už atliktą darbą. Yra geras arba blogas pažymys. </a:t>
            </a:r>
          </a:p>
          <a:p>
            <a:pPr lvl="0"/>
            <a:r>
              <a:rPr lang="lt-LT" sz="1400" dirty="0">
                <a:solidFill>
                  <a:prstClr val="black"/>
                </a:solidFill>
                <a:latin typeface="Times New Roman" pitchFamily="18" charset="0"/>
                <a:cs typeface="Times New Roman" pitchFamily="18" charset="0"/>
              </a:rPr>
              <a:t>kai tikrina kaip vaikas išmoko per mėnesį. </a:t>
            </a:r>
          </a:p>
          <a:p>
            <a:pPr lvl="0"/>
            <a:r>
              <a:rPr lang="lt-LT" sz="1400" dirty="0">
                <a:solidFill>
                  <a:prstClr val="black"/>
                </a:solidFill>
                <a:latin typeface="Times New Roman" pitchFamily="18" charset="0"/>
                <a:cs typeface="Times New Roman" pitchFamily="18" charset="0"/>
              </a:rPr>
              <a:t>tai, kaip kitas žmogus įvertina kitą žmogų pagal jo sugebėjimus.  </a:t>
            </a:r>
          </a:p>
          <a:p>
            <a:pPr lvl="0"/>
            <a:r>
              <a:rPr lang="lt-LT" sz="1400" dirty="0">
                <a:solidFill>
                  <a:prstClr val="black"/>
                </a:solidFill>
                <a:latin typeface="Times New Roman" pitchFamily="18" charset="0"/>
                <a:cs typeface="Times New Roman" pitchFamily="18" charset="0"/>
              </a:rPr>
              <a:t>tai žmogaus įvertinimas pagal jo galimybes, bet įvertinimas negali nusakyti koks žmogus protingas; </a:t>
            </a:r>
          </a:p>
          <a:p>
            <a:pPr lvl="0"/>
            <a:r>
              <a:rPr lang="lt-LT" sz="1400" dirty="0">
                <a:solidFill>
                  <a:prstClr val="black"/>
                </a:solidFill>
                <a:latin typeface="Times New Roman" pitchFamily="18" charset="0"/>
                <a:cs typeface="Times New Roman" pitchFamily="18" charset="0"/>
              </a:rPr>
              <a:t>vertinimą suprantu kaip žmogaus atsižvelgimą į žmogaus pastangas, galimybes, kūrybą ir emocinį atžvilgį į skirtingas situacijas, kaip nustatomas situacijos sprendimas ir pati strategija. Tada žmogų galime vertinti, išklausyti. Žinoti jo pobūdį. Pasako savo nuomonę. </a:t>
            </a:r>
          </a:p>
          <a:p>
            <a:pPr marL="0" indent="0">
              <a:buNone/>
            </a:pPr>
            <a:endParaRPr lang="lt-LT" dirty="0"/>
          </a:p>
        </p:txBody>
      </p:sp>
    </p:spTree>
    <p:extLst>
      <p:ext uri="{BB962C8B-B14F-4D97-AF65-F5344CB8AC3E}">
        <p14:creationId xmlns:p14="http://schemas.microsoft.com/office/powerpoint/2010/main" val="3774831575"/>
      </p:ext>
    </p:extLst>
  </p:cSld>
  <p:clrMapOvr>
    <a:masterClrMapping/>
  </p:clrMapOvr>
  <p:transition spd="slow">
    <p:pul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Autofit/>
          </a:bodyPr>
          <a:lstStyle/>
          <a:p>
            <a:r>
              <a:rPr lang="lt-LT" sz="2800" dirty="0" smtClean="0">
                <a:latin typeface="Times New Roman" pitchFamily="18" charset="0"/>
                <a:cs typeface="Times New Roman" pitchFamily="18" charset="0"/>
              </a:rPr>
              <a:t>Mokytojų atsakymai</a:t>
            </a:r>
            <a:br>
              <a:rPr lang="lt-LT" sz="2800" dirty="0" smtClean="0">
                <a:latin typeface="Times New Roman" pitchFamily="18" charset="0"/>
                <a:cs typeface="Times New Roman" pitchFamily="18" charset="0"/>
              </a:rPr>
            </a:br>
            <a:r>
              <a:rPr lang="lt-LT" sz="2800" dirty="0" smtClean="0">
                <a:latin typeface="Times New Roman" pitchFamily="18" charset="0"/>
                <a:cs typeface="Times New Roman" pitchFamily="18" charset="0"/>
              </a:rPr>
              <a:t>26 - Kokius grupinio darbo įsivertinimo būdus pamokoje naudoja mokytojai.</a:t>
            </a:r>
            <a:endParaRPr lang="lt-LT"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40768"/>
            <a:ext cx="8229600" cy="4785395"/>
          </a:xfrm>
        </p:spPr>
        <p:txBody>
          <a:bodyPr>
            <a:normAutofit fontScale="25000" lnSpcReduction="20000"/>
          </a:bodyPr>
          <a:lstStyle/>
          <a:p>
            <a:r>
              <a:rPr lang="lt-LT" sz="5600" dirty="0">
                <a:latin typeface="Times New Roman" pitchFamily="18" charset="0"/>
                <a:cs typeface="Times New Roman" pitchFamily="18" charset="0"/>
              </a:rPr>
              <a:t>V</a:t>
            </a:r>
            <a:r>
              <a:rPr lang="lt-LT" sz="5600" dirty="0" smtClean="0">
                <a:latin typeface="Times New Roman" pitchFamily="18" charset="0"/>
                <a:cs typeface="Times New Roman" pitchFamily="18" charset="0"/>
              </a:rPr>
              <a:t>ertina </a:t>
            </a:r>
            <a:r>
              <a:rPr lang="lt-LT" sz="5600" dirty="0">
                <a:latin typeface="Times New Roman" pitchFamily="18" charset="0"/>
                <a:cs typeface="Times New Roman" pitchFamily="18" charset="0"/>
              </a:rPr>
              <a:t>draugas</a:t>
            </a:r>
          </a:p>
          <a:p>
            <a:r>
              <a:rPr lang="lt-LT" sz="5600" dirty="0" smtClean="0">
                <a:latin typeface="Times New Roman" pitchFamily="18" charset="0"/>
                <a:cs typeface="Times New Roman" pitchFamily="18" charset="0"/>
              </a:rPr>
              <a:t>Patys </a:t>
            </a:r>
            <a:r>
              <a:rPr lang="lt-LT" sz="5600" dirty="0">
                <a:latin typeface="Times New Roman" pitchFamily="18" charset="0"/>
                <a:cs typeface="Times New Roman" pitchFamily="18" charset="0"/>
              </a:rPr>
              <a:t>išsidalina pakirtą balų, taškų sumą.</a:t>
            </a:r>
          </a:p>
          <a:p>
            <a:r>
              <a:rPr lang="lt-LT" sz="5600" dirty="0" smtClean="0">
                <a:latin typeface="Times New Roman" pitchFamily="18" charset="0"/>
                <a:cs typeface="Times New Roman" pitchFamily="18" charset="0"/>
              </a:rPr>
              <a:t>Balai</a:t>
            </a:r>
            <a:r>
              <a:rPr lang="lt-LT" sz="5600" dirty="0">
                <a:latin typeface="Times New Roman" pitchFamily="18" charset="0"/>
                <a:cs typeface="Times New Roman" pitchFamily="18" charset="0"/>
              </a:rPr>
              <a:t>, pica</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T</a:t>
            </a:r>
            <a:r>
              <a:rPr lang="lt-LT" sz="5600" dirty="0" smtClean="0">
                <a:latin typeface="Times New Roman" pitchFamily="18" charset="0"/>
                <a:cs typeface="Times New Roman" pitchFamily="18" charset="0"/>
              </a:rPr>
              <a:t>ik </a:t>
            </a:r>
            <a:r>
              <a:rPr lang="lt-LT" sz="5600" dirty="0">
                <a:latin typeface="Times New Roman" pitchFamily="18" charset="0"/>
                <a:cs typeface="Times New Roman" pitchFamily="18" charset="0"/>
              </a:rPr>
              <a:t>individualus darbas</a:t>
            </a:r>
          </a:p>
          <a:p>
            <a:r>
              <a:rPr lang="lt-LT" sz="5600" dirty="0">
                <a:latin typeface="Times New Roman" pitchFamily="18" charset="0"/>
                <a:cs typeface="Times New Roman" pitchFamily="18" charset="0"/>
              </a:rPr>
              <a:t>M</a:t>
            </a:r>
            <a:r>
              <a:rPr lang="lt-LT" sz="5600" dirty="0" smtClean="0">
                <a:latin typeface="Times New Roman" pitchFamily="18" charset="0"/>
                <a:cs typeface="Times New Roman" pitchFamily="18" charset="0"/>
              </a:rPr>
              <a:t>okiniai </a:t>
            </a:r>
            <a:r>
              <a:rPr lang="lt-LT" sz="5600" dirty="0">
                <a:latin typeface="Times New Roman" pitchFamily="18" charset="0"/>
                <a:cs typeface="Times New Roman" pitchFamily="18" charset="0"/>
              </a:rPr>
              <a:t>įvertina kitų grupių darbus</a:t>
            </a:r>
          </a:p>
          <a:p>
            <a:r>
              <a:rPr lang="lt-LT" sz="5600" dirty="0" smtClean="0">
                <a:latin typeface="Times New Roman" pitchFamily="18" charset="0"/>
                <a:cs typeface="Times New Roman" pitchFamily="18" charset="0"/>
              </a:rPr>
              <a:t>Grupinis </a:t>
            </a:r>
            <a:r>
              <a:rPr lang="lt-LT" sz="5600" dirty="0">
                <a:latin typeface="Times New Roman" pitchFamily="18" charset="0"/>
                <a:cs typeface="Times New Roman" pitchFamily="18" charset="0"/>
              </a:rPr>
              <a:t>įsivertinimas man neaktualus nes keliu uždavinį individualiai pažangai</a:t>
            </a:r>
          </a:p>
          <a:p>
            <a:r>
              <a:rPr lang="lt-LT" sz="5600" dirty="0" smtClean="0">
                <a:latin typeface="Times New Roman" pitchFamily="18" charset="0"/>
                <a:cs typeface="Times New Roman" pitchFamily="18" charset="0"/>
              </a:rPr>
              <a:t>Grupei </a:t>
            </a:r>
            <a:r>
              <a:rPr lang="lt-LT" sz="5600" dirty="0">
                <a:latin typeface="Times New Roman" pitchFamily="18" charset="0"/>
                <a:cs typeface="Times New Roman" pitchFamily="18" charset="0"/>
              </a:rPr>
              <a:t>rašomas bendras balas, kurį sudaro mokytojo vertinimas, draugų vertinimas( jei darbas buvo pristatomas visiems), pačių įsivertinimas. Tuomet balas padauginamas iš grupės narių skaičiaus. Gautą balą pagal įdėtą darbą pasidalija grupės nariai</a:t>
            </a:r>
          </a:p>
          <a:p>
            <a:r>
              <a:rPr lang="lt-LT" sz="5600" dirty="0" smtClean="0">
                <a:latin typeface="Times New Roman" pitchFamily="18" charset="0"/>
                <a:cs typeface="Times New Roman" pitchFamily="18" charset="0"/>
              </a:rPr>
              <a:t>Grupės </a:t>
            </a:r>
            <a:r>
              <a:rPr lang="lt-LT" sz="5600" dirty="0">
                <a:latin typeface="Times New Roman" pitchFamily="18" charset="0"/>
                <a:cs typeface="Times New Roman" pitchFamily="18" charset="0"/>
              </a:rPr>
              <a:t>darbo įvertinimas, kiekvieno grupėje dirbusio indėlis.</a:t>
            </a:r>
          </a:p>
          <a:p>
            <a:r>
              <a:rPr lang="lt-LT" sz="5600" dirty="0" smtClean="0">
                <a:latin typeface="Times New Roman" pitchFamily="18" charset="0"/>
                <a:cs typeface="Times New Roman" pitchFamily="18" charset="0"/>
              </a:rPr>
              <a:t>Porose</a:t>
            </a:r>
            <a:r>
              <a:rPr lang="lt-LT" sz="5600" dirty="0">
                <a:latin typeface="Times New Roman" pitchFamily="18" charset="0"/>
                <a:cs typeface="Times New Roman" pitchFamily="18" charset="0"/>
              </a:rPr>
              <a:t>, grupėse, visos klasės bendras darbas</a:t>
            </a:r>
          </a:p>
          <a:p>
            <a:r>
              <a:rPr lang="lt-LT" sz="5600" dirty="0" smtClean="0">
                <a:latin typeface="Times New Roman" pitchFamily="18" charset="0"/>
                <a:cs typeface="Times New Roman" pitchFamily="18" charset="0"/>
              </a:rPr>
              <a:t>Lentelės</a:t>
            </a:r>
            <a:r>
              <a:rPr lang="lt-LT" sz="5600" dirty="0">
                <a:latin typeface="Times New Roman" pitchFamily="18" charset="0"/>
                <a:cs typeface="Times New Roman" pitchFamily="18" charset="0"/>
              </a:rPr>
              <a:t>, su nurodytais kriterijais užpildymas ir rezultatų susiskaičiavimas.</a:t>
            </a:r>
          </a:p>
          <a:p>
            <a:r>
              <a:rPr lang="lt-LT" sz="5600" dirty="0">
                <a:latin typeface="Times New Roman" pitchFamily="18" charset="0"/>
                <a:cs typeface="Times New Roman" pitchFamily="18" charset="0"/>
              </a:rPr>
              <a:t>B</a:t>
            </a:r>
            <a:r>
              <a:rPr lang="lt-LT" sz="5600" dirty="0" smtClean="0">
                <a:latin typeface="Times New Roman" pitchFamily="18" charset="0"/>
                <a:cs typeface="Times New Roman" pitchFamily="18" charset="0"/>
              </a:rPr>
              <a:t>alų </a:t>
            </a:r>
            <a:r>
              <a:rPr lang="lt-LT" sz="5600" dirty="0">
                <a:latin typeface="Times New Roman" pitchFamily="18" charset="0"/>
                <a:cs typeface="Times New Roman" pitchFamily="18" charset="0"/>
              </a:rPr>
              <a:t>dalybas pagal įdėtą darbą.</a:t>
            </a:r>
          </a:p>
          <a:p>
            <a:r>
              <a:rPr lang="lt-LT" sz="5600" dirty="0" smtClean="0">
                <a:latin typeface="Times New Roman" pitchFamily="18" charset="0"/>
                <a:cs typeface="Times New Roman" pitchFamily="18" charset="0"/>
              </a:rPr>
              <a:t>Minčių </a:t>
            </a:r>
            <a:r>
              <a:rPr lang="lt-LT" sz="5600" dirty="0">
                <a:latin typeface="Times New Roman" pitchFamily="18" charset="0"/>
                <a:cs typeface="Times New Roman" pitchFamily="18" charset="0"/>
              </a:rPr>
              <a:t>žemėlapis, klausimai 'taip/ne'.</a:t>
            </a:r>
          </a:p>
          <a:p>
            <a:r>
              <a:rPr lang="lt-LT" sz="5600" dirty="0" smtClean="0">
                <a:latin typeface="Times New Roman" pitchFamily="18" charset="0"/>
                <a:cs typeface="Times New Roman" pitchFamily="18" charset="0"/>
              </a:rPr>
              <a:t>Pyrago </a:t>
            </a:r>
            <a:r>
              <a:rPr lang="lt-LT" sz="5600" dirty="0">
                <a:latin typeface="Times New Roman" pitchFamily="18" charset="0"/>
                <a:cs typeface="Times New Roman" pitchFamily="18" charset="0"/>
              </a:rPr>
              <a:t>dalijimas Struktūruoti klausimai Kompetencijų įsivertinimo lentelė</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ica</a:t>
            </a:r>
            <a:r>
              <a:rPr lang="lt-LT" sz="5600" dirty="0">
                <a:latin typeface="Times New Roman" pitchFamily="18" charset="0"/>
                <a:cs typeface="Times New Roman" pitchFamily="18" charset="0"/>
              </a:rPr>
              <a:t>, pagal tam tikrus kriterijus, grupės minčių žemėlapis</a:t>
            </a:r>
          </a:p>
          <a:p>
            <a:r>
              <a:rPr lang="lt-LT" sz="5600" dirty="0" smtClean="0">
                <a:latin typeface="Times New Roman" pitchFamily="18" charset="0"/>
                <a:cs typeface="Times New Roman" pitchFamily="18" charset="0"/>
              </a:rPr>
              <a:t>Kiekviena </a:t>
            </a:r>
            <a:r>
              <a:rPr lang="lt-LT" sz="5600" dirty="0">
                <a:latin typeface="Times New Roman" pitchFamily="18" charset="0"/>
                <a:cs typeface="Times New Roman" pitchFamily="18" charset="0"/>
              </a:rPr>
              <a:t>grupė įvertina kitos grupės darbą.</a:t>
            </a:r>
          </a:p>
          <a:p>
            <a:r>
              <a:rPr lang="lt-LT" sz="5600" dirty="0">
                <a:latin typeface="Times New Roman" pitchFamily="18" charset="0"/>
                <a:cs typeface="Times New Roman" pitchFamily="18" charset="0"/>
              </a:rPr>
              <a:t>K</a:t>
            </a:r>
            <a:r>
              <a:rPr lang="lt-LT" sz="5600" dirty="0" smtClean="0">
                <a:latin typeface="Times New Roman" pitchFamily="18" charset="0"/>
                <a:cs typeface="Times New Roman" pitchFamily="18" charset="0"/>
              </a:rPr>
              <a:t>as </a:t>
            </a:r>
            <a:r>
              <a:rPr lang="lt-LT" sz="5600" dirty="0">
                <a:latin typeface="Times New Roman" pitchFamily="18" charset="0"/>
                <a:cs typeface="Times New Roman" pitchFamily="18" charset="0"/>
              </a:rPr>
              <a:t>pasisekė, kas buvo sunkiausia</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yrago </a:t>
            </a:r>
            <a:r>
              <a:rPr lang="lt-LT" sz="5600" dirty="0">
                <a:latin typeface="Times New Roman" pitchFamily="18" charset="0"/>
                <a:cs typeface="Times New Roman" pitchFamily="18" charset="0"/>
              </a:rPr>
              <a:t>dalijimas</a:t>
            </a:r>
          </a:p>
          <a:p>
            <a:r>
              <a:rPr lang="lt-LT" sz="5600" dirty="0" smtClean="0">
                <a:latin typeface="Times New Roman" pitchFamily="18" charset="0"/>
                <a:cs typeface="Times New Roman" pitchFamily="18" charset="0"/>
              </a:rPr>
              <a:t>Įsivertinimas </a:t>
            </a:r>
            <a:r>
              <a:rPr lang="lt-LT" sz="5600" dirty="0">
                <a:latin typeface="Times New Roman" pitchFamily="18" charset="0"/>
                <a:cs typeface="Times New Roman" pitchFamily="18" charset="0"/>
              </a:rPr>
              <a:t>"taip-ne", klausimai grupei</a:t>
            </a:r>
          </a:p>
          <a:p>
            <a:r>
              <a:rPr lang="lt-LT" sz="5600" dirty="0">
                <a:latin typeface="Times New Roman" pitchFamily="18" charset="0"/>
                <a:cs typeface="Times New Roman" pitchFamily="18" charset="0"/>
              </a:rPr>
              <a:t>V</a:t>
            </a:r>
            <a:r>
              <a:rPr lang="lt-LT" sz="5600" dirty="0" smtClean="0">
                <a:latin typeface="Times New Roman" pitchFamily="18" charset="0"/>
                <a:cs typeface="Times New Roman" pitchFamily="18" charset="0"/>
              </a:rPr>
              <a:t>eidelio </a:t>
            </a:r>
            <a:r>
              <a:rPr lang="lt-LT" sz="5600" dirty="0">
                <a:latin typeface="Times New Roman" pitchFamily="18" charset="0"/>
                <a:cs typeface="Times New Roman" pitchFamily="18" charset="0"/>
              </a:rPr>
              <a:t>piešimą</a:t>
            </a:r>
          </a:p>
          <a:p>
            <a:r>
              <a:rPr lang="lt-LT" sz="5600" dirty="0" smtClean="0">
                <a:latin typeface="Times New Roman" pitchFamily="18" charset="0"/>
                <a:cs typeface="Times New Roman" pitchFamily="18" charset="0"/>
              </a:rPr>
              <a:t>Gebėjimų </a:t>
            </a:r>
            <a:r>
              <a:rPr lang="lt-LT" sz="5600" dirty="0">
                <a:latin typeface="Times New Roman" pitchFamily="18" charset="0"/>
                <a:cs typeface="Times New Roman" pitchFamily="18" charset="0"/>
              </a:rPr>
              <a:t>įsivertinimų kreivė, vertinimas spalvotais lapeliais</a:t>
            </a:r>
            <a:r>
              <a:rPr lang="lt-LT" sz="5600" dirty="0" smtClean="0">
                <a:latin typeface="Times New Roman" pitchFamily="18" charset="0"/>
                <a:cs typeface="Times New Roman" pitchFamily="18" charset="0"/>
              </a:rPr>
              <a:t>, pyrago </a:t>
            </a:r>
            <a:r>
              <a:rPr lang="lt-LT" sz="5600" dirty="0">
                <a:latin typeface="Times New Roman" pitchFamily="18" charset="0"/>
                <a:cs typeface="Times New Roman" pitchFamily="18" charset="0"/>
              </a:rPr>
              <a:t>dalijimas</a:t>
            </a:r>
          </a:p>
          <a:p>
            <a:r>
              <a:rPr lang="lt-LT" sz="5600" dirty="0">
                <a:latin typeface="Times New Roman" pitchFamily="18" charset="0"/>
                <a:cs typeface="Times New Roman" pitchFamily="18" charset="0"/>
              </a:rPr>
              <a:t>V</a:t>
            </a:r>
            <a:r>
              <a:rPr lang="lt-LT" sz="5600" dirty="0" smtClean="0">
                <a:latin typeface="Times New Roman" pitchFamily="18" charset="0"/>
                <a:cs typeface="Times New Roman" pitchFamily="18" charset="0"/>
              </a:rPr>
              <a:t>ertina </a:t>
            </a:r>
            <a:r>
              <a:rPr lang="lt-LT" sz="5600" dirty="0">
                <a:latin typeface="Times New Roman" pitchFamily="18" charset="0"/>
                <a:cs typeface="Times New Roman" pitchFamily="18" charset="0"/>
              </a:rPr>
              <a:t>vieni kitus</a:t>
            </a:r>
          </a:p>
          <a:p>
            <a:r>
              <a:rPr lang="lt-LT" sz="5600" dirty="0" smtClean="0">
                <a:latin typeface="Times New Roman" pitchFamily="18" charset="0"/>
                <a:cs typeface="Times New Roman" pitchFamily="18" charset="0"/>
              </a:rPr>
              <a:t>Turi </a:t>
            </a:r>
            <a:r>
              <a:rPr lang="lt-LT" sz="5600" dirty="0">
                <a:latin typeface="Times New Roman" pitchFamily="18" charset="0"/>
                <a:cs typeface="Times New Roman" pitchFamily="18" charset="0"/>
              </a:rPr>
              <a:t>grupės nariai kartu nuspręsti darbų atlikimo lygius.</a:t>
            </a:r>
          </a:p>
          <a:p>
            <a:endParaRPr lang="lt-LT" dirty="0"/>
          </a:p>
        </p:txBody>
      </p:sp>
    </p:spTree>
    <p:extLst>
      <p:ext uri="{BB962C8B-B14F-4D97-AF65-F5344CB8AC3E}">
        <p14:creationId xmlns:p14="http://schemas.microsoft.com/office/powerpoint/2010/main" val="1614402710"/>
      </p:ext>
    </p:extLst>
  </p:cSld>
  <p:clrMapOvr>
    <a:masterClrMapping/>
  </p:clrMapOvr>
  <p:transition spd="slow">
    <p:pull/>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116632"/>
            <a:ext cx="8229600" cy="1143000"/>
          </a:xfrm>
        </p:spPr>
        <p:txBody>
          <a:bodyPr>
            <a:noAutofit/>
          </a:bodyPr>
          <a:lstStyle/>
          <a:p>
            <a:r>
              <a:rPr lang="lt-LT" sz="2800" dirty="0">
                <a:solidFill>
                  <a:prstClr val="black"/>
                </a:solidFill>
                <a:latin typeface="Times New Roman" pitchFamily="18" charset="0"/>
                <a:cs typeface="Times New Roman" pitchFamily="18" charset="0"/>
              </a:rPr>
              <a:t>Mokinių atsakymai.</a:t>
            </a:r>
            <a:br>
              <a:rPr lang="lt-LT" sz="2800" dirty="0">
                <a:solidFill>
                  <a:prstClr val="black"/>
                </a:solidFill>
                <a:latin typeface="Times New Roman" pitchFamily="18" charset="0"/>
                <a:cs typeface="Times New Roman" pitchFamily="18" charset="0"/>
              </a:rPr>
            </a:br>
            <a:r>
              <a:rPr lang="lt-LT" sz="2800" dirty="0">
                <a:solidFill>
                  <a:prstClr val="black"/>
                </a:solidFill>
                <a:latin typeface="Times New Roman" pitchFamily="18" charset="0"/>
                <a:cs typeface="Times New Roman" pitchFamily="18" charset="0"/>
              </a:rPr>
              <a:t>26 - Kokius grupinio darbo įsivertinimo būdus pamokoje naudoja </a:t>
            </a:r>
            <a:r>
              <a:rPr lang="lt-LT" sz="2800" dirty="0" smtClean="0">
                <a:solidFill>
                  <a:prstClr val="black"/>
                </a:solidFill>
                <a:latin typeface="Times New Roman" pitchFamily="18" charset="0"/>
                <a:cs typeface="Times New Roman" pitchFamily="18" charset="0"/>
              </a:rPr>
              <a:t>mokytojai?</a:t>
            </a:r>
            <a:endParaRPr lang="lt-LT" sz="2800" dirty="0"/>
          </a:p>
        </p:txBody>
      </p:sp>
      <p:sp>
        <p:nvSpPr>
          <p:cNvPr id="3" name="Turinio vietos rezervavimo ženklas 2"/>
          <p:cNvSpPr>
            <a:spLocks noGrp="1"/>
          </p:cNvSpPr>
          <p:nvPr>
            <p:ph idx="1"/>
          </p:nvPr>
        </p:nvSpPr>
        <p:spPr>
          <a:xfrm>
            <a:off x="457200" y="1268760"/>
            <a:ext cx="8229600" cy="4857403"/>
          </a:xfrm>
        </p:spPr>
        <p:txBody>
          <a:bodyPr>
            <a:normAutofit lnSpcReduction="10000"/>
          </a:bodyPr>
          <a:lstStyle/>
          <a:p>
            <a:pPr lvl="0"/>
            <a:r>
              <a:rPr lang="lt-LT" sz="2000" dirty="0">
                <a:solidFill>
                  <a:prstClr val="black"/>
                </a:solidFill>
                <a:latin typeface="Times New Roman" pitchFamily="18" charset="0"/>
                <a:cs typeface="Times New Roman" pitchFamily="18" charset="0"/>
              </a:rPr>
              <a:t>Korteles.  </a:t>
            </a:r>
          </a:p>
          <a:p>
            <a:pPr lvl="0"/>
            <a:r>
              <a:rPr lang="lt-LT" sz="2000" dirty="0">
                <a:solidFill>
                  <a:prstClr val="black"/>
                </a:solidFill>
                <a:latin typeface="Times New Roman" pitchFamily="18" charset="0"/>
                <a:cs typeface="Times New Roman" pitchFamily="18" charset="0"/>
              </a:rPr>
              <a:t>Tortas. </a:t>
            </a:r>
          </a:p>
          <a:p>
            <a:pPr lvl="0"/>
            <a:r>
              <a:rPr lang="lt-LT" sz="2000" dirty="0">
                <a:solidFill>
                  <a:prstClr val="black"/>
                </a:solidFill>
                <a:latin typeface="Times New Roman" pitchFamily="18" charset="0"/>
                <a:cs typeface="Times New Roman" pitchFamily="18" charset="0"/>
              </a:rPr>
              <a:t>Taškus, nykščius, lenteles su spalvom. </a:t>
            </a:r>
          </a:p>
          <a:p>
            <a:pPr lvl="0"/>
            <a:r>
              <a:rPr lang="lt-LT" sz="2000" dirty="0">
                <a:solidFill>
                  <a:prstClr val="black"/>
                </a:solidFill>
                <a:latin typeface="Times New Roman" pitchFamily="18" charset="0"/>
                <a:cs typeface="Times New Roman" pitchFamily="18" charset="0"/>
              </a:rPr>
              <a:t>Laiptelius.</a:t>
            </a:r>
          </a:p>
          <a:p>
            <a:pPr lvl="0"/>
            <a:r>
              <a:rPr lang="lt-LT" sz="2000" dirty="0">
                <a:solidFill>
                  <a:prstClr val="black"/>
                </a:solidFill>
                <a:latin typeface="Times New Roman" pitchFamily="18" charset="0"/>
                <a:cs typeface="Times New Roman" pitchFamily="18" charset="0"/>
              </a:rPr>
              <a:t>Surinktų taškų skaičių pasidalina visa grupė. </a:t>
            </a:r>
          </a:p>
          <a:p>
            <a:pPr lvl="0"/>
            <a:r>
              <a:rPr lang="lt-LT" sz="2000" dirty="0">
                <a:solidFill>
                  <a:prstClr val="black"/>
                </a:solidFill>
                <a:latin typeface="Times New Roman" pitchFamily="18" charset="0"/>
                <a:cs typeface="Times New Roman" pitchFamily="18" charset="0"/>
              </a:rPr>
              <a:t>Rašome ant lapo pažymius arba piešiame šypsenėles.</a:t>
            </a:r>
          </a:p>
          <a:p>
            <a:pPr lvl="0"/>
            <a:r>
              <a:rPr lang="lt-LT" sz="2000" dirty="0">
                <a:solidFill>
                  <a:prstClr val="black"/>
                </a:solidFill>
                <a:latin typeface="Times New Roman" pitchFamily="18" charset="0"/>
                <a:cs typeface="Times New Roman" pitchFamily="18" charset="0"/>
              </a:rPr>
              <a:t>Duoda viena pažymį, padaugini iš grupelės mokinių skaičiaus ir pasidaliname patys, atsižvelgdami kaip patys dirbome.</a:t>
            </a:r>
          </a:p>
          <a:p>
            <a:pPr lvl="0"/>
            <a:r>
              <a:rPr lang="lt-LT" sz="2000" dirty="0">
                <a:solidFill>
                  <a:prstClr val="black"/>
                </a:solidFill>
                <a:latin typeface="Times New Roman" pitchFamily="18" charset="0"/>
                <a:cs typeface="Times New Roman" pitchFamily="18" charset="0"/>
              </a:rPr>
              <a:t>Dažnai prašo apačioje pasirašyti sau pažymį kaip supratau temą. </a:t>
            </a:r>
          </a:p>
          <a:p>
            <a:pPr lvl="0"/>
            <a:r>
              <a:rPr lang="lt-LT" sz="2000" dirty="0">
                <a:solidFill>
                  <a:prstClr val="black"/>
                </a:solidFill>
                <a:latin typeface="Times New Roman" pitchFamily="18" charset="0"/>
                <a:cs typeface="Times New Roman" pitchFamily="18" charset="0"/>
              </a:rPr>
              <a:t>Pataria įvertinti tai, kaip sekėsi dirbti grupėje, ką išmokome. </a:t>
            </a:r>
          </a:p>
          <a:p>
            <a:pPr lvl="0"/>
            <a:r>
              <a:rPr lang="lt-LT" sz="2000" dirty="0">
                <a:solidFill>
                  <a:prstClr val="black"/>
                </a:solidFill>
                <a:latin typeface="Times New Roman" pitchFamily="18" charset="0"/>
                <a:cs typeface="Times New Roman" pitchFamily="18" charset="0"/>
              </a:rPr>
              <a:t>Ant lapelių liepia parašyti kokį pažymi grupė galėtų pasirašyti po pamokos. </a:t>
            </a:r>
          </a:p>
          <a:p>
            <a:pPr lvl="0"/>
            <a:r>
              <a:rPr lang="lt-LT" sz="2000" dirty="0">
                <a:solidFill>
                  <a:prstClr val="black"/>
                </a:solidFill>
                <a:latin typeface="Times New Roman" pitchFamily="18" charset="0"/>
                <a:cs typeface="Times New Roman" pitchFamily="18" charset="0"/>
              </a:rPr>
              <a:t>Pakelti spalvotas korteles. </a:t>
            </a:r>
          </a:p>
          <a:p>
            <a:pPr lvl="0"/>
            <a:r>
              <a:rPr lang="nb-NO" sz="2000" dirty="0">
                <a:solidFill>
                  <a:prstClr val="black"/>
                </a:solidFill>
                <a:latin typeface="Times New Roman" pitchFamily="18" charset="0"/>
                <a:cs typeface="Times New Roman" pitchFamily="18" charset="0"/>
              </a:rPr>
              <a:t>Pasitarti grupėje kaip sekėsi ir parašyti ant lapelių. </a:t>
            </a:r>
            <a:endParaRPr lang="lt-LT" sz="2000" dirty="0">
              <a:solidFill>
                <a:prstClr val="black"/>
              </a:solidFill>
              <a:latin typeface="Times New Roman" pitchFamily="18" charset="0"/>
              <a:cs typeface="Times New Roman" pitchFamily="18" charset="0"/>
            </a:endParaRPr>
          </a:p>
          <a:p>
            <a:pPr lvl="0"/>
            <a:r>
              <a:rPr lang="lt-LT" sz="2000" dirty="0">
                <a:solidFill>
                  <a:prstClr val="black"/>
                </a:solidFill>
                <a:latin typeface="Times New Roman" pitchFamily="18" charset="0"/>
                <a:cs typeface="Times New Roman" pitchFamily="18" charset="0"/>
              </a:rPr>
              <a:t>Specifinių įsivertinimo būdų mes neturime, tiesiog viską aptariame žodžiu. </a:t>
            </a:r>
          </a:p>
          <a:p>
            <a:pPr marL="0" indent="0">
              <a:buNone/>
            </a:pPr>
            <a:endParaRPr lang="lt-LT" dirty="0"/>
          </a:p>
        </p:txBody>
      </p:sp>
    </p:spTree>
    <p:extLst>
      <p:ext uri="{BB962C8B-B14F-4D97-AF65-F5344CB8AC3E}">
        <p14:creationId xmlns:p14="http://schemas.microsoft.com/office/powerpoint/2010/main" val="3109992960"/>
      </p:ext>
    </p:extLst>
  </p:cSld>
  <p:clrMapOvr>
    <a:masterClrMapping/>
  </p:clrMapOvr>
  <p:transition spd="slow">
    <p:pull/>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107504" y="274638"/>
            <a:ext cx="8856984" cy="1143000"/>
          </a:xfrm>
        </p:spPr>
        <p:txBody>
          <a:bodyPr>
            <a:noAutofit/>
          </a:bodyPr>
          <a:lstStyle/>
          <a:p>
            <a:r>
              <a:rPr lang="lt-LT" sz="2800" dirty="0">
                <a:solidFill>
                  <a:prstClr val="black"/>
                </a:solidFill>
                <a:latin typeface="Times New Roman" pitchFamily="18" charset="0"/>
                <a:cs typeface="Times New Roman" pitchFamily="18" charset="0"/>
              </a:rPr>
              <a:t>Mokinių atsakymai.</a:t>
            </a:r>
            <a:br>
              <a:rPr lang="lt-LT" sz="2800" dirty="0">
                <a:solidFill>
                  <a:prstClr val="black"/>
                </a:solidFill>
                <a:latin typeface="Times New Roman" pitchFamily="18" charset="0"/>
                <a:cs typeface="Times New Roman" pitchFamily="18" charset="0"/>
              </a:rPr>
            </a:br>
            <a:r>
              <a:rPr lang="lt-LT" sz="2800" dirty="0">
                <a:solidFill>
                  <a:prstClr val="black"/>
                </a:solidFill>
                <a:latin typeface="Times New Roman" pitchFamily="18" charset="0"/>
                <a:cs typeface="Times New Roman" pitchFamily="18" charset="0"/>
              </a:rPr>
              <a:t>27 - Koks grupinio darbo įsivertinimo būdas labiausiai patinka? (pyragas/pica, sėkmės laiptai, taškų dalyba ar kt.). </a:t>
            </a:r>
            <a:endParaRPr lang="lt-LT" sz="2800" dirty="0"/>
          </a:p>
        </p:txBody>
      </p:sp>
      <p:sp>
        <p:nvSpPr>
          <p:cNvPr id="3" name="Turinio vietos rezervavimo ženklas 2"/>
          <p:cNvSpPr>
            <a:spLocks noGrp="1"/>
          </p:cNvSpPr>
          <p:nvPr>
            <p:ph idx="1"/>
          </p:nvPr>
        </p:nvSpPr>
        <p:spPr>
          <a:xfrm>
            <a:off x="251520" y="1600200"/>
            <a:ext cx="8712968" cy="4997152"/>
          </a:xfrm>
        </p:spPr>
        <p:txBody>
          <a:bodyPr/>
          <a:lstStyle/>
          <a:p>
            <a:pPr lvl="0"/>
            <a:r>
              <a:rPr lang="lt-LT" sz="2400" dirty="0">
                <a:solidFill>
                  <a:prstClr val="black"/>
                </a:solidFill>
                <a:latin typeface="Times New Roman" pitchFamily="18" charset="0"/>
                <a:cs typeface="Times New Roman" pitchFamily="18" charset="0"/>
              </a:rPr>
              <a:t>Sėkmės laiptai. </a:t>
            </a:r>
          </a:p>
          <a:p>
            <a:pPr lvl="0"/>
            <a:r>
              <a:rPr lang="lt-LT" sz="2400" dirty="0">
                <a:solidFill>
                  <a:prstClr val="black"/>
                </a:solidFill>
                <a:latin typeface="Times New Roman" pitchFamily="18" charset="0"/>
                <a:cs typeface="Times New Roman" pitchFamily="18" charset="0"/>
              </a:rPr>
              <a:t>Diagrama, pažymys. </a:t>
            </a:r>
          </a:p>
          <a:p>
            <a:pPr lvl="0"/>
            <a:r>
              <a:rPr lang="lt-LT" sz="2400" dirty="0" err="1">
                <a:solidFill>
                  <a:prstClr val="black"/>
                </a:solidFill>
                <a:latin typeface="Times New Roman" pitchFamily="18" charset="0"/>
                <a:cs typeface="Times New Roman" pitchFamily="18" charset="0"/>
              </a:rPr>
              <a:t>Pyragas\pica</a:t>
            </a:r>
            <a:r>
              <a:rPr lang="lt-LT" sz="2400" dirty="0">
                <a:solidFill>
                  <a:prstClr val="black"/>
                </a:solidFill>
                <a:latin typeface="Times New Roman" pitchFamily="18" charset="0"/>
                <a:cs typeface="Times New Roman" pitchFamily="18" charset="0"/>
              </a:rPr>
              <a:t>. </a:t>
            </a:r>
          </a:p>
          <a:p>
            <a:pPr lvl="0"/>
            <a:r>
              <a:rPr lang="lt-LT" sz="2400" dirty="0">
                <a:solidFill>
                  <a:prstClr val="black"/>
                </a:solidFill>
                <a:latin typeface="Times New Roman" pitchFamily="18" charset="0"/>
                <a:cs typeface="Times New Roman" pitchFamily="18" charset="0"/>
              </a:rPr>
              <a:t>Ant lapelių liepia parašyti kokį pažymį grupė galėtų pasirašyti po pamokos. </a:t>
            </a:r>
          </a:p>
          <a:p>
            <a:pPr lvl="0"/>
            <a:r>
              <a:rPr lang="lt-LT" sz="2400" dirty="0">
                <a:solidFill>
                  <a:prstClr val="black"/>
                </a:solidFill>
                <a:latin typeface="Times New Roman" pitchFamily="18" charset="0"/>
                <a:cs typeface="Times New Roman" pitchFamily="18" charset="0"/>
              </a:rPr>
              <a:t>Taškų dalyba. Patinka, kai duoda viena pažymį, padaugini iš grupelės mokinių skaičiaus ir pasidaliname patys, atsižvelgdami kaip patys dirbome. </a:t>
            </a:r>
          </a:p>
          <a:p>
            <a:pPr lvl="0"/>
            <a:r>
              <a:rPr lang="lt-LT" sz="2400" dirty="0">
                <a:solidFill>
                  <a:prstClr val="black"/>
                </a:solidFill>
                <a:latin typeface="Times New Roman" pitchFamily="18" charset="0"/>
                <a:cs typeface="Times New Roman" pitchFamily="18" charset="0"/>
              </a:rPr>
              <a:t>Dažniausiai dalinamės taškus, bet tai mūsų neskatina. Labiausiai patinka, kai mokytoja mus pagiria, tada su draugais jaučiamės pasiekę kažką gero. </a:t>
            </a:r>
          </a:p>
          <a:p>
            <a:pPr marL="0" indent="0">
              <a:buNone/>
            </a:pPr>
            <a:endParaRPr lang="lt-LT" dirty="0"/>
          </a:p>
        </p:txBody>
      </p:sp>
    </p:spTree>
    <p:extLst>
      <p:ext uri="{BB962C8B-B14F-4D97-AF65-F5344CB8AC3E}">
        <p14:creationId xmlns:p14="http://schemas.microsoft.com/office/powerpoint/2010/main" val="3839691186"/>
      </p:ext>
    </p:extLst>
  </p:cSld>
  <p:clrMapOvr>
    <a:masterClrMapping/>
  </p:clrMapOvr>
  <p:transition spd="slow">
    <p:pull/>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r>
              <a:rPr lang="lt-LT" sz="2800" dirty="0">
                <a:latin typeface="Times New Roman" pitchFamily="18" charset="0"/>
                <a:cs typeface="Times New Roman" pitchFamily="18" charset="0"/>
              </a:rPr>
              <a:t>Mokytojų </a:t>
            </a:r>
            <a:r>
              <a:rPr lang="lt-LT" sz="2800" dirty="0" smtClean="0">
                <a:latin typeface="Times New Roman" pitchFamily="18" charset="0"/>
                <a:cs typeface="Times New Roman" pitchFamily="18" charset="0"/>
              </a:rPr>
              <a:t>atsakymai.</a:t>
            </a:r>
            <a:br>
              <a:rPr lang="lt-LT" sz="2800" dirty="0" smtClean="0">
                <a:latin typeface="Times New Roman" pitchFamily="18" charset="0"/>
                <a:cs typeface="Times New Roman" pitchFamily="18" charset="0"/>
              </a:rPr>
            </a:br>
            <a:r>
              <a:rPr lang="lt-LT" sz="2800" dirty="0" smtClean="0">
                <a:latin typeface="Times New Roman" pitchFamily="18" charset="0"/>
                <a:cs typeface="Times New Roman" pitchFamily="18" charset="0"/>
              </a:rPr>
              <a:t>27 - Koks grupinio darbo įsivertinimo būdas labiausiai patinka (pyragas/pica, sėkmės laiptai, taškų dalyba ar kt.)? </a:t>
            </a:r>
            <a:endParaRPr lang="lt-LT"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25000" lnSpcReduction="20000"/>
          </a:bodyPr>
          <a:lstStyle/>
          <a:p>
            <a:r>
              <a:rPr lang="lt-LT" sz="5600" dirty="0" smtClean="0">
                <a:latin typeface="Times New Roman" pitchFamily="18" charset="0"/>
                <a:cs typeface="Times New Roman" pitchFamily="18" charset="0"/>
              </a:rPr>
              <a:t>Kai </a:t>
            </a:r>
            <a:r>
              <a:rPr lang="lt-LT" sz="5600" dirty="0">
                <a:latin typeface="Times New Roman" pitchFamily="18" charset="0"/>
                <a:cs typeface="Times New Roman" pitchFamily="18" charset="0"/>
              </a:rPr>
              <a:t>mokiniai taškus išsidalina patys pagal tai, kiek kiekvienas įdėjo darbo. </a:t>
            </a:r>
          </a:p>
          <a:p>
            <a:r>
              <a:rPr lang="lt-LT" sz="5600" dirty="0" smtClean="0">
                <a:latin typeface="Times New Roman" pitchFamily="18" charset="0"/>
                <a:cs typeface="Times New Roman" pitchFamily="18" charset="0"/>
              </a:rPr>
              <a:t>Rimtai-balai </a:t>
            </a:r>
            <a:r>
              <a:rPr lang="lt-LT" sz="5600" dirty="0">
                <a:latin typeface="Times New Roman" pitchFamily="18" charset="0"/>
                <a:cs typeface="Times New Roman" pitchFamily="18" charset="0"/>
              </a:rPr>
              <a:t>Linksmai-pica</a:t>
            </a:r>
            <a:r>
              <a:rPr lang="lt-LT" sz="5600" dirty="0" smtClean="0">
                <a:latin typeface="Times New Roman" pitchFamily="18" charset="0"/>
                <a:cs typeface="Times New Roman" pitchFamily="18" charset="0"/>
              </a:rPr>
              <a:t>, tortas</a:t>
            </a:r>
            <a:r>
              <a:rPr lang="lt-LT" sz="5600" dirty="0">
                <a:latin typeface="Times New Roman" pitchFamily="18" charset="0"/>
                <a:cs typeface="Times New Roman" pitchFamily="18" charset="0"/>
              </a:rPr>
              <a:t>. </a:t>
            </a:r>
          </a:p>
          <a:p>
            <a:r>
              <a:rPr lang="lt-LT" sz="5600" dirty="0" smtClean="0">
                <a:latin typeface="Times New Roman" pitchFamily="18" charset="0"/>
                <a:cs typeface="Times New Roman" pitchFamily="18" charset="0"/>
              </a:rPr>
              <a:t>Grupės </a:t>
            </a:r>
            <a:r>
              <a:rPr lang="lt-LT" sz="5600" dirty="0">
                <a:latin typeface="Times New Roman" pitchFamily="18" charset="0"/>
                <a:cs typeface="Times New Roman" pitchFamily="18" charset="0"/>
              </a:rPr>
              <a:t>pažymys sau </a:t>
            </a:r>
          </a:p>
          <a:p>
            <a:r>
              <a:rPr lang="lt-LT" sz="5600" dirty="0" err="1" smtClean="0">
                <a:latin typeface="Times New Roman" pitchFamily="18" charset="0"/>
                <a:cs typeface="Times New Roman" pitchFamily="18" charset="0"/>
              </a:rPr>
              <a:t>Šypsniukai</a:t>
            </a:r>
            <a:r>
              <a:rPr lang="lt-LT" sz="5600" dirty="0" smtClean="0">
                <a:latin typeface="Times New Roman" pitchFamily="18" charset="0"/>
                <a:cs typeface="Times New Roman" pitchFamily="18" charset="0"/>
              </a:rPr>
              <a:t> </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Patarimai </a:t>
            </a:r>
            <a:r>
              <a:rPr lang="lt-LT" sz="5600" dirty="0">
                <a:latin typeface="Times New Roman" pitchFamily="18" charset="0"/>
                <a:cs typeface="Times New Roman" pitchFamily="18" charset="0"/>
              </a:rPr>
              <a:t>draugams, ką galima būtų daryti kitaip </a:t>
            </a:r>
          </a:p>
          <a:p>
            <a:r>
              <a:rPr lang="lt-LT" sz="5600" dirty="0" smtClean="0">
                <a:latin typeface="Times New Roman" pitchFamily="18" charset="0"/>
                <a:cs typeface="Times New Roman" pitchFamily="18" charset="0"/>
              </a:rPr>
              <a:t>Grupei </a:t>
            </a:r>
            <a:r>
              <a:rPr lang="lt-LT" sz="5600" dirty="0">
                <a:latin typeface="Times New Roman" pitchFamily="18" charset="0"/>
                <a:cs typeface="Times New Roman" pitchFamily="18" charset="0"/>
              </a:rPr>
              <a:t>rašomas bendras balas, kurį sudaro mokytojo vertinimas, draugų vertinimas( jei darbas buvo pristatomas visiems), pačių įsivertinimas. Tuomet balas padauginamas iš grupės narių skaičiaus. Gautą balą pagal įdėtą darbą pasidalija grupės nariai. Manau, kad tai gana </a:t>
            </a:r>
            <a:r>
              <a:rPr lang="lt-LT" sz="5600" dirty="0" smtClean="0">
                <a:latin typeface="Times New Roman" pitchFamily="18" charset="0"/>
                <a:cs typeface="Times New Roman" pitchFamily="18" charset="0"/>
              </a:rPr>
              <a:t>objektyvus </a:t>
            </a:r>
            <a:r>
              <a:rPr lang="lt-LT" sz="5600" dirty="0">
                <a:latin typeface="Times New Roman" pitchFamily="18" charset="0"/>
                <a:cs typeface="Times New Roman" pitchFamily="18" charset="0"/>
              </a:rPr>
              <a:t>įvertinimas. </a:t>
            </a:r>
          </a:p>
          <a:p>
            <a:r>
              <a:rPr lang="lt-LT" sz="5600" dirty="0" smtClean="0">
                <a:latin typeface="Times New Roman" pitchFamily="18" charset="0"/>
                <a:cs typeface="Times New Roman" pitchFamily="18" charset="0"/>
              </a:rPr>
              <a:t>Grupės </a:t>
            </a:r>
            <a:r>
              <a:rPr lang="lt-LT" sz="5600" dirty="0">
                <a:latin typeface="Times New Roman" pitchFamily="18" charset="0"/>
                <a:cs typeface="Times New Roman" pitchFamily="18" charset="0"/>
              </a:rPr>
              <a:t>darbo įvertinimas, kiekvieno grupėje dirbusio indėlis. </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oromis </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Lentelės</a:t>
            </a:r>
            <a:r>
              <a:rPr lang="lt-LT" sz="5600" dirty="0">
                <a:latin typeface="Times New Roman" pitchFamily="18" charset="0"/>
                <a:cs typeface="Times New Roman" pitchFamily="18" charset="0"/>
              </a:rPr>
              <a:t>, su nurodytais kriterijais užpildymas ir rezultatų susiskaičiavimas. </a:t>
            </a:r>
          </a:p>
          <a:p>
            <a:r>
              <a:rPr lang="lt-LT" sz="5600" dirty="0">
                <a:latin typeface="Times New Roman" pitchFamily="18" charset="0"/>
                <a:cs typeface="Times New Roman" pitchFamily="18" charset="0"/>
              </a:rPr>
              <a:t>B</a:t>
            </a:r>
            <a:r>
              <a:rPr lang="lt-LT" sz="5600" dirty="0" smtClean="0">
                <a:latin typeface="Times New Roman" pitchFamily="18" charset="0"/>
                <a:cs typeface="Times New Roman" pitchFamily="18" charset="0"/>
              </a:rPr>
              <a:t>alų </a:t>
            </a:r>
            <a:r>
              <a:rPr lang="lt-LT" sz="5600" dirty="0">
                <a:latin typeface="Times New Roman" pitchFamily="18" charset="0"/>
                <a:cs typeface="Times New Roman" pitchFamily="18" charset="0"/>
              </a:rPr>
              <a:t>dalybos. </a:t>
            </a:r>
          </a:p>
          <a:p>
            <a:r>
              <a:rPr lang="lt-LT" sz="5600" dirty="0" smtClean="0">
                <a:latin typeface="Times New Roman" pitchFamily="18" charset="0"/>
                <a:cs typeface="Times New Roman" pitchFamily="18" charset="0"/>
              </a:rPr>
              <a:t>Pyrago </a:t>
            </a:r>
            <a:r>
              <a:rPr lang="lt-LT" sz="5600" dirty="0">
                <a:latin typeface="Times New Roman" pitchFamily="18" charset="0"/>
                <a:cs typeface="Times New Roman" pitchFamily="18" charset="0"/>
              </a:rPr>
              <a:t>dalijimas </a:t>
            </a:r>
          </a:p>
          <a:p>
            <a:r>
              <a:rPr lang="lt-LT" sz="5600" dirty="0">
                <a:latin typeface="Times New Roman" pitchFamily="18" charset="0"/>
                <a:cs typeface="Times New Roman" pitchFamily="18" charset="0"/>
              </a:rPr>
              <a:t>G</a:t>
            </a:r>
            <a:r>
              <a:rPr lang="lt-LT" sz="5600" dirty="0" smtClean="0">
                <a:latin typeface="Times New Roman" pitchFamily="18" charset="0"/>
                <a:cs typeface="Times New Roman" pitchFamily="18" charset="0"/>
              </a:rPr>
              <a:t>rupės </a:t>
            </a:r>
            <a:r>
              <a:rPr lang="lt-LT" sz="5600" dirty="0">
                <a:latin typeface="Times New Roman" pitchFamily="18" charset="0"/>
                <a:cs typeface="Times New Roman" pitchFamily="18" charset="0"/>
              </a:rPr>
              <a:t>minčių žemėlapis, nes mokiniai parašo savo mintis apie tai kaip jiems sekės </a:t>
            </a:r>
          </a:p>
          <a:p>
            <a:r>
              <a:rPr lang="lt-LT" sz="5600" dirty="0" smtClean="0">
                <a:latin typeface="Times New Roman" pitchFamily="18" charset="0"/>
                <a:cs typeface="Times New Roman" pitchFamily="18" charset="0"/>
              </a:rPr>
              <a:t>Kai </a:t>
            </a:r>
            <a:r>
              <a:rPr lang="lt-LT" sz="5600" dirty="0">
                <a:latin typeface="Times New Roman" pitchFamily="18" charset="0"/>
                <a:cs typeface="Times New Roman" pitchFamily="18" charset="0"/>
              </a:rPr>
              <a:t>grupės vertina kitų grupių darbą. </a:t>
            </a:r>
          </a:p>
          <a:p>
            <a:r>
              <a:rPr lang="lt-LT" sz="5600" dirty="0">
                <a:latin typeface="Times New Roman" pitchFamily="18" charset="0"/>
                <a:cs typeface="Times New Roman" pitchFamily="18" charset="0"/>
              </a:rPr>
              <a:t>A</a:t>
            </a:r>
            <a:r>
              <a:rPr lang="lt-LT" sz="5600" dirty="0" smtClean="0">
                <a:latin typeface="Times New Roman" pitchFamily="18" charset="0"/>
                <a:cs typeface="Times New Roman" pitchFamily="18" charset="0"/>
              </a:rPr>
              <a:t>ptarimas </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yrago </a:t>
            </a:r>
            <a:r>
              <a:rPr lang="lt-LT" sz="5600" dirty="0">
                <a:latin typeface="Times New Roman" pitchFamily="18" charset="0"/>
                <a:cs typeface="Times New Roman" pitchFamily="18" charset="0"/>
              </a:rPr>
              <a:t>dalijimas </a:t>
            </a:r>
          </a:p>
          <a:p>
            <a:r>
              <a:rPr lang="lt-LT" sz="5600" dirty="0" smtClean="0">
                <a:latin typeface="Times New Roman" pitchFamily="18" charset="0"/>
                <a:cs typeface="Times New Roman" pitchFamily="18" charset="0"/>
              </a:rPr>
              <a:t>Įtraukiami </a:t>
            </a:r>
            <a:r>
              <a:rPr lang="lt-LT" sz="5600" dirty="0">
                <a:latin typeface="Times New Roman" pitchFamily="18" charset="0"/>
                <a:cs typeface="Times New Roman" pitchFamily="18" charset="0"/>
              </a:rPr>
              <a:t>visi grupės nariai, skatina stengtis kuo geriau pasirodyti, konkuruoti. </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aprasčiausiais</a:t>
            </a:r>
            <a:r>
              <a:rPr lang="lt-LT" sz="5600" dirty="0">
                <a:latin typeface="Times New Roman" pitchFamily="18" charset="0"/>
                <a:cs typeface="Times New Roman" pitchFamily="18" charset="0"/>
              </a:rPr>
              <a:t>, </a:t>
            </a:r>
            <a:r>
              <a:rPr lang="lt-LT" sz="5600" dirty="0" smtClean="0">
                <a:latin typeface="Times New Roman" pitchFamily="18" charset="0"/>
                <a:cs typeface="Times New Roman" pitchFamily="18" charset="0"/>
              </a:rPr>
              <a:t>emocionalus</a:t>
            </a:r>
            <a:r>
              <a:rPr lang="lt-LT" sz="5600" dirty="0">
                <a:latin typeface="Times New Roman" pitchFamily="18" charset="0"/>
                <a:cs typeface="Times New Roman" pitchFamily="18" charset="0"/>
              </a:rPr>
              <a:t>. </a:t>
            </a:r>
          </a:p>
          <a:p>
            <a:r>
              <a:rPr lang="lt-LT" sz="5600" dirty="0">
                <a:latin typeface="Times New Roman" pitchFamily="18" charset="0"/>
                <a:cs typeface="Times New Roman" pitchFamily="18" charset="0"/>
              </a:rPr>
              <a:t>V</a:t>
            </a:r>
            <a:r>
              <a:rPr lang="lt-LT" sz="5600" dirty="0" smtClean="0">
                <a:latin typeface="Times New Roman" pitchFamily="18" charset="0"/>
                <a:cs typeface="Times New Roman" pitchFamily="18" charset="0"/>
              </a:rPr>
              <a:t>oratinklis- </a:t>
            </a:r>
            <a:r>
              <a:rPr lang="lt-LT" sz="5600" dirty="0">
                <a:latin typeface="Times New Roman" pitchFamily="18" charset="0"/>
                <a:cs typeface="Times New Roman" pitchFamily="18" charset="0"/>
              </a:rPr>
              <a:t>todėl, kad gali būti naudojamos darbui pamokoje įsivertinti ir stebėti bei fiksuoti mokymosi pažangą ilgesnį laikotarpį. </a:t>
            </a:r>
          </a:p>
          <a:p>
            <a:r>
              <a:rPr lang="lt-LT" sz="5600" dirty="0" smtClean="0">
                <a:latin typeface="Times New Roman" pitchFamily="18" charset="0"/>
                <a:cs typeface="Times New Roman" pitchFamily="18" charset="0"/>
              </a:rPr>
              <a:t>Mokiniai </a:t>
            </a:r>
            <a:r>
              <a:rPr lang="lt-LT" sz="5600" dirty="0">
                <a:latin typeface="Times New Roman" pitchFamily="18" charset="0"/>
                <a:cs typeface="Times New Roman" pitchFamily="18" charset="0"/>
              </a:rPr>
              <a:t>vertina kitų darbą, analizuoja, aptaria, pataria </a:t>
            </a:r>
          </a:p>
          <a:p>
            <a:r>
              <a:rPr lang="lt-LT" sz="5600" dirty="0">
                <a:latin typeface="Times New Roman" pitchFamily="18" charset="0"/>
                <a:cs typeface="Times New Roman" pitchFamily="18" charset="0"/>
              </a:rPr>
              <a:t>P</a:t>
            </a:r>
            <a:r>
              <a:rPr lang="lt-LT" sz="5600" dirty="0" smtClean="0">
                <a:latin typeface="Times New Roman" pitchFamily="18" charset="0"/>
                <a:cs typeface="Times New Roman" pitchFamily="18" charset="0"/>
              </a:rPr>
              <a:t>agal </a:t>
            </a:r>
            <a:r>
              <a:rPr lang="lt-LT" sz="5600" dirty="0">
                <a:latin typeface="Times New Roman" pitchFamily="18" charset="0"/>
                <a:cs typeface="Times New Roman" pitchFamily="18" charset="0"/>
              </a:rPr>
              <a:t>nurodytus kriterijus. </a:t>
            </a:r>
          </a:p>
          <a:p>
            <a:pPr marL="0" indent="0">
              <a:buNone/>
            </a:pPr>
            <a:endParaRPr lang="lt-LT" dirty="0"/>
          </a:p>
        </p:txBody>
      </p:sp>
    </p:spTree>
    <p:extLst>
      <p:ext uri="{BB962C8B-B14F-4D97-AF65-F5344CB8AC3E}">
        <p14:creationId xmlns:p14="http://schemas.microsoft.com/office/powerpoint/2010/main" val="377510995"/>
      </p:ext>
    </p:extLst>
  </p:cSld>
  <p:clrMapOvr>
    <a:masterClrMapping/>
  </p:clrMapOvr>
  <p:transition spd="slow">
    <p:pull/>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200" dirty="0" smtClean="0">
                <a:latin typeface="Times New Roman" pitchFamily="18" charset="0"/>
                <a:cs typeface="Times New Roman" pitchFamily="18" charset="0"/>
              </a:rPr>
              <a:t>28 - Ar įsivertinimas pamokoje visada parodo tai, ko mokinys išmoko, kas nepavyko ir ką daryti, kad rezultatas būtų geresnis?</a:t>
            </a:r>
            <a:endParaRPr lang="lt-LT" sz="32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0072464"/>
              </p:ext>
            </p:extLst>
          </p:nvPr>
        </p:nvGraphicFramePr>
        <p:xfrm>
          <a:off x="1413892" y="4509120"/>
          <a:ext cx="6172200" cy="1742440"/>
        </p:xfrm>
        <a:graphic>
          <a:graphicData uri="http://schemas.openxmlformats.org/drawingml/2006/table">
            <a:tbl>
              <a:tblPr firstRow="1" bandRow="1">
                <a:tableStyleId>{5C22544A-7EE6-4342-B048-85BDC9FD1C3A}</a:tableStyleId>
              </a:tblPr>
              <a:tblGrid>
                <a:gridCol w="2057400"/>
                <a:gridCol w="2057400"/>
                <a:gridCol w="2057400"/>
              </a:tblGrid>
              <a:tr h="370840">
                <a:tc>
                  <a:txBody>
                    <a:bodyPr/>
                    <a:lstStyle/>
                    <a:p>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smtClean="0"/>
                        <a:t>Mokiniai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b="1" dirty="0" smtClean="0"/>
                        <a:t>Mokytojai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56%	172</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400" b="1" dirty="0" smtClean="0">
                          <a:latin typeface="Times New Roman" pitchFamily="18" charset="0"/>
                          <a:cs typeface="Times New Roman" pitchFamily="18" charset="0"/>
                        </a:rPr>
                        <a:t>37%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25%	76</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37%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Nežinau</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19%	57</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26% 	7</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916832"/>
            <a:ext cx="2736304" cy="197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1888573"/>
            <a:ext cx="2592288" cy="1976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2463511"/>
      </p:ext>
    </p:extLst>
  </p:cSld>
  <p:clrMapOvr>
    <a:masterClrMapping/>
  </p:clrMapOvr>
  <p:transition spd="slow">
    <p:pull/>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3200" dirty="0" smtClean="0">
                <a:latin typeface="Times New Roman" pitchFamily="18" charset="0"/>
                <a:cs typeface="Times New Roman" pitchFamily="18" charset="0"/>
              </a:rPr>
              <a:t>29 - Ar mokinys</a:t>
            </a:r>
            <a:r>
              <a:rPr lang="lt-LT" sz="3200" dirty="0">
                <a:latin typeface="Times New Roman" pitchFamily="18" charset="0"/>
                <a:cs typeface="Times New Roman" pitchFamily="18" charset="0"/>
              </a:rPr>
              <a:t> turi </a:t>
            </a:r>
            <a:r>
              <a:rPr lang="lt-LT" sz="3200" dirty="0" smtClean="0">
                <a:latin typeface="Times New Roman" pitchFamily="18" charset="0"/>
                <a:cs typeface="Times New Roman" pitchFamily="18" charset="0"/>
              </a:rPr>
              <a:t>galimybę </a:t>
            </a:r>
            <a:r>
              <a:rPr lang="lt-LT" sz="3200" dirty="0">
                <a:latin typeface="Times New Roman" pitchFamily="18" charset="0"/>
                <a:cs typeface="Times New Roman" pitchFamily="18" charset="0"/>
              </a:rPr>
              <a:t>įsivertinti </a:t>
            </a:r>
            <a:r>
              <a:rPr lang="lt-LT" sz="3200" dirty="0" smtClean="0">
                <a:latin typeface="Times New Roman" pitchFamily="18" charset="0"/>
                <a:cs typeface="Times New Roman" pitchFamily="18" charset="0"/>
              </a:rPr>
              <a:t>savo pasiekimus bei pažangą pamokoje?</a:t>
            </a:r>
            <a:endParaRPr lang="lt-LT" sz="32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0092887"/>
              </p:ext>
            </p:extLst>
          </p:nvPr>
        </p:nvGraphicFramePr>
        <p:xfrm>
          <a:off x="1475656" y="4365104"/>
          <a:ext cx="6172200" cy="1742440"/>
        </p:xfrm>
        <a:graphic>
          <a:graphicData uri="http://schemas.openxmlformats.org/drawingml/2006/table">
            <a:tbl>
              <a:tblPr firstRow="1" bandRow="1">
                <a:tableStyleId>{5C22544A-7EE6-4342-B048-85BDC9FD1C3A}</a:tableStyleId>
              </a:tblPr>
              <a:tblGrid>
                <a:gridCol w="2057400"/>
                <a:gridCol w="2057400"/>
                <a:gridCol w="2057400"/>
              </a:tblGrid>
              <a:tr h="370840">
                <a:tc>
                  <a:txBody>
                    <a:bodyPr/>
                    <a:lstStyle/>
                    <a:p>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smtClean="0"/>
                        <a:t>Mokiniai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lt-LT" b="1" dirty="0" smtClean="0"/>
                        <a:t>Mokytojai</a:t>
                      </a:r>
                      <a:endParaRPr lang="lt-LT"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Taip</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47%	144</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400" b="1" dirty="0" smtClean="0">
                          <a:latin typeface="Times New Roman" pitchFamily="18" charset="0"/>
                          <a:cs typeface="Times New Roman" pitchFamily="18" charset="0"/>
                        </a:rPr>
                        <a:t>81% 	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2</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Kartais</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47%	142</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2400" b="1" dirty="0" smtClean="0">
                          <a:latin typeface="Times New Roman" pitchFamily="18" charset="0"/>
                          <a:cs typeface="Times New Roman" pitchFamily="18" charset="0"/>
                        </a:rPr>
                        <a:t>19%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lt-LT" sz="2400" b="1" dirty="0" smtClean="0">
                          <a:latin typeface="Times New Roman" pitchFamily="18" charset="0"/>
                          <a:cs typeface="Times New Roman" pitchFamily="18" charset="0"/>
                        </a:rPr>
                        <a:t>3</a:t>
                      </a:r>
                      <a:r>
                        <a:rPr lang="en-US" sz="2400" b="1" dirty="0" smtClean="0">
                          <a:latin typeface="Times New Roman" pitchFamily="18" charset="0"/>
                          <a:cs typeface="Times New Roman" pitchFamily="18" charset="0"/>
                        </a:rPr>
                        <a:t> </a:t>
                      </a:r>
                      <a:r>
                        <a:rPr lang="lt-LT" sz="2400" b="1" dirty="0" smtClean="0">
                          <a:latin typeface="Times New Roman" pitchFamily="18" charset="0"/>
                          <a:cs typeface="Times New Roman" pitchFamily="18" charset="0"/>
                        </a:rPr>
                        <a:t>Niekada</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t-LT" sz="2400" b="1" dirty="0" smtClean="0">
                          <a:latin typeface="Times New Roman" pitchFamily="18" charset="0"/>
                          <a:cs typeface="Times New Roman" pitchFamily="18" charset="0"/>
                        </a:rPr>
                        <a:t>6%	19</a:t>
                      </a:r>
                      <a:endParaRPr lang="lt-LT"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2400" b="1" dirty="0" smtClean="0">
                          <a:latin typeface="Times New Roman" pitchFamily="18" charset="0"/>
                          <a:cs typeface="Times New Roman" pitchFamily="18" charset="0"/>
                        </a:rPr>
                        <a:t>0% 	0</a:t>
                      </a:r>
                      <a:endParaRPr lang="lt-LT" sz="24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652802"/>
            <a:ext cx="3456384" cy="2496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1652802"/>
            <a:ext cx="3099856" cy="2479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166430"/>
      </p:ext>
    </p:extLst>
  </p:cSld>
  <p:clrMapOvr>
    <a:masterClrMapping/>
  </p:clrMapOvr>
  <p:transition spd="slow">
    <p:pull/>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1341"/>
            <a:ext cx="8229600" cy="1051395"/>
          </a:xfrm>
        </p:spPr>
        <p:txBody>
          <a:bodyPr>
            <a:normAutofit/>
          </a:bodyPr>
          <a:lstStyle/>
          <a:p>
            <a:r>
              <a:rPr lang="lt-LT" sz="2400" dirty="0">
                <a:solidFill>
                  <a:prstClr val="black"/>
                </a:solidFill>
                <a:latin typeface="Times New Roman" pitchFamily="18" charset="0"/>
                <a:cs typeface="Times New Roman" pitchFamily="18" charset="0"/>
              </a:rPr>
              <a:t>Mokinių atsakymai.</a:t>
            </a:r>
            <a:br>
              <a:rPr lang="lt-LT" sz="2400" dirty="0">
                <a:solidFill>
                  <a:prstClr val="black"/>
                </a:solidFill>
                <a:latin typeface="Times New Roman" pitchFamily="18" charset="0"/>
                <a:cs typeface="Times New Roman" pitchFamily="18" charset="0"/>
              </a:rPr>
            </a:br>
            <a:r>
              <a:rPr lang="lt-LT" sz="2400" dirty="0">
                <a:solidFill>
                  <a:prstClr val="black"/>
                </a:solidFill>
                <a:latin typeface="Times New Roman" pitchFamily="18" charset="0"/>
                <a:cs typeface="Times New Roman" pitchFamily="18" charset="0"/>
              </a:rPr>
              <a:t>30 - Komentaras, pasiūlymas dėl įsivertinimo pamokoje.</a:t>
            </a:r>
            <a:endParaRPr lang="lt-LT" sz="2400" dirty="0"/>
          </a:p>
        </p:txBody>
      </p:sp>
      <p:sp>
        <p:nvSpPr>
          <p:cNvPr id="3" name="Turinio vietos rezervavimo ženklas 2"/>
          <p:cNvSpPr>
            <a:spLocks noGrp="1"/>
          </p:cNvSpPr>
          <p:nvPr>
            <p:ph idx="1"/>
          </p:nvPr>
        </p:nvSpPr>
        <p:spPr>
          <a:xfrm>
            <a:off x="251520" y="980728"/>
            <a:ext cx="8784976" cy="5877272"/>
          </a:xfrm>
        </p:spPr>
        <p:txBody>
          <a:bodyPr>
            <a:normAutofit/>
          </a:bodyPr>
          <a:lstStyle/>
          <a:p>
            <a:pPr lvl="0"/>
            <a:r>
              <a:rPr lang="lt-LT" sz="1800" dirty="0">
                <a:solidFill>
                  <a:prstClr val="black"/>
                </a:solidFill>
                <a:latin typeface="Times New Roman" pitchFamily="18" charset="0"/>
                <a:cs typeface="Times New Roman" pitchFamily="18" charset="0"/>
              </a:rPr>
              <a:t>Labai gerai, kad galima aptarti klaidas ir įsivertinti pamokoje.</a:t>
            </a:r>
          </a:p>
          <a:p>
            <a:pPr lvl="0"/>
            <a:r>
              <a:rPr lang="lt-LT" sz="1800" dirty="0">
                <a:solidFill>
                  <a:prstClr val="black"/>
                </a:solidFill>
                <a:latin typeface="Times New Roman" pitchFamily="18" charset="0"/>
                <a:cs typeface="Times New Roman" pitchFamily="18" charset="0"/>
              </a:rPr>
              <a:t>Manau, kiekvienas mokinys turėtų įsivertinti individualiai.</a:t>
            </a:r>
          </a:p>
          <a:p>
            <a:pPr lvl="0"/>
            <a:r>
              <a:rPr lang="lt-LT" sz="1800" dirty="0">
                <a:solidFill>
                  <a:prstClr val="black"/>
                </a:solidFill>
                <a:latin typeface="Times New Roman" pitchFamily="18" charset="0"/>
                <a:cs typeface="Times New Roman" pitchFamily="18" charset="0"/>
              </a:rPr>
              <a:t>Manau, kad tai nėra reikalingas dalykas kiekvienoje pamokoje, į savaitę kartą ar rečiau, tai yra gana geras sprendimas, išmokti tai, ko nesupratai.</a:t>
            </a:r>
          </a:p>
          <a:p>
            <a:pPr lvl="0"/>
            <a:r>
              <a:rPr lang="lt-LT" sz="1800" dirty="0">
                <a:solidFill>
                  <a:prstClr val="black"/>
                </a:solidFill>
                <a:latin typeface="Times New Roman" pitchFamily="18" charset="0"/>
                <a:cs typeface="Times New Roman" pitchFamily="18" charset="0"/>
              </a:rPr>
              <a:t> </a:t>
            </a:r>
            <a:r>
              <a:rPr lang="sv-SE" sz="1800" dirty="0">
                <a:solidFill>
                  <a:prstClr val="black"/>
                </a:solidFill>
                <a:latin typeface="Times New Roman" pitchFamily="18" charset="0"/>
                <a:cs typeface="Times New Roman" pitchFamily="18" charset="0"/>
              </a:rPr>
              <a:t>Man jis kartais padeda, bet nevisada</a:t>
            </a:r>
            <a:r>
              <a:rPr lang="lt-LT" sz="1800" dirty="0">
                <a:solidFill>
                  <a:prstClr val="black"/>
                </a:solidFill>
                <a:latin typeface="Times New Roman" pitchFamily="18" charset="0"/>
                <a:cs typeface="Times New Roman" pitchFamily="18" charset="0"/>
              </a:rPr>
              <a:t>.</a:t>
            </a:r>
            <a:r>
              <a:rPr lang="sv-SE" sz="1800" dirty="0">
                <a:solidFill>
                  <a:prstClr val="black"/>
                </a:solidFill>
                <a:latin typeface="Times New Roman" pitchFamily="18" charset="0"/>
                <a:cs typeface="Times New Roman" pitchFamily="18" charset="0"/>
              </a:rPr>
              <a:t> </a:t>
            </a:r>
            <a:endParaRPr lang="lt-LT" sz="1800" dirty="0">
              <a:solidFill>
                <a:prstClr val="black"/>
              </a:solidFill>
              <a:latin typeface="Times New Roman" pitchFamily="18" charset="0"/>
              <a:cs typeface="Times New Roman" pitchFamily="18" charset="0"/>
            </a:endParaRPr>
          </a:p>
          <a:p>
            <a:pPr lvl="0"/>
            <a:r>
              <a:rPr lang="lt-LT" sz="1800" dirty="0">
                <a:solidFill>
                  <a:prstClr val="black"/>
                </a:solidFill>
                <a:latin typeface="Times New Roman" pitchFamily="18" charset="0"/>
                <a:cs typeface="Times New Roman" pitchFamily="18" charset="0"/>
              </a:rPr>
              <a:t>Reiktų, kad kai save įsivertiname, patikrintų mokytoja. </a:t>
            </a:r>
          </a:p>
          <a:p>
            <a:pPr lvl="0"/>
            <a:r>
              <a:rPr lang="lt-LT" sz="1800" dirty="0">
                <a:solidFill>
                  <a:prstClr val="black"/>
                </a:solidFill>
                <a:latin typeface="Times New Roman" pitchFamily="18" charset="0"/>
                <a:cs typeface="Times New Roman" pitchFamily="18" charset="0"/>
              </a:rPr>
              <a:t>Aš galvoju, kad įsivertinimas pamokoje rodo kiek vaikas išmoko, kiek jis suprato. </a:t>
            </a:r>
          </a:p>
          <a:p>
            <a:pPr lvl="0"/>
            <a:r>
              <a:rPr lang="lt-LT" sz="1800" dirty="0">
                <a:solidFill>
                  <a:prstClr val="black"/>
                </a:solidFill>
                <a:latin typeface="Times New Roman" pitchFamily="18" charset="0"/>
                <a:cs typeface="Times New Roman" pitchFamily="18" charset="0"/>
              </a:rPr>
              <a:t>Reikia įvairesnių vertinimo būdų. </a:t>
            </a:r>
          </a:p>
          <a:p>
            <a:pPr lvl="0"/>
            <a:r>
              <a:rPr lang="lt-LT" sz="1800" dirty="0">
                <a:solidFill>
                  <a:prstClr val="black"/>
                </a:solidFill>
                <a:latin typeface="Times New Roman" pitchFamily="18" charset="0"/>
                <a:cs typeface="Times New Roman" pitchFamily="18" charset="0"/>
              </a:rPr>
              <a:t>Norėčiau, kad dovanotų po kokią nors mažą </a:t>
            </a:r>
            <a:r>
              <a:rPr lang="lt-LT" sz="1800" dirty="0" err="1">
                <a:solidFill>
                  <a:prstClr val="black"/>
                </a:solidFill>
                <a:latin typeface="Times New Roman" pitchFamily="18" charset="0"/>
                <a:cs typeface="Times New Roman" pitchFamily="18" charset="0"/>
              </a:rPr>
              <a:t>mažą</a:t>
            </a:r>
            <a:r>
              <a:rPr lang="lt-LT" sz="1800" dirty="0">
                <a:solidFill>
                  <a:prstClr val="black"/>
                </a:solidFill>
                <a:latin typeface="Times New Roman" pitchFamily="18" charset="0"/>
                <a:cs typeface="Times New Roman" pitchFamily="18" charset="0"/>
              </a:rPr>
              <a:t> dovanėlę, nes labiau paskatintų mokytis mokykloje. </a:t>
            </a:r>
          </a:p>
          <a:p>
            <a:pPr lvl="0"/>
            <a:r>
              <a:rPr lang="lt-LT" sz="1800" dirty="0">
                <a:solidFill>
                  <a:prstClr val="black"/>
                </a:solidFill>
                <a:latin typeface="Times New Roman" pitchFamily="18" charset="0"/>
                <a:cs typeface="Times New Roman" pitchFamily="18" charset="0"/>
              </a:rPr>
              <a:t>Norėčiau, kad galėtume vienas kitą įvertinti... </a:t>
            </a:r>
          </a:p>
          <a:p>
            <a:pPr lvl="0"/>
            <a:r>
              <a:rPr lang="lt-LT" sz="1800" dirty="0">
                <a:solidFill>
                  <a:prstClr val="black"/>
                </a:solidFill>
                <a:latin typeface="Times New Roman" pitchFamily="18" charset="0"/>
                <a:cs typeface="Times New Roman" pitchFamily="18" charset="0"/>
              </a:rPr>
              <a:t>Daugiau mokytojų galėtų liepti mokiniams įsivertinti, bet ne raštu, nes tai labai vargina ir visi pamiršta. </a:t>
            </a:r>
          </a:p>
          <a:p>
            <a:pPr lvl="0"/>
            <a:r>
              <a:rPr lang="lt-LT" sz="1800" dirty="0">
                <a:solidFill>
                  <a:prstClr val="black"/>
                </a:solidFill>
                <a:latin typeface="Times New Roman" pitchFamily="18" charset="0"/>
                <a:cs typeface="Times New Roman" pitchFamily="18" charset="0"/>
              </a:rPr>
              <a:t>Labiau kreipti dėmesį į mokinio įsivertinimą, o ne mokytojo.</a:t>
            </a:r>
          </a:p>
          <a:p>
            <a:pPr lvl="0"/>
            <a:r>
              <a:rPr lang="lt-LT" sz="1800" dirty="0">
                <a:solidFill>
                  <a:prstClr val="black"/>
                </a:solidFill>
                <a:latin typeface="Times New Roman" pitchFamily="18" charset="0"/>
                <a:cs typeface="Times New Roman" pitchFamily="18" charset="0"/>
              </a:rPr>
              <a:t>Manau, kiekvienas kaip nori, taip vertinasi, negali priversti jei nenori. </a:t>
            </a:r>
          </a:p>
          <a:p>
            <a:pPr lvl="0"/>
            <a:r>
              <a:rPr lang="lt-LT" sz="1800" dirty="0">
                <a:solidFill>
                  <a:prstClr val="black"/>
                </a:solidFill>
                <a:latin typeface="Times New Roman" pitchFamily="18" charset="0"/>
                <a:cs typeface="Times New Roman" pitchFamily="18" charset="0"/>
              </a:rPr>
              <a:t>Nežinau ar tai naudinga. </a:t>
            </a:r>
          </a:p>
          <a:p>
            <a:pPr lvl="0"/>
            <a:r>
              <a:rPr lang="lt-LT" sz="1800" dirty="0">
                <a:solidFill>
                  <a:prstClr val="black"/>
                </a:solidFill>
                <a:latin typeface="Times New Roman" pitchFamily="18" charset="0"/>
                <a:cs typeface="Times New Roman" pitchFamily="18" charset="0"/>
              </a:rPr>
              <a:t>Nespauskit vaikų įsivertinti, jei jie nenori (aš nesu vienas iš jų).</a:t>
            </a:r>
          </a:p>
          <a:p>
            <a:pPr lvl="0"/>
            <a:r>
              <a:rPr lang="lt-LT" sz="1800" dirty="0">
                <a:solidFill>
                  <a:prstClr val="black"/>
                </a:solidFill>
                <a:latin typeface="Times New Roman" pitchFamily="18" charset="0"/>
                <a:cs typeface="Times New Roman" pitchFamily="18" charset="0"/>
              </a:rPr>
              <a:t>Galėtų dažniau mokytojos paklausinėti kaip mums sekėsi pamokoje ar viską supratome. </a:t>
            </a:r>
          </a:p>
          <a:p>
            <a:endParaRPr lang="lt-LT" dirty="0"/>
          </a:p>
        </p:txBody>
      </p:sp>
    </p:spTree>
    <p:extLst>
      <p:ext uri="{BB962C8B-B14F-4D97-AF65-F5344CB8AC3E}">
        <p14:creationId xmlns:p14="http://schemas.microsoft.com/office/powerpoint/2010/main" val="3407089913"/>
      </p:ext>
    </p:extLst>
  </p:cSld>
  <p:clrMapOvr>
    <a:masterClrMapping/>
  </p:clrMapOvr>
  <p:transition spd="slow">
    <p:pull/>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sz="2800" dirty="0">
                <a:latin typeface="Times New Roman" pitchFamily="18" charset="0"/>
                <a:cs typeface="Times New Roman" pitchFamily="18" charset="0"/>
              </a:rPr>
              <a:t>Mokytojų atsakymai</a:t>
            </a:r>
            <a:r>
              <a:rPr lang="lt-LT" sz="2800" dirty="0" smtClean="0">
                <a:latin typeface="Times New Roman" pitchFamily="18" charset="0"/>
                <a:cs typeface="Times New Roman" pitchFamily="18" charset="0"/>
              </a:rPr>
              <a:t>.</a:t>
            </a:r>
            <a:br>
              <a:rPr lang="lt-LT" sz="2800" dirty="0" smtClean="0">
                <a:latin typeface="Times New Roman" pitchFamily="18" charset="0"/>
                <a:cs typeface="Times New Roman" pitchFamily="18" charset="0"/>
              </a:rPr>
            </a:br>
            <a:r>
              <a:rPr lang="lt-LT" sz="2800" dirty="0" smtClean="0">
                <a:latin typeface="Times New Roman" pitchFamily="18" charset="0"/>
                <a:cs typeface="Times New Roman" pitchFamily="18" charset="0"/>
              </a:rPr>
              <a:t>30 - Jūsų </a:t>
            </a:r>
            <a:r>
              <a:rPr lang="lt-LT" sz="2800" dirty="0">
                <a:latin typeface="Times New Roman" pitchFamily="18" charset="0"/>
                <a:cs typeface="Times New Roman" pitchFamily="18" charset="0"/>
              </a:rPr>
              <a:t>komentaras, pasiūlymas dėl įsivertinimo pamokoje</a:t>
            </a:r>
            <a:r>
              <a:rPr lang="lt-LT" sz="2400" dirty="0">
                <a:latin typeface="Times New Roman" pitchFamily="18" charset="0"/>
                <a:cs typeface="Times New Roman" pitchFamily="18" charset="0"/>
              </a:rPr>
              <a:t>.</a:t>
            </a:r>
          </a:p>
        </p:txBody>
      </p:sp>
      <p:sp>
        <p:nvSpPr>
          <p:cNvPr id="3" name="Turinio vietos rezervavimo ženklas 2"/>
          <p:cNvSpPr>
            <a:spLocks noGrp="1"/>
          </p:cNvSpPr>
          <p:nvPr>
            <p:ph idx="1"/>
          </p:nvPr>
        </p:nvSpPr>
        <p:spPr>
          <a:xfrm>
            <a:off x="179512" y="1340768"/>
            <a:ext cx="8964488" cy="5688632"/>
          </a:xfrm>
        </p:spPr>
        <p:txBody>
          <a:bodyPr>
            <a:normAutofit fontScale="32500" lnSpcReduction="20000"/>
          </a:bodyPr>
          <a:lstStyle/>
          <a:p>
            <a:r>
              <a:rPr lang="lt-LT" sz="4900" dirty="0" smtClean="0">
                <a:latin typeface="Times New Roman" pitchFamily="18" charset="0"/>
                <a:cs typeface="Times New Roman" pitchFamily="18" charset="0"/>
              </a:rPr>
              <a:t>Užima </a:t>
            </a:r>
            <a:r>
              <a:rPr lang="lt-LT" sz="4900" dirty="0">
                <a:latin typeface="Times New Roman" pitchFamily="18" charset="0"/>
                <a:cs typeface="Times New Roman" pitchFamily="18" charset="0"/>
              </a:rPr>
              <a:t>labai daug brangaus pamokos laiko</a:t>
            </a:r>
          </a:p>
          <a:p>
            <a:r>
              <a:rPr lang="lt-LT" sz="4900" dirty="0" smtClean="0">
                <a:latin typeface="Times New Roman" pitchFamily="18" charset="0"/>
                <a:cs typeface="Times New Roman" pitchFamily="18" charset="0"/>
              </a:rPr>
              <a:t>Tai </a:t>
            </a:r>
            <a:r>
              <a:rPr lang="lt-LT" sz="4900" dirty="0">
                <a:latin typeface="Times New Roman" pitchFamily="18" charset="0"/>
                <a:cs typeface="Times New Roman" pitchFamily="18" charset="0"/>
              </a:rPr>
              <a:t>žaidimas</a:t>
            </a:r>
            <a:r>
              <a:rPr lang="lt-LT" sz="4900" dirty="0" smtClean="0">
                <a:latin typeface="Times New Roman" pitchFamily="18" charset="0"/>
                <a:cs typeface="Times New Roman" pitchFamily="18" charset="0"/>
              </a:rPr>
              <a:t>, kuris </a:t>
            </a:r>
            <a:r>
              <a:rPr lang="lt-LT" sz="4900" dirty="0">
                <a:latin typeface="Times New Roman" pitchFamily="18" charset="0"/>
                <a:cs typeface="Times New Roman" pitchFamily="18" charset="0"/>
              </a:rPr>
              <a:t>po kelerių metų nusibos</a:t>
            </a:r>
            <a:r>
              <a:rPr lang="lt-LT" sz="4900" dirty="0" smtClean="0">
                <a:latin typeface="Times New Roman" pitchFamily="18" charset="0"/>
                <a:cs typeface="Times New Roman" pitchFamily="18" charset="0"/>
              </a:rPr>
              <a:t>, pasimirš. Tas</a:t>
            </a:r>
            <a:r>
              <a:rPr lang="lt-LT" sz="4900" dirty="0">
                <a:latin typeface="Times New Roman" pitchFamily="18" charset="0"/>
                <a:cs typeface="Times New Roman" pitchFamily="18" charset="0"/>
              </a:rPr>
              <a:t>, kuris sąmoningai mokosi, siekia rezultatų, tas ir taip supranta, ko nežino ir stengiasi, klausia mokytojo, o kitiems</a:t>
            </a:r>
            <a:r>
              <a:rPr lang="lt-LT" sz="4900" dirty="0" smtClean="0">
                <a:latin typeface="Times New Roman" pitchFamily="18" charset="0"/>
                <a:cs typeface="Times New Roman" pitchFamily="18" charset="0"/>
              </a:rPr>
              <a:t>... vienodai</a:t>
            </a:r>
            <a:r>
              <a:rPr lang="lt-LT" sz="4900" dirty="0">
                <a:latin typeface="Times New Roman" pitchFamily="18" charset="0"/>
                <a:cs typeface="Times New Roman" pitchFamily="18" charset="0"/>
              </a:rPr>
              <a:t>.</a:t>
            </a:r>
          </a:p>
          <a:p>
            <a:r>
              <a:rPr lang="lt-LT" sz="4900" dirty="0" smtClean="0">
                <a:latin typeface="Times New Roman" pitchFamily="18" charset="0"/>
                <a:cs typeface="Times New Roman" pitchFamily="18" charset="0"/>
              </a:rPr>
              <a:t>Neturiu</a:t>
            </a:r>
            <a:endParaRPr lang="lt-LT" sz="4900" dirty="0">
              <a:latin typeface="Times New Roman" pitchFamily="18" charset="0"/>
              <a:cs typeface="Times New Roman" pitchFamily="18" charset="0"/>
            </a:endParaRPr>
          </a:p>
          <a:p>
            <a:r>
              <a:rPr lang="lt-LT" sz="4900" dirty="0">
                <a:latin typeface="Times New Roman" pitchFamily="18" charset="0"/>
                <a:cs typeface="Times New Roman" pitchFamily="18" charset="0"/>
              </a:rPr>
              <a:t>R</a:t>
            </a:r>
            <a:r>
              <a:rPr lang="lt-LT" sz="4900" dirty="0" smtClean="0">
                <a:latin typeface="Times New Roman" pitchFamily="18" charset="0"/>
                <a:cs typeface="Times New Roman" pitchFamily="18" charset="0"/>
              </a:rPr>
              <a:t>eikalingas įsivertinimas</a:t>
            </a:r>
            <a:endParaRPr lang="lt-LT" sz="4900" dirty="0">
              <a:latin typeface="Times New Roman" pitchFamily="18" charset="0"/>
              <a:cs typeface="Times New Roman" pitchFamily="18" charset="0"/>
            </a:endParaRPr>
          </a:p>
          <a:p>
            <a:r>
              <a:rPr lang="lt-LT" sz="4900" dirty="0" smtClean="0">
                <a:latin typeface="Times New Roman" pitchFamily="18" charset="0"/>
                <a:cs typeface="Times New Roman" pitchFamily="18" charset="0"/>
              </a:rPr>
              <a:t>Tai </a:t>
            </a:r>
            <a:r>
              <a:rPr lang="lt-LT" sz="4900" dirty="0">
                <a:latin typeface="Times New Roman" pitchFamily="18" charset="0"/>
                <a:cs typeface="Times New Roman" pitchFamily="18" charset="0"/>
              </a:rPr>
              <a:t>labai svarbus dalykas, bet išsamiai taikyti jį kiekvieną pamoką neįmanoma. Mokytojas neturi galimybių įsigilinti į kiekvieno vaiko pasiekimus. Todėl kartais tai yra tik formalumas.</a:t>
            </a:r>
          </a:p>
          <a:p>
            <a:r>
              <a:rPr lang="lt-LT" sz="4900" dirty="0" smtClean="0">
                <a:latin typeface="Times New Roman" pitchFamily="18" charset="0"/>
                <a:cs typeface="Times New Roman" pitchFamily="18" charset="0"/>
              </a:rPr>
              <a:t>Jis </a:t>
            </a:r>
            <a:r>
              <a:rPr lang="lt-LT" sz="4900" dirty="0">
                <a:latin typeface="Times New Roman" pitchFamily="18" charset="0"/>
                <a:cs typeface="Times New Roman" pitchFamily="18" charset="0"/>
              </a:rPr>
              <a:t>naudingas, bet ar visuomet jis reikalingas</a:t>
            </a:r>
          </a:p>
          <a:p>
            <a:r>
              <a:rPr lang="lt-LT" sz="4900" dirty="0" smtClean="0">
                <a:latin typeface="Times New Roman" pitchFamily="18" charset="0"/>
                <a:cs typeface="Times New Roman" pitchFamily="18" charset="0"/>
              </a:rPr>
              <a:t>Naudoti </a:t>
            </a:r>
            <a:r>
              <a:rPr lang="lt-LT" sz="4900" dirty="0">
                <a:latin typeface="Times New Roman" pitchFamily="18" charset="0"/>
                <a:cs typeface="Times New Roman" pitchFamily="18" charset="0"/>
              </a:rPr>
              <a:t>tik tuomet, kai jis iš tiesų </a:t>
            </a:r>
            <a:r>
              <a:rPr lang="lt-LT" sz="4900" dirty="0" smtClean="0">
                <a:latin typeface="Times New Roman" pitchFamily="18" charset="0"/>
                <a:cs typeface="Times New Roman" pitchFamily="18" charset="0"/>
              </a:rPr>
              <a:t>reikalingas, o </a:t>
            </a:r>
            <a:r>
              <a:rPr lang="lt-LT" sz="4900" dirty="0">
                <a:latin typeface="Times New Roman" pitchFamily="18" charset="0"/>
                <a:cs typeface="Times New Roman" pitchFamily="18" charset="0"/>
              </a:rPr>
              <a:t>ne kišti per prievartą </a:t>
            </a:r>
            <a:r>
              <a:rPr lang="lt-LT" sz="4900" dirty="0" smtClean="0">
                <a:latin typeface="Times New Roman" pitchFamily="18" charset="0"/>
                <a:cs typeface="Times New Roman" pitchFamily="18" charset="0"/>
              </a:rPr>
              <a:t>tam, kad </a:t>
            </a:r>
            <a:r>
              <a:rPr lang="lt-LT" sz="4900" dirty="0">
                <a:latin typeface="Times New Roman" pitchFamily="18" charset="0"/>
                <a:cs typeface="Times New Roman" pitchFamily="18" charset="0"/>
              </a:rPr>
              <a:t>tik būtų.</a:t>
            </a:r>
          </a:p>
          <a:p>
            <a:r>
              <a:rPr lang="lt-LT" sz="4900" dirty="0" smtClean="0">
                <a:latin typeface="Times New Roman" pitchFamily="18" charset="0"/>
                <a:cs typeface="Times New Roman" pitchFamily="18" charset="0"/>
              </a:rPr>
              <a:t>Įsivertinimas </a:t>
            </a:r>
            <a:r>
              <a:rPr lang="lt-LT" sz="4900" dirty="0">
                <a:latin typeface="Times New Roman" pitchFamily="18" charset="0"/>
                <a:cs typeface="Times New Roman" pitchFamily="18" charset="0"/>
              </a:rPr>
              <a:t>turi padėti išmokti pamokoje, išsiaiškinti klaidas, suprasti, kiek mokinys geba išmokti.</a:t>
            </a:r>
          </a:p>
          <a:p>
            <a:r>
              <a:rPr lang="lt-LT" sz="4900" dirty="0">
                <a:latin typeface="Times New Roman" pitchFamily="18" charset="0"/>
                <a:cs typeface="Times New Roman" pitchFamily="18" charset="0"/>
              </a:rPr>
              <a:t>S</a:t>
            </a:r>
            <a:r>
              <a:rPr lang="lt-LT" sz="4900" dirty="0" smtClean="0">
                <a:latin typeface="Times New Roman" pitchFamily="18" charset="0"/>
                <a:cs typeface="Times New Roman" pitchFamily="18" charset="0"/>
              </a:rPr>
              <a:t>uteikti </a:t>
            </a:r>
            <a:r>
              <a:rPr lang="lt-LT" sz="4900" dirty="0">
                <a:latin typeface="Times New Roman" pitchFamily="18" charset="0"/>
                <a:cs typeface="Times New Roman" pitchFamily="18" charset="0"/>
              </a:rPr>
              <a:t>progą kiekvieną pamoką mokiniams įsivertinti savo įgytus gebėjimus.</a:t>
            </a:r>
          </a:p>
          <a:p>
            <a:r>
              <a:rPr lang="lt-LT" sz="4900" dirty="0">
                <a:latin typeface="Times New Roman" pitchFamily="18" charset="0"/>
                <a:cs typeface="Times New Roman" pitchFamily="18" charset="0"/>
              </a:rPr>
              <a:t>N</a:t>
            </a:r>
            <a:r>
              <a:rPr lang="lt-LT" sz="4900" dirty="0" smtClean="0">
                <a:latin typeface="Times New Roman" pitchFamily="18" charset="0"/>
                <a:cs typeface="Times New Roman" pitchFamily="18" charset="0"/>
              </a:rPr>
              <a:t>eturiu</a:t>
            </a:r>
            <a:endParaRPr lang="lt-LT" sz="4900" dirty="0">
              <a:latin typeface="Times New Roman" pitchFamily="18" charset="0"/>
              <a:cs typeface="Times New Roman" pitchFamily="18" charset="0"/>
            </a:endParaRPr>
          </a:p>
          <a:p>
            <a:r>
              <a:rPr lang="lt-LT" sz="4900" dirty="0" smtClean="0">
                <a:latin typeface="Times New Roman" pitchFamily="18" charset="0"/>
                <a:cs typeface="Times New Roman" pitchFamily="18" charset="0"/>
              </a:rPr>
              <a:t>Tas </a:t>
            </a:r>
            <a:r>
              <a:rPr lang="lt-LT" sz="4900" dirty="0">
                <a:latin typeface="Times New Roman" pitchFamily="18" charset="0"/>
                <a:cs typeface="Times New Roman" pitchFamily="18" charset="0"/>
              </a:rPr>
              <a:t>pats per tą patį.</a:t>
            </a:r>
          </a:p>
          <a:p>
            <a:r>
              <a:rPr lang="lt-LT" sz="4900" dirty="0">
                <a:latin typeface="Times New Roman" pitchFamily="18" charset="0"/>
                <a:cs typeface="Times New Roman" pitchFamily="18" charset="0"/>
              </a:rPr>
              <a:t>T</a:t>
            </a:r>
            <a:r>
              <a:rPr lang="lt-LT" sz="4900" dirty="0" smtClean="0">
                <a:latin typeface="Times New Roman" pitchFamily="18" charset="0"/>
                <a:cs typeface="Times New Roman" pitchFamily="18" charset="0"/>
              </a:rPr>
              <a:t>rūksta </a:t>
            </a:r>
            <a:r>
              <a:rPr lang="lt-LT" sz="4900" dirty="0">
                <a:latin typeface="Times New Roman" pitchFamily="18" charset="0"/>
                <a:cs typeface="Times New Roman" pitchFamily="18" charset="0"/>
              </a:rPr>
              <a:t>laiko pamokoje</a:t>
            </a:r>
          </a:p>
          <a:p>
            <a:r>
              <a:rPr lang="lt-LT" sz="4900" dirty="0">
                <a:latin typeface="Times New Roman" pitchFamily="18" charset="0"/>
                <a:cs typeface="Times New Roman" pitchFamily="18" charset="0"/>
              </a:rPr>
              <a:t>M</a:t>
            </a:r>
            <a:r>
              <a:rPr lang="lt-LT" sz="4900" dirty="0" smtClean="0">
                <a:latin typeface="Times New Roman" pitchFamily="18" charset="0"/>
                <a:cs typeface="Times New Roman" pitchFamily="18" charset="0"/>
              </a:rPr>
              <a:t>anau </a:t>
            </a:r>
            <a:r>
              <a:rPr lang="lt-LT" sz="4900" dirty="0">
                <a:latin typeface="Times New Roman" pitchFamily="18" charset="0"/>
                <a:cs typeface="Times New Roman" pitchFamily="18" charset="0"/>
              </a:rPr>
              <a:t>kad jis būtinas</a:t>
            </a:r>
          </a:p>
          <a:p>
            <a:r>
              <a:rPr lang="lt-LT" sz="4900" dirty="0">
                <a:latin typeface="Times New Roman" pitchFamily="18" charset="0"/>
                <a:cs typeface="Times New Roman" pitchFamily="18" charset="0"/>
              </a:rPr>
              <a:t>N</a:t>
            </a:r>
            <a:r>
              <a:rPr lang="lt-LT" sz="4900" dirty="0" smtClean="0">
                <a:latin typeface="Times New Roman" pitchFamily="18" charset="0"/>
                <a:cs typeface="Times New Roman" pitchFamily="18" charset="0"/>
              </a:rPr>
              <a:t>eturėtų </a:t>
            </a:r>
            <a:r>
              <a:rPr lang="lt-LT" sz="4900" dirty="0">
                <a:latin typeface="Times New Roman" pitchFamily="18" charset="0"/>
                <a:cs typeface="Times New Roman" pitchFamily="18" charset="0"/>
              </a:rPr>
              <a:t>tapti rutina - išmoks „įsivertinti“</a:t>
            </a:r>
          </a:p>
          <a:p>
            <a:r>
              <a:rPr lang="lt-LT" sz="4900" dirty="0" smtClean="0">
                <a:latin typeface="Times New Roman" pitchFamily="18" charset="0"/>
                <a:cs typeface="Times New Roman" pitchFamily="18" charset="0"/>
              </a:rPr>
              <a:t>Įsivertinimas </a:t>
            </a:r>
            <a:r>
              <a:rPr lang="lt-LT" sz="4900" dirty="0">
                <a:latin typeface="Times New Roman" pitchFamily="18" charset="0"/>
                <a:cs typeface="Times New Roman" pitchFamily="18" charset="0"/>
              </a:rPr>
              <a:t>papildo vertinimą, bet jo nepakeičia.</a:t>
            </a:r>
          </a:p>
          <a:p>
            <a:r>
              <a:rPr lang="lt-LT" sz="4900" dirty="0">
                <a:latin typeface="Times New Roman" pitchFamily="18" charset="0"/>
                <a:cs typeface="Times New Roman" pitchFamily="18" charset="0"/>
              </a:rPr>
              <a:t>N</a:t>
            </a:r>
            <a:r>
              <a:rPr lang="lt-LT" sz="4900" dirty="0" smtClean="0">
                <a:latin typeface="Times New Roman" pitchFamily="18" charset="0"/>
                <a:cs typeface="Times New Roman" pitchFamily="18" charset="0"/>
              </a:rPr>
              <a:t>e </a:t>
            </a:r>
            <a:r>
              <a:rPr lang="lt-LT" sz="4900" dirty="0">
                <a:latin typeface="Times New Roman" pitchFamily="18" charset="0"/>
                <a:cs typeface="Times New Roman" pitchFamily="18" charset="0"/>
              </a:rPr>
              <a:t>kiekvienoje pamokoje reikalingas įsivertinimas.</a:t>
            </a:r>
          </a:p>
          <a:p>
            <a:r>
              <a:rPr lang="lt-LT" sz="4900" dirty="0" smtClean="0">
                <a:latin typeface="Times New Roman" pitchFamily="18" charset="0"/>
                <a:cs typeface="Times New Roman" pitchFamily="18" charset="0"/>
              </a:rPr>
              <a:t>Neturiu</a:t>
            </a:r>
            <a:endParaRPr lang="lt-LT" sz="4900" dirty="0">
              <a:latin typeface="Times New Roman" pitchFamily="18" charset="0"/>
              <a:cs typeface="Times New Roman" pitchFamily="18" charset="0"/>
            </a:endParaRPr>
          </a:p>
          <a:p>
            <a:r>
              <a:rPr lang="lt-LT" sz="4900" dirty="0" smtClean="0">
                <a:latin typeface="Times New Roman" pitchFamily="18" charset="0"/>
                <a:cs typeface="Times New Roman" pitchFamily="18" charset="0"/>
              </a:rPr>
              <a:t>Visi </a:t>
            </a:r>
            <a:r>
              <a:rPr lang="lt-LT" sz="4900" dirty="0">
                <a:latin typeface="Times New Roman" pitchFamily="18" charset="0"/>
                <a:cs typeface="Times New Roman" pitchFamily="18" charset="0"/>
              </a:rPr>
              <a:t>mokytojai naudoja įvairius būdus, tai priklauso nuo dėstomo dalyko ir kokias užduotis mokiniai atlieka.</a:t>
            </a:r>
          </a:p>
          <a:p>
            <a:endParaRPr lang="lt-LT" dirty="0"/>
          </a:p>
        </p:txBody>
      </p:sp>
    </p:spTree>
    <p:extLst>
      <p:ext uri="{BB962C8B-B14F-4D97-AF65-F5344CB8AC3E}">
        <p14:creationId xmlns:p14="http://schemas.microsoft.com/office/powerpoint/2010/main" val="1114533432"/>
      </p:ext>
    </p:extLst>
  </p:cSld>
  <p:clrMapOvr>
    <a:masterClrMapping/>
  </p:clrMapOvr>
  <p:transition spd="slow">
    <p:pull/>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a:t>
            </a:r>
            <a:r>
              <a:rPr lang="lt-LT" dirty="0" smtClean="0">
                <a:latin typeface="Times New Roman" panose="02020603050405020304" pitchFamily="18" charset="0"/>
                <a:cs typeface="Times New Roman" panose="02020603050405020304" pitchFamily="18" charset="0"/>
              </a:rPr>
              <a:t>ŠVADOS</a:t>
            </a:r>
            <a:endParaRPr lang="en-US"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fontScale="77500" lnSpcReduction="20000"/>
          </a:bodyPr>
          <a:lstStyle/>
          <a:p>
            <a:pPr marL="0" indent="0">
              <a:buNone/>
            </a:pPr>
            <a:r>
              <a:rPr lang="lt-LT" dirty="0" smtClean="0">
                <a:latin typeface="Times New Roman" panose="02020603050405020304" pitchFamily="18" charset="0"/>
                <a:cs typeface="Times New Roman" panose="02020603050405020304" pitchFamily="18" charset="0"/>
              </a:rPr>
              <a:t>1. Apklausoje daugiausia dalyvavo 5-8 klasių mokiniai, 5-7 klasių mokinių tėvai ir 25 dalyko mokytojai bei 3 pagalbos mokiniui specialistai.</a:t>
            </a:r>
          </a:p>
          <a:p>
            <a:pPr marL="0" indent="0">
              <a:buNone/>
            </a:pPr>
            <a:r>
              <a:rPr lang="lt-LT" dirty="0" smtClean="0">
                <a:latin typeface="Times New Roman" panose="02020603050405020304" pitchFamily="18" charset="0"/>
                <a:cs typeface="Times New Roman" panose="02020603050405020304" pitchFamily="18" charset="0"/>
              </a:rPr>
              <a:t>2. Mokiniams ir tėvams pažymys yra labai svarbus(74</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mokini</a:t>
            </a:r>
            <a:r>
              <a:rPr lang="lt-LT" dirty="0" smtClean="0">
                <a:latin typeface="Times New Roman" panose="02020603050405020304" pitchFamily="18" charset="0"/>
                <a:cs typeface="Times New Roman" panose="02020603050405020304" pitchFamily="18" charset="0"/>
              </a:rPr>
              <a:t>ų, 82</a:t>
            </a:r>
            <a:r>
              <a:rPr lang="en-US" dirty="0" smtClean="0">
                <a:latin typeface="Times New Roman" panose="02020603050405020304" pitchFamily="18" charset="0"/>
                <a:cs typeface="Times New Roman" panose="02020603050405020304" pitchFamily="18" charset="0"/>
              </a:rPr>
              <a:t>% t</a:t>
            </a:r>
            <a:r>
              <a:rPr lang="lt-LT" dirty="0" err="1" smtClean="0">
                <a:latin typeface="Times New Roman" panose="02020603050405020304" pitchFamily="18" charset="0"/>
                <a:cs typeface="Times New Roman" panose="02020603050405020304" pitchFamily="18" charset="0"/>
              </a:rPr>
              <a:t>ėvų</a:t>
            </a:r>
            <a:r>
              <a:rPr lang="lt-LT" dirty="0" smtClean="0">
                <a:latin typeface="Times New Roman" panose="02020603050405020304" pitchFamily="18" charset="0"/>
                <a:cs typeface="Times New Roman" panose="02020603050405020304" pitchFamily="18" charset="0"/>
              </a:rPr>
              <a:t>).</a:t>
            </a:r>
          </a:p>
          <a:p>
            <a:pPr marL="0" indent="0">
              <a:buNone/>
            </a:pPr>
            <a:r>
              <a:rPr lang="lt-LT" dirty="0" smtClean="0">
                <a:latin typeface="Times New Roman" panose="02020603050405020304" pitchFamily="18" charset="0"/>
                <a:cs typeface="Times New Roman" panose="02020603050405020304" pitchFamily="18" charset="0"/>
              </a:rPr>
              <a:t>3. 44</a:t>
            </a:r>
            <a:r>
              <a:rPr lang="en-US" dirty="0" smtClean="0">
                <a:latin typeface="Times New Roman" panose="02020603050405020304" pitchFamily="18" charset="0"/>
                <a:cs typeface="Times New Roman" panose="02020603050405020304" pitchFamily="18" charset="0"/>
              </a:rPr>
              <a:t>%</a:t>
            </a:r>
            <a:r>
              <a:rPr lang="lt-LT" dirty="0" smtClean="0">
                <a:latin typeface="Times New Roman" panose="02020603050405020304" pitchFamily="18" charset="0"/>
                <a:cs typeface="Times New Roman" panose="02020603050405020304" pitchFamily="18" charset="0"/>
              </a:rPr>
              <a:t> mokytojų naudoja kitus fiksuotus vertinimo būdus. </a:t>
            </a:r>
          </a:p>
          <a:p>
            <a:pPr marL="0" indent="0">
              <a:buNone/>
            </a:pPr>
            <a:r>
              <a:rPr lang="lt-LT" dirty="0">
                <a:latin typeface="Times New Roman" panose="02020603050405020304" pitchFamily="18" charset="0"/>
                <a:cs typeface="Times New Roman" panose="02020603050405020304" pitchFamily="18" charset="0"/>
              </a:rPr>
              <a:t>4</a:t>
            </a:r>
            <a:r>
              <a:rPr lang="lt-LT" dirty="0" smtClean="0">
                <a:latin typeface="Times New Roman" panose="02020603050405020304" pitchFamily="18" charset="0"/>
                <a:cs typeface="Times New Roman" panose="02020603050405020304" pitchFamily="18" charset="0"/>
              </a:rPr>
              <a:t>. Mokiniai, tėvai ir mokytojai gerai žino vertinimo kriterijus.</a:t>
            </a:r>
          </a:p>
          <a:p>
            <a:pPr marL="0" indent="0">
              <a:buNone/>
            </a:pPr>
            <a:r>
              <a:rPr lang="lt-LT" dirty="0">
                <a:latin typeface="Times New Roman" panose="02020603050405020304" pitchFamily="18" charset="0"/>
                <a:cs typeface="Times New Roman" panose="02020603050405020304" pitchFamily="18" charset="0"/>
              </a:rPr>
              <a:t>5</a:t>
            </a:r>
            <a:r>
              <a:rPr lang="lt-LT" dirty="0" smtClean="0">
                <a:latin typeface="Times New Roman" panose="02020603050405020304" pitchFamily="18" charset="0"/>
                <a:cs typeface="Times New Roman" panose="02020603050405020304" pitchFamily="18" charset="0"/>
              </a:rPr>
              <a:t>. Pasitaiko atvejų, kai nesilaikoma susitarimų dėl kontrolinių darbų rašymo (vienas kontrolinis darbas per dieną). </a:t>
            </a:r>
            <a:endParaRPr lang="lt-LT" dirty="0">
              <a:latin typeface="Times New Roman" panose="02020603050405020304" pitchFamily="18" charset="0"/>
              <a:cs typeface="Times New Roman" panose="02020603050405020304" pitchFamily="18" charset="0"/>
            </a:endParaRPr>
          </a:p>
          <a:p>
            <a:pPr marL="0" indent="0">
              <a:buNone/>
            </a:pPr>
            <a:r>
              <a:rPr lang="lt-LT" dirty="0" smtClean="0">
                <a:latin typeface="Times New Roman" panose="02020603050405020304" pitchFamily="18" charset="0"/>
                <a:cs typeface="Times New Roman" panose="02020603050405020304" pitchFamily="18" charset="0"/>
              </a:rPr>
              <a:t>6. Dauguma mokinių ir mokytojų mano, kad įsivertinimas pamokoje yra svarbus.</a:t>
            </a:r>
          </a:p>
          <a:p>
            <a:pPr marL="0" indent="0">
              <a:buNone/>
            </a:pPr>
            <a:r>
              <a:rPr lang="lt-LT" dirty="0">
                <a:latin typeface="Times New Roman" panose="02020603050405020304" pitchFamily="18" charset="0"/>
                <a:cs typeface="Times New Roman" panose="02020603050405020304" pitchFamily="18" charset="0"/>
              </a:rPr>
              <a:t>7</a:t>
            </a:r>
            <a:r>
              <a:rPr lang="lt-LT" dirty="0" smtClean="0">
                <a:latin typeface="Times New Roman" panose="02020603050405020304" pitchFamily="18" charset="0"/>
                <a:cs typeface="Times New Roman" panose="02020603050405020304" pitchFamily="18" charset="0"/>
              </a:rPr>
              <a:t>. Mokinių ir mokytojų nuomone įsivertinimas pamokoje ne visada parodo tai, ko mokinys išmoko.</a:t>
            </a:r>
          </a:p>
          <a:p>
            <a:pPr marL="0" indent="0">
              <a:buNone/>
            </a:pPr>
            <a:endParaRPr lang="lt-LT" dirty="0" smtClean="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11871543"/>
      </p:ext>
    </p:extLst>
  </p:cSld>
  <p:clrMapOvr>
    <a:masterClrMapping/>
  </p:clrMapOvr>
  <p:transition spd="slow">
    <p:pull/>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116632"/>
            <a:ext cx="8229600" cy="1143000"/>
          </a:xfrm>
        </p:spPr>
        <p:txBody>
          <a:bodyPr>
            <a:normAutofit/>
          </a:bodyPr>
          <a:lstStyle/>
          <a:p>
            <a:r>
              <a:rPr lang="lt-LT" dirty="0" smtClean="0">
                <a:latin typeface="Times New Roman" panose="02020603050405020304" pitchFamily="18" charset="0"/>
                <a:cs typeface="Times New Roman" panose="02020603050405020304" pitchFamily="18" charset="0"/>
              </a:rPr>
              <a:t>Rekomendacijos</a:t>
            </a:r>
            <a:endParaRPr lang="en-US"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179512" y="1124744"/>
            <a:ext cx="8856984" cy="5001419"/>
          </a:xfrm>
        </p:spPr>
        <p:txBody>
          <a:bodyPr>
            <a:normAutofit fontScale="92500"/>
          </a:bodyPr>
          <a:lstStyle/>
          <a:p>
            <a:r>
              <a:rPr lang="lt-LT" dirty="0">
                <a:latin typeface="Times New Roman" panose="02020603050405020304" pitchFamily="18" charset="0"/>
                <a:cs typeface="Times New Roman" panose="02020603050405020304" pitchFamily="18" charset="0"/>
              </a:rPr>
              <a:t>K</a:t>
            </a:r>
            <a:r>
              <a:rPr lang="lt-LT" dirty="0" smtClean="0">
                <a:latin typeface="Times New Roman" panose="02020603050405020304" pitchFamily="18" charset="0"/>
                <a:cs typeface="Times New Roman" panose="02020603050405020304" pitchFamily="18" charset="0"/>
              </a:rPr>
              <a:t>lasių vadovams ir dalykų mokytojams su mokiniais </a:t>
            </a:r>
            <a:r>
              <a:rPr lang="lt-LT" dirty="0">
                <a:latin typeface="Times New Roman" panose="02020603050405020304" pitchFamily="18" charset="0"/>
                <a:cs typeface="Times New Roman" panose="02020603050405020304" pitchFamily="18" charset="0"/>
              </a:rPr>
              <a:t>aptarti </a:t>
            </a:r>
            <a:r>
              <a:rPr lang="lt-LT" dirty="0" smtClean="0">
                <a:latin typeface="Times New Roman" panose="02020603050405020304" pitchFamily="18" charset="0"/>
                <a:cs typeface="Times New Roman" panose="02020603050405020304" pitchFamily="18" charset="0"/>
              </a:rPr>
              <a:t>vertinimo formas ir informuoti tėvus. </a:t>
            </a:r>
          </a:p>
          <a:p>
            <a:r>
              <a:rPr lang="lt-LT" dirty="0" smtClean="0">
                <a:latin typeface="Times New Roman" panose="02020603050405020304" pitchFamily="18" charset="0"/>
                <a:cs typeface="Times New Roman" panose="02020603050405020304" pitchFamily="18" charset="0"/>
              </a:rPr>
              <a:t>Mokytojams pradedant naują skyrių visada informuoti mokinius apie atsiskaitomuosius darbus ir jų vertinimą.</a:t>
            </a:r>
          </a:p>
          <a:p>
            <a:r>
              <a:rPr lang="en-US" dirty="0" smtClean="0">
                <a:latin typeface="Times New Roman" panose="02020603050405020304" pitchFamily="18" charset="0"/>
                <a:cs typeface="Times New Roman" panose="02020603050405020304" pitchFamily="18" charset="0"/>
              </a:rPr>
              <a:t> </a:t>
            </a:r>
            <a:r>
              <a:rPr lang="lt-LT" dirty="0" smtClean="0">
                <a:latin typeface="Times New Roman" panose="02020603050405020304" pitchFamily="18" charset="0"/>
                <a:cs typeface="Times New Roman" panose="02020603050405020304" pitchFamily="18" charset="0"/>
              </a:rPr>
              <a:t>Metodinėse grupėse išsiaiškinti, kokius dar pasiekimų vertinimo fiksavimo būdus naudoja mokytojai (be  pažymio ir kaupiamojo balo).</a:t>
            </a:r>
          </a:p>
          <a:p>
            <a:r>
              <a:rPr lang="lt-LT" dirty="0" smtClean="0">
                <a:latin typeface="Times New Roman" panose="02020603050405020304" pitchFamily="18" charset="0"/>
                <a:cs typeface="Times New Roman" panose="02020603050405020304" pitchFamily="18" charset="0"/>
              </a:rPr>
              <a:t>Įtraukti į metodinės tarybos veiklos planą klausimą dėl įsivertinimo pamokoje kokybės.</a:t>
            </a:r>
          </a:p>
          <a:p>
            <a:endParaRPr lang="lt-LT"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9329779"/>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964488" cy="548680"/>
          </a:xfrm>
        </p:spPr>
        <p:txBody>
          <a:bodyPr>
            <a:normAutofit fontScale="90000"/>
          </a:bodyPr>
          <a:lstStyle/>
          <a:p>
            <a:r>
              <a:rPr lang="fi-FI" dirty="0" smtClean="0"/>
              <a:t>	</a:t>
            </a:r>
            <a:br>
              <a:rPr lang="fi-FI" dirty="0" smtClean="0"/>
            </a:br>
            <a:r>
              <a:rPr lang="lt-LT" sz="2400" dirty="0" smtClean="0">
                <a:latin typeface="Times New Roman" pitchFamily="18" charset="0"/>
                <a:cs typeface="Times New Roman" pitchFamily="18" charset="0"/>
              </a:rPr>
              <a:t>Mokytojų atsakymai.</a:t>
            </a:r>
            <a:r>
              <a:rPr lang="lt-LT" dirty="0" smtClean="0"/>
              <a:t/>
            </a:r>
            <a:br>
              <a:rPr lang="lt-LT" dirty="0" smtClean="0"/>
            </a:br>
            <a:r>
              <a:rPr lang="fi-FI" sz="3100" dirty="0" smtClean="0">
                <a:latin typeface="Times New Roman" pitchFamily="18" charset="0"/>
                <a:cs typeface="Times New Roman" pitchFamily="18" charset="0"/>
              </a:rPr>
              <a:t>3 - Kaip suprantate, kas yra vertinimas? </a:t>
            </a:r>
            <a:r>
              <a:rPr lang="lt-LT" sz="3600" dirty="0" smtClean="0">
                <a:latin typeface="Times New Roman" pitchFamily="18" charset="0"/>
                <a:cs typeface="Times New Roman" pitchFamily="18" charset="0"/>
              </a:rPr>
              <a:t/>
            </a:r>
            <a:br>
              <a:rPr lang="lt-LT" sz="3600" dirty="0" smtClean="0">
                <a:latin typeface="Times New Roman" pitchFamily="18" charset="0"/>
                <a:cs typeface="Times New Roman" pitchFamily="18" charset="0"/>
              </a:rPr>
            </a:br>
            <a:r>
              <a:rPr lang="fi-FI" sz="2700" dirty="0" smtClean="0"/>
              <a:t>– </a:t>
            </a:r>
            <a:r>
              <a:rPr lang="fi-FI" sz="2700" dirty="0" smtClean="0">
                <a:latin typeface="Times New Roman" pitchFamily="18" charset="0"/>
                <a:cs typeface="Times New Roman" pitchFamily="18" charset="0"/>
              </a:rPr>
              <a:t>Vertinimas tai...</a:t>
            </a:r>
            <a:endParaRPr lang="lt-LT" sz="27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52736"/>
            <a:ext cx="8229600" cy="5544616"/>
          </a:xfrm>
        </p:spPr>
        <p:txBody>
          <a:bodyPr>
            <a:normAutofit fontScale="25000" lnSpcReduction="20000"/>
          </a:bodyPr>
          <a:lstStyle/>
          <a:p>
            <a:r>
              <a:rPr lang="lt-LT" sz="5600" dirty="0" smtClean="0">
                <a:latin typeface="Times New Roman" pitchFamily="18" charset="0"/>
                <a:cs typeface="Times New Roman" pitchFamily="18" charset="0"/>
              </a:rPr>
              <a:t>kaip </a:t>
            </a:r>
            <a:r>
              <a:rPr lang="lt-LT" sz="5600" dirty="0">
                <a:latin typeface="Times New Roman" pitchFamily="18" charset="0"/>
                <a:cs typeface="Times New Roman" pitchFamily="18" charset="0"/>
              </a:rPr>
              <a:t>mokiniai įsisavino medžiagą, savo mokymosi lygio </a:t>
            </a:r>
            <a:r>
              <a:rPr lang="lt-LT" sz="5600" dirty="0" smtClean="0">
                <a:latin typeface="Times New Roman" pitchFamily="18" charset="0"/>
                <a:cs typeface="Times New Roman" pitchFamily="18" charset="0"/>
              </a:rPr>
              <a:t>nusistatymas</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žinių </a:t>
            </a:r>
            <a:r>
              <a:rPr lang="lt-LT" sz="5600" dirty="0">
                <a:latin typeface="Times New Roman" pitchFamily="18" charset="0"/>
                <a:cs typeface="Times New Roman" pitchFamily="18" charset="0"/>
              </a:rPr>
              <a:t>įvertinimas balais, pažymiais, įvairiais kitais skatinimo </a:t>
            </a:r>
            <a:r>
              <a:rPr lang="lt-LT" sz="5600" dirty="0" smtClean="0">
                <a:latin typeface="Times New Roman" pitchFamily="18" charset="0"/>
                <a:cs typeface="Times New Roman" pitchFamily="18" charset="0"/>
              </a:rPr>
              <a:t>būdais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nuolatinis informacijos apie mokinio mokymosi pažangą ir pasiekimus kaupimo procesas</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sistemingas vertės, kokybės ar reikšmės nustatymas pagal tam tikrus iš anksto apibrėžtus standartus</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darbo</a:t>
            </a:r>
            <a:r>
              <a:rPr lang="lt-LT" sz="5600" dirty="0">
                <a:latin typeface="Times New Roman" pitchFamily="18" charset="0"/>
                <a:cs typeface="Times New Roman" pitchFamily="18" charset="0"/>
              </a:rPr>
              <a:t>, veiklos į</a:t>
            </a:r>
            <a:r>
              <a:rPr lang="lt-LT" sz="5600" dirty="0" smtClean="0">
                <a:latin typeface="Times New Roman" pitchFamily="18" charset="0"/>
                <a:cs typeface="Times New Roman" pitchFamily="18" charset="0"/>
              </a:rPr>
              <a:t>vertinimas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veiklos, gauto rezultato, įdėto darbo lygio </a:t>
            </a:r>
            <a:r>
              <a:rPr lang="lt-LT" sz="5600" dirty="0" smtClean="0">
                <a:latin typeface="Times New Roman" pitchFamily="18" charset="0"/>
                <a:cs typeface="Times New Roman" pitchFamily="18" charset="0"/>
              </a:rPr>
              <a:t>nustatymas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tai įgūdžio išmokimo patikrinimas pagal bendrą visai grupei </a:t>
            </a:r>
            <a:r>
              <a:rPr lang="lt-LT" sz="5600" dirty="0" smtClean="0">
                <a:latin typeface="Times New Roman" pitchFamily="18" charset="0"/>
                <a:cs typeface="Times New Roman" pitchFamily="18" charset="0"/>
              </a:rPr>
              <a:t>kriterijų</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tai nuolatinis informacijos apie mokinio mokymosi pažangą ir pasiekimus kaupimas, </a:t>
            </a:r>
            <a:r>
              <a:rPr lang="lt-LT" sz="5600" dirty="0" smtClean="0">
                <a:latin typeface="Times New Roman" pitchFamily="18" charset="0"/>
                <a:cs typeface="Times New Roman" pitchFamily="18" charset="0"/>
              </a:rPr>
              <a:t>apibendrinimas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mokinio pažangos, pasiekto rezultato </a:t>
            </a:r>
            <a:r>
              <a:rPr lang="lt-LT" sz="5600" dirty="0" smtClean="0">
                <a:latin typeface="Times New Roman" pitchFamily="18" charset="0"/>
                <a:cs typeface="Times New Roman" pitchFamily="18" charset="0"/>
              </a:rPr>
              <a:t>pamatavimas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mokinio pasiekimų ir pažangos vertinimas</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už tavo darbą suteiktas balas, apdovanojimas ar koks kitas </a:t>
            </a:r>
            <a:r>
              <a:rPr lang="lt-LT" sz="5600" dirty="0" smtClean="0">
                <a:latin typeface="Times New Roman" pitchFamily="18" charset="0"/>
                <a:cs typeface="Times New Roman" pitchFamily="18" charset="0"/>
              </a:rPr>
              <a:t>paskatinimas (</a:t>
            </a:r>
            <a:r>
              <a:rPr lang="lt-LT" sz="5600" dirty="0">
                <a:latin typeface="Times New Roman" pitchFamily="18" charset="0"/>
                <a:cs typeface="Times New Roman" pitchFamily="18" charset="0"/>
              </a:rPr>
              <a:t>ar nuobauda</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informacija apie mokinio pasiekimus ir pažangą patikrinimas baigus skyrių, temą ir </a:t>
            </a:r>
            <a:r>
              <a:rPr lang="lt-LT" sz="5600" dirty="0" err="1">
                <a:latin typeface="Times New Roman" pitchFamily="18" charset="0"/>
                <a:cs typeface="Times New Roman" pitchFamily="18" charset="0"/>
              </a:rPr>
              <a:t>t.t</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mokymosi dalis, kai vertinama grįžtamoji informacija</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procesas, kurio metu vertinamos žinios, gebėjimai, kompetencijos</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konkrečių mokinių žinių patikrinimas ir atskaitos taškas tolesnei </a:t>
            </a:r>
            <a:r>
              <a:rPr lang="lt-LT" sz="5600" dirty="0" smtClean="0">
                <a:latin typeface="Times New Roman" pitchFamily="18" charset="0"/>
                <a:cs typeface="Times New Roman" pitchFamily="18" charset="0"/>
              </a:rPr>
              <a:t>veiklai</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mokinio įgytos patirties ir gebėjimų pamokoje </a:t>
            </a:r>
            <a:r>
              <a:rPr lang="lt-LT" sz="5600" dirty="0" smtClean="0">
                <a:latin typeface="Times New Roman" pitchFamily="18" charset="0"/>
                <a:cs typeface="Times New Roman" pitchFamily="18" charset="0"/>
              </a:rPr>
              <a:t>rezultatas</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informacijos </a:t>
            </a:r>
            <a:r>
              <a:rPr lang="lt-LT" sz="5600" dirty="0">
                <a:latin typeface="Times New Roman" pitchFamily="18" charset="0"/>
                <a:cs typeface="Times New Roman" pitchFamily="18" charset="0"/>
              </a:rPr>
              <a:t>apie mokinio mokymosi pažangą ir pasiekimus kaupimo </a:t>
            </a:r>
            <a:r>
              <a:rPr lang="lt-LT" sz="5600" dirty="0" smtClean="0">
                <a:latin typeface="Times New Roman" pitchFamily="18" charset="0"/>
                <a:cs typeface="Times New Roman" pitchFamily="18" charset="0"/>
              </a:rPr>
              <a:t>procesas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tai informacijos apie mokymąsi rinkimas, mokymosi rezultatų nustatymas ir jų </a:t>
            </a:r>
            <a:r>
              <a:rPr lang="lt-LT" sz="5600" dirty="0" smtClean="0">
                <a:latin typeface="Times New Roman" pitchFamily="18" charset="0"/>
                <a:cs typeface="Times New Roman" pitchFamily="18" charset="0"/>
              </a:rPr>
              <a:t>matavimas</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mokinių </a:t>
            </a:r>
            <a:r>
              <a:rPr lang="lt-LT" sz="5600" dirty="0">
                <a:latin typeface="Times New Roman" pitchFamily="18" charset="0"/>
                <a:cs typeface="Times New Roman" pitchFamily="18" charset="0"/>
              </a:rPr>
              <a:t>pažangos ir rezultatų apibendrinimas</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nuopelnas </a:t>
            </a:r>
            <a:r>
              <a:rPr lang="lt-LT" sz="5600" dirty="0">
                <a:latin typeface="Times New Roman" pitchFamily="18" charset="0"/>
                <a:cs typeface="Times New Roman" pitchFamily="18" charset="0"/>
              </a:rPr>
              <a:t>už </a:t>
            </a:r>
            <a:r>
              <a:rPr lang="lt-LT" sz="5600" dirty="0" smtClean="0">
                <a:latin typeface="Times New Roman" pitchFamily="18" charset="0"/>
                <a:cs typeface="Times New Roman" pitchFamily="18" charset="0"/>
              </a:rPr>
              <a:t>pastangas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mokinių žinios ir supratimas, ko išmoko- įvertinama pažymiu</a:t>
            </a:r>
            <a:r>
              <a:rPr lang="lt-LT" sz="5600" dirty="0" smtClean="0">
                <a:latin typeface="Times New Roman" pitchFamily="18" charset="0"/>
                <a:cs typeface="Times New Roman" pitchFamily="18" charset="0"/>
              </a:rPr>
              <a:t>.</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pasiekimų, pažangos patikrinimo </a:t>
            </a:r>
            <a:r>
              <a:rPr lang="lt-LT" sz="5600" dirty="0" smtClean="0">
                <a:latin typeface="Times New Roman" pitchFamily="18" charset="0"/>
                <a:cs typeface="Times New Roman" pitchFamily="18" charset="0"/>
              </a:rPr>
              <a:t>būdas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galimybė padėti mokiniui nustatyti žinių lygį, motyvacijos </a:t>
            </a:r>
            <a:r>
              <a:rPr lang="lt-LT" sz="5600" dirty="0" smtClean="0">
                <a:latin typeface="Times New Roman" pitchFamily="18" charset="0"/>
                <a:cs typeface="Times New Roman" pitchFamily="18" charset="0"/>
              </a:rPr>
              <a:t>priemonė</a:t>
            </a:r>
            <a:endParaRPr lang="lt-LT" sz="5600" dirty="0">
              <a:latin typeface="Times New Roman" pitchFamily="18" charset="0"/>
              <a:cs typeface="Times New Roman" pitchFamily="18" charset="0"/>
            </a:endParaRPr>
          </a:p>
          <a:p>
            <a:r>
              <a:rPr lang="lt-LT" sz="5600" dirty="0" smtClean="0">
                <a:latin typeface="Times New Roman" pitchFamily="18" charset="0"/>
                <a:cs typeface="Times New Roman" pitchFamily="18" charset="0"/>
              </a:rPr>
              <a:t>įgytos </a:t>
            </a:r>
            <a:r>
              <a:rPr lang="lt-LT" sz="5600" dirty="0">
                <a:latin typeface="Times New Roman" pitchFamily="18" charset="0"/>
                <a:cs typeface="Times New Roman" pitchFamily="18" charset="0"/>
              </a:rPr>
              <a:t>žinios bei pasiekta </a:t>
            </a:r>
            <a:r>
              <a:rPr lang="lt-LT" sz="5600" dirty="0" smtClean="0">
                <a:latin typeface="Times New Roman" pitchFamily="18" charset="0"/>
                <a:cs typeface="Times New Roman" pitchFamily="18" charset="0"/>
              </a:rPr>
              <a:t>pažanga</a:t>
            </a:r>
          </a:p>
          <a:p>
            <a:r>
              <a:rPr lang="lt-LT" sz="5600" dirty="0" smtClean="0">
                <a:latin typeface="Times New Roman" pitchFamily="18" charset="0"/>
                <a:cs typeface="Times New Roman" pitchFamily="18" charset="0"/>
              </a:rPr>
              <a:t>mokinių </a:t>
            </a:r>
            <a:r>
              <a:rPr lang="lt-LT" sz="5600" dirty="0">
                <a:latin typeface="Times New Roman" pitchFamily="18" charset="0"/>
                <a:cs typeface="Times New Roman" pitchFamily="18" charset="0"/>
              </a:rPr>
              <a:t>pasiekimų išsiaiškinimas, padedant jam </a:t>
            </a:r>
            <a:r>
              <a:rPr lang="lt-LT" sz="5600" dirty="0" smtClean="0">
                <a:latin typeface="Times New Roman" pitchFamily="18" charset="0"/>
                <a:cs typeface="Times New Roman" pitchFamily="18" charset="0"/>
              </a:rPr>
              <a:t>mokytis</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informacija apie mokinio mokymąsi, </a:t>
            </a:r>
            <a:r>
              <a:rPr lang="lt-LT" sz="5600" dirty="0" smtClean="0">
                <a:latin typeface="Times New Roman" pitchFamily="18" charset="0"/>
                <a:cs typeface="Times New Roman" pitchFamily="18" charset="0"/>
              </a:rPr>
              <a:t>pažangą</a:t>
            </a:r>
            <a:endParaRPr lang="lt-LT" sz="5600" dirty="0">
              <a:latin typeface="Times New Roman" pitchFamily="18" charset="0"/>
              <a:cs typeface="Times New Roman" pitchFamily="18" charset="0"/>
            </a:endParaRPr>
          </a:p>
          <a:p>
            <a:r>
              <a:rPr lang="lt-LT" sz="5600" dirty="0">
                <a:latin typeface="Times New Roman" pitchFamily="18" charset="0"/>
                <a:cs typeface="Times New Roman" pitchFamily="18" charset="0"/>
              </a:rPr>
              <a:t>žinių perteikimas ir rezultato gavimas.</a:t>
            </a:r>
          </a:p>
          <a:p>
            <a:pPr marL="0" indent="0">
              <a:buNone/>
            </a:pPr>
            <a:endParaRPr lang="lt-LT" dirty="0"/>
          </a:p>
        </p:txBody>
      </p:sp>
    </p:spTree>
    <p:extLst>
      <p:ext uri="{BB962C8B-B14F-4D97-AF65-F5344CB8AC3E}">
        <p14:creationId xmlns:p14="http://schemas.microsoft.com/office/powerpoint/2010/main" val="362536479"/>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116632"/>
            <a:ext cx="8229600" cy="1301006"/>
          </a:xfrm>
        </p:spPr>
        <p:txBody>
          <a:bodyPr>
            <a:noAutofit/>
          </a:bodyPr>
          <a:lstStyle/>
          <a:p>
            <a:r>
              <a:rPr lang="lt-LT" sz="2800" dirty="0" smtClean="0">
                <a:solidFill>
                  <a:prstClr val="black"/>
                </a:solidFill>
                <a:latin typeface="Times New Roman" pitchFamily="18" charset="0"/>
                <a:cs typeface="Times New Roman" pitchFamily="18" charset="0"/>
              </a:rPr>
              <a:t>Tėvų </a:t>
            </a:r>
            <a:r>
              <a:rPr lang="lt-LT" sz="2800" dirty="0">
                <a:solidFill>
                  <a:prstClr val="black"/>
                </a:solidFill>
                <a:latin typeface="Times New Roman" pitchFamily="18" charset="0"/>
                <a:cs typeface="Times New Roman" pitchFamily="18" charset="0"/>
              </a:rPr>
              <a:t>atsakymai.</a:t>
            </a:r>
            <a:r>
              <a:rPr lang="lt-LT" sz="2800" dirty="0">
                <a:solidFill>
                  <a:prstClr val="black"/>
                </a:solidFill>
              </a:rPr>
              <a:t/>
            </a:r>
            <a:br>
              <a:rPr lang="lt-LT" sz="2800" dirty="0">
                <a:solidFill>
                  <a:prstClr val="black"/>
                </a:solidFill>
              </a:rPr>
            </a:br>
            <a:r>
              <a:rPr lang="fi-FI" sz="2800" dirty="0" smtClean="0">
                <a:solidFill>
                  <a:prstClr val="black"/>
                </a:solidFill>
                <a:latin typeface="Times New Roman" pitchFamily="18" charset="0"/>
                <a:cs typeface="Times New Roman" pitchFamily="18" charset="0"/>
              </a:rPr>
              <a:t> </a:t>
            </a:r>
            <a:r>
              <a:rPr lang="fi-FI" sz="2800" dirty="0">
                <a:solidFill>
                  <a:prstClr val="black"/>
                </a:solidFill>
                <a:latin typeface="Times New Roman" pitchFamily="18" charset="0"/>
                <a:cs typeface="Times New Roman" pitchFamily="18" charset="0"/>
              </a:rPr>
              <a:t>- Kaip suprantate, kas yra vertinimas? </a:t>
            </a:r>
            <a:r>
              <a:rPr lang="lt-LT" sz="2800" dirty="0">
                <a:solidFill>
                  <a:prstClr val="black"/>
                </a:solidFill>
                <a:latin typeface="Times New Roman" pitchFamily="18" charset="0"/>
                <a:cs typeface="Times New Roman" pitchFamily="18" charset="0"/>
              </a:rPr>
              <a:t/>
            </a:r>
            <a:br>
              <a:rPr lang="lt-LT" sz="2800" dirty="0">
                <a:solidFill>
                  <a:prstClr val="black"/>
                </a:solidFill>
                <a:latin typeface="Times New Roman" pitchFamily="18" charset="0"/>
                <a:cs typeface="Times New Roman" pitchFamily="18" charset="0"/>
              </a:rPr>
            </a:br>
            <a:r>
              <a:rPr lang="fi-FI" sz="2800" dirty="0">
                <a:solidFill>
                  <a:prstClr val="black"/>
                </a:solidFill>
              </a:rPr>
              <a:t>– </a:t>
            </a:r>
            <a:r>
              <a:rPr lang="fi-FI" sz="2800" dirty="0">
                <a:solidFill>
                  <a:prstClr val="black"/>
                </a:solidFill>
                <a:latin typeface="Times New Roman" pitchFamily="18" charset="0"/>
                <a:cs typeface="Times New Roman" pitchFamily="18" charset="0"/>
              </a:rPr>
              <a:t>Vertinimas tai...</a:t>
            </a:r>
            <a:endParaRPr lang="lt-LT" sz="2800" dirty="0"/>
          </a:p>
        </p:txBody>
      </p:sp>
      <p:sp>
        <p:nvSpPr>
          <p:cNvPr id="3" name="Turinio vietos rezervavimo ženklas 2"/>
          <p:cNvSpPr>
            <a:spLocks noGrp="1"/>
          </p:cNvSpPr>
          <p:nvPr>
            <p:ph idx="1"/>
          </p:nvPr>
        </p:nvSpPr>
        <p:spPr>
          <a:xfrm>
            <a:off x="457200" y="1340768"/>
            <a:ext cx="8229600" cy="4785395"/>
          </a:xfrm>
        </p:spPr>
        <p:txBody>
          <a:bodyPr>
            <a:normAutofit fontScale="55000" lnSpcReduction="20000"/>
          </a:bodyPr>
          <a:lstStyle/>
          <a:p>
            <a:pPr marL="0" indent="0">
              <a:buNone/>
            </a:pPr>
            <a:r>
              <a:rPr lang="lt-LT" dirty="0"/>
              <a:t> </a:t>
            </a:r>
            <a:r>
              <a:rPr lang="en-US" dirty="0">
                <a:latin typeface="Times New Roman" pitchFamily="18" charset="0"/>
                <a:cs typeface="Times New Roman" pitchFamily="18" charset="0"/>
              </a:rPr>
              <a:t>S</a:t>
            </a:r>
            <a:r>
              <a:rPr lang="lt-LT" dirty="0" err="1" smtClean="0">
                <a:latin typeface="Times New Roman" pitchFamily="18" charset="0"/>
                <a:cs typeface="Times New Roman" pitchFamily="18" charset="0"/>
              </a:rPr>
              <a:t>istemingas</a:t>
            </a:r>
            <a:r>
              <a:rPr lang="lt-LT" dirty="0">
                <a:latin typeface="Times New Roman" pitchFamily="18" charset="0"/>
                <a:cs typeface="Times New Roman" pitchFamily="18" charset="0"/>
              </a:rPr>
              <a:t>, pagal nustatytus standartus vertes, žynių, </a:t>
            </a:r>
            <a:r>
              <a:rPr lang="lt-LT" dirty="0" smtClean="0">
                <a:latin typeface="Times New Roman" pitchFamily="18" charset="0"/>
                <a:cs typeface="Times New Roman" pitchFamily="18" charset="0"/>
              </a:rPr>
              <a:t>motyvacijos nustatymas</a:t>
            </a:r>
            <a:r>
              <a:rPr lang="lt-LT" dirty="0">
                <a:latin typeface="Times New Roman" pitchFamily="18" charset="0"/>
                <a:cs typeface="Times New Roman" pitchFamily="18" charset="0"/>
              </a:rPr>
              <a:t>, kuris ne visada gali būti </a:t>
            </a:r>
            <a:r>
              <a:rPr lang="lt-LT" dirty="0" smtClean="0">
                <a:latin typeface="Times New Roman" pitchFamily="18" charset="0"/>
                <a:cs typeface="Times New Roman" pitchFamily="18" charset="0"/>
              </a:rPr>
              <a:t>teisingas; vaiko </a:t>
            </a:r>
            <a:r>
              <a:rPr lang="lt-LT" dirty="0">
                <a:latin typeface="Times New Roman" pitchFamily="18" charset="0"/>
                <a:cs typeface="Times New Roman" pitchFamily="18" charset="0"/>
              </a:rPr>
              <a:t>darbo </a:t>
            </a:r>
            <a:r>
              <a:rPr lang="lt-LT" dirty="0" smtClean="0">
                <a:latin typeface="Times New Roman" pitchFamily="18" charset="0"/>
                <a:cs typeface="Times New Roman" pitchFamily="18" charset="0"/>
              </a:rPr>
              <a:t>rezultatas; mokinio </a:t>
            </a:r>
            <a:r>
              <a:rPr lang="lt-LT" dirty="0">
                <a:latin typeface="Times New Roman" pitchFamily="18" charset="0"/>
                <a:cs typeface="Times New Roman" pitchFamily="18" charset="0"/>
              </a:rPr>
              <a:t>žinių </a:t>
            </a:r>
            <a:r>
              <a:rPr lang="lt-LT" dirty="0" smtClean="0">
                <a:latin typeface="Times New Roman" pitchFamily="18" charset="0"/>
                <a:cs typeface="Times New Roman" pitchFamily="18" charset="0"/>
              </a:rPr>
              <a:t>patikrinimas.; įgytų </a:t>
            </a:r>
            <a:r>
              <a:rPr lang="lt-LT" dirty="0">
                <a:latin typeface="Times New Roman" pitchFamily="18" charset="0"/>
                <a:cs typeface="Times New Roman" pitchFamily="18" charset="0"/>
              </a:rPr>
              <a:t>žinių patikrinimas</a:t>
            </a:r>
            <a:r>
              <a:rPr lang="lt-LT" dirty="0" smtClean="0">
                <a:latin typeface="Times New Roman" pitchFamily="18" charset="0"/>
                <a:cs typeface="Times New Roman" pitchFamily="18" charset="0"/>
              </a:rPr>
              <a:t>, kiek </a:t>
            </a:r>
            <a:r>
              <a:rPr lang="lt-LT" dirty="0">
                <a:latin typeface="Times New Roman" pitchFamily="18" charset="0"/>
                <a:cs typeface="Times New Roman" pitchFamily="18" charset="0"/>
              </a:rPr>
              <a:t>vaikas išmoko ir </a:t>
            </a:r>
            <a:r>
              <a:rPr lang="lt-LT" dirty="0" smtClean="0">
                <a:latin typeface="Times New Roman" pitchFamily="18" charset="0"/>
                <a:cs typeface="Times New Roman" pitchFamily="18" charset="0"/>
              </a:rPr>
              <a:t>įsisavino; lyginimas </a:t>
            </a:r>
            <a:r>
              <a:rPr lang="lt-LT" dirty="0">
                <a:latin typeface="Times New Roman" pitchFamily="18" charset="0"/>
                <a:cs typeface="Times New Roman" pitchFamily="18" charset="0"/>
              </a:rPr>
              <a:t>su nustatytu tam tikru </a:t>
            </a:r>
            <a:r>
              <a:rPr lang="lt-LT" dirty="0" smtClean="0">
                <a:latin typeface="Times New Roman" pitchFamily="18" charset="0"/>
                <a:cs typeface="Times New Roman" pitchFamily="18" charset="0"/>
              </a:rPr>
              <a:t>standartu; žinių </a:t>
            </a:r>
            <a:r>
              <a:rPr lang="lt-LT" dirty="0">
                <a:latin typeface="Times New Roman" pitchFamily="18" charset="0"/>
                <a:cs typeface="Times New Roman" pitchFamily="18" charset="0"/>
              </a:rPr>
              <a:t>arba </a:t>
            </a:r>
            <a:r>
              <a:rPr lang="lt-LT" dirty="0" smtClean="0">
                <a:latin typeface="Times New Roman" pitchFamily="18" charset="0"/>
                <a:cs typeface="Times New Roman" pitchFamily="18" charset="0"/>
              </a:rPr>
              <a:t>įgūdžių patikrinimas; pats nežinau </a:t>
            </a:r>
            <a:r>
              <a:rPr lang="lt-LT" dirty="0">
                <a:latin typeface="Times New Roman" pitchFamily="18" charset="0"/>
                <a:cs typeface="Times New Roman" pitchFamily="18" charset="0"/>
              </a:rPr>
              <a:t>:</a:t>
            </a:r>
            <a:r>
              <a:rPr lang="lt-LT" dirty="0" smtClean="0">
                <a:latin typeface="Times New Roman" pitchFamily="18" charset="0"/>
                <a:cs typeface="Times New Roman" pitchFamily="18" charset="0"/>
              </a:rPr>
              <a:t>D; žinių žinojimas; padeda </a:t>
            </a:r>
            <a:r>
              <a:rPr lang="lt-LT" dirty="0">
                <a:latin typeface="Times New Roman" pitchFamily="18" charset="0"/>
                <a:cs typeface="Times New Roman" pitchFamily="18" charset="0"/>
              </a:rPr>
              <a:t>suprasti silpnąsias ir stipriąsias </a:t>
            </a:r>
            <a:r>
              <a:rPr lang="lt-LT" dirty="0" smtClean="0">
                <a:latin typeface="Times New Roman" pitchFamily="18" charset="0"/>
                <a:cs typeface="Times New Roman" pitchFamily="18" charset="0"/>
              </a:rPr>
              <a:t>puses; ką </a:t>
            </a:r>
            <a:r>
              <a:rPr lang="lt-LT" dirty="0">
                <a:latin typeface="Times New Roman" pitchFamily="18" charset="0"/>
                <a:cs typeface="Times New Roman" pitchFamily="18" charset="0"/>
              </a:rPr>
              <a:t>vaikas išmoko per pamoką ir ne </a:t>
            </a:r>
            <a:r>
              <a:rPr lang="lt-LT" dirty="0" smtClean="0">
                <a:latin typeface="Times New Roman" pitchFamily="18" charset="0"/>
                <a:cs typeface="Times New Roman" pitchFamily="18" charset="0"/>
              </a:rPr>
              <a:t>tik; mokinio </a:t>
            </a:r>
            <a:r>
              <a:rPr lang="lt-LT" dirty="0">
                <a:latin typeface="Times New Roman" pitchFamily="18" charset="0"/>
                <a:cs typeface="Times New Roman" pitchFamily="18" charset="0"/>
              </a:rPr>
              <a:t>žinių sumavimas ir </a:t>
            </a:r>
            <a:r>
              <a:rPr lang="lt-LT" dirty="0" smtClean="0">
                <a:latin typeface="Times New Roman" pitchFamily="18" charset="0"/>
                <a:cs typeface="Times New Roman" pitchFamily="18" charset="0"/>
              </a:rPr>
              <a:t>pateikimas; mokymo </a:t>
            </a:r>
            <a:r>
              <a:rPr lang="lt-LT" dirty="0">
                <a:latin typeface="Times New Roman" pitchFamily="18" charset="0"/>
                <a:cs typeface="Times New Roman" pitchFamily="18" charset="0"/>
              </a:rPr>
              <a:t>žinių </a:t>
            </a:r>
            <a:r>
              <a:rPr lang="lt-LT" dirty="0" smtClean="0">
                <a:latin typeface="Times New Roman" pitchFamily="18" charset="0"/>
                <a:cs typeface="Times New Roman" pitchFamily="18" charset="0"/>
              </a:rPr>
              <a:t>rezultatai; pagal </a:t>
            </a:r>
            <a:r>
              <a:rPr lang="lt-LT" dirty="0">
                <a:latin typeface="Times New Roman" pitchFamily="18" charset="0"/>
                <a:cs typeface="Times New Roman" pitchFamily="18" charset="0"/>
              </a:rPr>
              <a:t>žmogaus </a:t>
            </a:r>
            <a:r>
              <a:rPr lang="lt-LT" dirty="0" smtClean="0">
                <a:latin typeface="Times New Roman" pitchFamily="18" charset="0"/>
                <a:cs typeface="Times New Roman" pitchFamily="18" charset="0"/>
              </a:rPr>
              <a:t>darbą; vaiko </a:t>
            </a:r>
            <a:r>
              <a:rPr lang="lt-LT" dirty="0">
                <a:latin typeface="Times New Roman" pitchFamily="18" charset="0"/>
                <a:cs typeface="Times New Roman" pitchFamily="18" charset="0"/>
              </a:rPr>
              <a:t>gabumo </a:t>
            </a:r>
            <a:r>
              <a:rPr lang="lt-LT" dirty="0" smtClean="0">
                <a:latin typeface="Times New Roman" pitchFamily="18" charset="0"/>
                <a:cs typeface="Times New Roman" pitchFamily="18" charset="0"/>
              </a:rPr>
              <a:t>vertinimas; kokybės nustatymas; mokinio gebėjimų patikrinimas; tavo </a:t>
            </a:r>
            <a:r>
              <a:rPr lang="lt-LT" dirty="0">
                <a:latin typeface="Times New Roman" pitchFamily="18" charset="0"/>
                <a:cs typeface="Times New Roman" pitchFamily="18" charset="0"/>
              </a:rPr>
              <a:t>įdėto darbo į darbą, mokslus </a:t>
            </a:r>
            <a:r>
              <a:rPr lang="lt-LT" dirty="0" smtClean="0">
                <a:latin typeface="Times New Roman" pitchFamily="18" charset="0"/>
                <a:cs typeface="Times New Roman" pitchFamily="18" charset="0"/>
              </a:rPr>
              <a:t>rezultatas; pažymys </a:t>
            </a:r>
            <a:r>
              <a:rPr lang="lt-LT" dirty="0">
                <a:latin typeface="Times New Roman" pitchFamily="18" charset="0"/>
                <a:cs typeface="Times New Roman" pitchFamily="18" charset="0"/>
              </a:rPr>
              <a:t>už žinias, gebėjimus, </a:t>
            </a:r>
            <a:r>
              <a:rPr lang="lt-LT" dirty="0" smtClean="0">
                <a:latin typeface="Times New Roman" pitchFamily="18" charset="0"/>
                <a:cs typeface="Times New Roman" pitchFamily="18" charset="0"/>
              </a:rPr>
              <a:t>pastangas; mano </a:t>
            </a:r>
            <a:r>
              <a:rPr lang="lt-LT" dirty="0">
                <a:latin typeface="Times New Roman" pitchFamily="18" charset="0"/>
                <a:cs typeface="Times New Roman" pitchFamily="18" charset="0"/>
              </a:rPr>
              <a:t>vaiko mokymosi </a:t>
            </a:r>
            <a:r>
              <a:rPr lang="lt-LT" dirty="0" smtClean="0">
                <a:latin typeface="Times New Roman" pitchFamily="18" charset="0"/>
                <a:cs typeface="Times New Roman" pitchFamily="18" charset="0"/>
              </a:rPr>
              <a:t>vertinimas; mokslo rezultatai; vertinimas </a:t>
            </a:r>
            <a:r>
              <a:rPr lang="lt-LT" dirty="0">
                <a:latin typeface="Times New Roman" pitchFamily="18" charset="0"/>
                <a:cs typeface="Times New Roman" pitchFamily="18" charset="0"/>
              </a:rPr>
              <a:t>tai realus vaiko žinių </a:t>
            </a:r>
            <a:r>
              <a:rPr lang="lt-LT" dirty="0" smtClean="0">
                <a:latin typeface="Times New Roman" pitchFamily="18" charset="0"/>
                <a:cs typeface="Times New Roman" pitchFamily="18" charset="0"/>
              </a:rPr>
              <a:t>įvertinimas; kiek </a:t>
            </a:r>
            <a:r>
              <a:rPr lang="lt-LT" dirty="0">
                <a:latin typeface="Times New Roman" pitchFamily="18" charset="0"/>
                <a:cs typeface="Times New Roman" pitchFamily="18" charset="0"/>
              </a:rPr>
              <a:t>sugeba </a:t>
            </a:r>
            <a:r>
              <a:rPr lang="lt-LT" dirty="0" smtClean="0">
                <a:latin typeface="Times New Roman" pitchFamily="18" charset="0"/>
                <a:cs typeface="Times New Roman" pitchFamily="18" charset="0"/>
              </a:rPr>
              <a:t>vaikas; mokinio </a:t>
            </a:r>
            <a:r>
              <a:rPr lang="lt-LT" dirty="0">
                <a:latin typeface="Times New Roman" pitchFamily="18" charset="0"/>
                <a:cs typeface="Times New Roman" pitchFamily="18" charset="0"/>
              </a:rPr>
              <a:t>mokslo </a:t>
            </a:r>
            <a:r>
              <a:rPr lang="lt-LT" dirty="0" smtClean="0">
                <a:latin typeface="Times New Roman" pitchFamily="18" charset="0"/>
                <a:cs typeface="Times New Roman" pitchFamily="18" charset="0"/>
              </a:rPr>
              <a:t>rezultatai; to </a:t>
            </a:r>
            <a:r>
              <a:rPr lang="lt-LT" dirty="0">
                <a:latin typeface="Times New Roman" pitchFamily="18" charset="0"/>
                <a:cs typeface="Times New Roman" pitchFamily="18" charset="0"/>
              </a:rPr>
              <a:t>dalyko </a:t>
            </a:r>
            <a:r>
              <a:rPr lang="lt-LT" dirty="0" smtClean="0">
                <a:latin typeface="Times New Roman" pitchFamily="18" charset="0"/>
                <a:cs typeface="Times New Roman" pitchFamily="18" charset="0"/>
              </a:rPr>
              <a:t>suvokimas; rezultatų </a:t>
            </a:r>
            <a:r>
              <a:rPr lang="lt-LT" dirty="0">
                <a:latin typeface="Times New Roman" pitchFamily="18" charset="0"/>
                <a:cs typeface="Times New Roman" pitchFamily="18" charset="0"/>
              </a:rPr>
              <a:t>kaupimas, </a:t>
            </a:r>
            <a:r>
              <a:rPr lang="lt-LT" dirty="0" smtClean="0">
                <a:latin typeface="Times New Roman" pitchFamily="18" charset="0"/>
                <a:cs typeface="Times New Roman" pitchFamily="18" charset="0"/>
              </a:rPr>
              <a:t>lyginimas; tam </a:t>
            </a:r>
            <a:r>
              <a:rPr lang="lt-LT" dirty="0">
                <a:latin typeface="Times New Roman" pitchFamily="18" charset="0"/>
                <a:cs typeface="Times New Roman" pitchFamily="18" charset="0"/>
              </a:rPr>
              <a:t>tikra balų suma skirta išmoktų dalykų </a:t>
            </a:r>
            <a:r>
              <a:rPr lang="lt-LT" dirty="0" smtClean="0">
                <a:latin typeface="Times New Roman" pitchFamily="18" charset="0"/>
                <a:cs typeface="Times New Roman" pitchFamily="18" charset="0"/>
              </a:rPr>
              <a:t>vertinimui; vaiko </a:t>
            </a:r>
            <a:r>
              <a:rPr lang="lt-LT" dirty="0">
                <a:latin typeface="Times New Roman" pitchFamily="18" charset="0"/>
                <a:cs typeface="Times New Roman" pitchFamily="18" charset="0"/>
              </a:rPr>
              <a:t>gabumo į</a:t>
            </a:r>
            <a:r>
              <a:rPr lang="lt-LT" dirty="0" smtClean="0">
                <a:latin typeface="Times New Roman" pitchFamily="18" charset="0"/>
                <a:cs typeface="Times New Roman" pitchFamily="18" charset="0"/>
              </a:rPr>
              <a:t>vertinimas; pasiekimu </a:t>
            </a:r>
            <a:r>
              <a:rPr lang="lt-LT" dirty="0">
                <a:latin typeface="Times New Roman" pitchFamily="18" charset="0"/>
                <a:cs typeface="Times New Roman" pitchFamily="18" charset="0"/>
              </a:rPr>
              <a:t>į</a:t>
            </a:r>
            <a:r>
              <a:rPr lang="lt-LT" dirty="0" smtClean="0">
                <a:latin typeface="Times New Roman" pitchFamily="18" charset="0"/>
                <a:cs typeface="Times New Roman" pitchFamily="18" charset="0"/>
              </a:rPr>
              <a:t>vertinimas; pažymys už </a:t>
            </a:r>
            <a:r>
              <a:rPr lang="lt-LT" dirty="0">
                <a:latin typeface="Times New Roman" pitchFamily="18" charset="0"/>
                <a:cs typeface="Times New Roman" pitchFamily="18" charset="0"/>
              </a:rPr>
              <a:t>tam </a:t>
            </a:r>
            <a:r>
              <a:rPr lang="lt-LT" dirty="0" smtClean="0">
                <a:latin typeface="Times New Roman" pitchFamily="18" charset="0"/>
                <a:cs typeface="Times New Roman" pitchFamily="18" charset="0"/>
              </a:rPr>
              <a:t>tikrą darbą; pažymys už </a:t>
            </a:r>
            <a:r>
              <a:rPr lang="lt-LT" dirty="0">
                <a:latin typeface="Times New Roman" pitchFamily="18" charset="0"/>
                <a:cs typeface="Times New Roman" pitchFamily="18" charset="0"/>
              </a:rPr>
              <a:t>atliktas </a:t>
            </a:r>
            <a:r>
              <a:rPr lang="lt-LT" dirty="0" smtClean="0">
                <a:latin typeface="Times New Roman" pitchFamily="18" charset="0"/>
                <a:cs typeface="Times New Roman" pitchFamily="18" charset="0"/>
              </a:rPr>
              <a:t>užduotis; mokymosi </a:t>
            </a:r>
            <a:r>
              <a:rPr lang="lt-LT" dirty="0">
                <a:latin typeface="Times New Roman" pitchFamily="18" charset="0"/>
                <a:cs typeface="Times New Roman" pitchFamily="18" charset="0"/>
              </a:rPr>
              <a:t>rezultatų </a:t>
            </a:r>
            <a:r>
              <a:rPr lang="lt-LT" dirty="0" smtClean="0">
                <a:latin typeface="Times New Roman" pitchFamily="18" charset="0"/>
                <a:cs typeface="Times New Roman" pitchFamily="18" charset="0"/>
              </a:rPr>
              <a:t>nustatymas; mokinio pažangumo vertinimas; žinių </a:t>
            </a:r>
            <a:r>
              <a:rPr lang="lt-LT" dirty="0">
                <a:latin typeface="Times New Roman" pitchFamily="18" charset="0"/>
                <a:cs typeface="Times New Roman" pitchFamily="18" charset="0"/>
              </a:rPr>
              <a:t>kokybės </a:t>
            </a:r>
            <a:r>
              <a:rPr lang="lt-LT" dirty="0" smtClean="0">
                <a:latin typeface="Times New Roman" pitchFamily="18" charset="0"/>
                <a:cs typeface="Times New Roman" pitchFamily="18" charset="0"/>
              </a:rPr>
              <a:t>nustatymas; tai </a:t>
            </a:r>
            <a:r>
              <a:rPr lang="lt-LT" dirty="0">
                <a:latin typeface="Times New Roman" pitchFamily="18" charset="0"/>
                <a:cs typeface="Times New Roman" pitchFamily="18" charset="0"/>
              </a:rPr>
              <a:t>vaiko gabumo, bei progreso ir žinių </a:t>
            </a:r>
            <a:r>
              <a:rPr lang="lt-LT" dirty="0" smtClean="0">
                <a:latin typeface="Times New Roman" pitchFamily="18" charset="0"/>
                <a:cs typeface="Times New Roman" pitchFamily="18" charset="0"/>
              </a:rPr>
              <a:t>rodiklis; žinių </a:t>
            </a:r>
            <a:r>
              <a:rPr lang="lt-LT" dirty="0">
                <a:latin typeface="Times New Roman" pitchFamily="18" charset="0"/>
                <a:cs typeface="Times New Roman" pitchFamily="18" charset="0"/>
              </a:rPr>
              <a:t>ir gebėjimu </a:t>
            </a:r>
            <a:r>
              <a:rPr lang="lt-LT" dirty="0" smtClean="0">
                <a:latin typeface="Times New Roman" pitchFamily="18" charset="0"/>
                <a:cs typeface="Times New Roman" pitchFamily="18" charset="0"/>
              </a:rPr>
              <a:t>patikrinimas; pažymiai; kai </a:t>
            </a:r>
            <a:r>
              <a:rPr lang="lt-LT" dirty="0">
                <a:latin typeface="Times New Roman" pitchFamily="18" charset="0"/>
                <a:cs typeface="Times New Roman" pitchFamily="18" charset="0"/>
              </a:rPr>
              <a:t>vaikas gauna </a:t>
            </a:r>
            <a:r>
              <a:rPr lang="lt-LT" dirty="0" smtClean="0">
                <a:latin typeface="Times New Roman" pitchFamily="18" charset="0"/>
                <a:cs typeface="Times New Roman" pitchFamily="18" charset="0"/>
              </a:rPr>
              <a:t>pažymį; pasiekimų </a:t>
            </a:r>
            <a:r>
              <a:rPr lang="lt-LT" dirty="0">
                <a:latin typeface="Times New Roman" pitchFamily="18" charset="0"/>
                <a:cs typeface="Times New Roman" pitchFamily="18" charset="0"/>
              </a:rPr>
              <a:t>lygio </a:t>
            </a:r>
            <a:r>
              <a:rPr lang="lt-LT" dirty="0" smtClean="0">
                <a:latin typeface="Times New Roman" pitchFamily="18" charset="0"/>
                <a:cs typeface="Times New Roman" pitchFamily="18" charset="0"/>
              </a:rPr>
              <a:t>nustatymas; vertinimas </a:t>
            </a:r>
            <a:r>
              <a:rPr lang="lt-LT" dirty="0">
                <a:latin typeface="Times New Roman" pitchFamily="18" charset="0"/>
                <a:cs typeface="Times New Roman" pitchFamily="18" charset="0"/>
              </a:rPr>
              <a:t>tai nuolatinė informacija apie mokinio mokymosi </a:t>
            </a:r>
            <a:r>
              <a:rPr lang="lt-LT" dirty="0" smtClean="0">
                <a:latin typeface="Times New Roman" pitchFamily="18" charset="0"/>
                <a:cs typeface="Times New Roman" pitchFamily="18" charset="0"/>
              </a:rPr>
              <a:t>pažangą; kai </a:t>
            </a:r>
            <a:r>
              <a:rPr lang="lt-LT" dirty="0">
                <a:latin typeface="Times New Roman" pitchFamily="18" charset="0"/>
                <a:cs typeface="Times New Roman" pitchFamily="18" charset="0"/>
              </a:rPr>
              <a:t>mokytojas tikrina tai ką vaikas </a:t>
            </a:r>
            <a:r>
              <a:rPr lang="lt-LT" dirty="0" smtClean="0">
                <a:latin typeface="Times New Roman" pitchFamily="18" charset="0"/>
                <a:cs typeface="Times New Roman" pitchFamily="18" charset="0"/>
              </a:rPr>
              <a:t>išmoko; </a:t>
            </a:r>
            <a:r>
              <a:rPr lang="lt-LT" dirty="0">
                <a:latin typeface="Times New Roman" pitchFamily="18" charset="0"/>
                <a:cs typeface="Times New Roman" pitchFamily="18" charset="0"/>
              </a:rPr>
              <a:t>t</a:t>
            </a:r>
            <a:r>
              <a:rPr lang="lt-LT" dirty="0" smtClean="0">
                <a:latin typeface="Times New Roman" pitchFamily="18" charset="0"/>
                <a:cs typeface="Times New Roman" pitchFamily="18" charset="0"/>
              </a:rPr>
              <a:t>eisingas </a:t>
            </a:r>
            <a:r>
              <a:rPr lang="lt-LT" dirty="0">
                <a:latin typeface="Times New Roman" pitchFamily="18" charset="0"/>
                <a:cs typeface="Times New Roman" pitchFamily="18" charset="0"/>
              </a:rPr>
              <a:t>vaiko žinių </a:t>
            </a:r>
            <a:r>
              <a:rPr lang="lt-LT" dirty="0" smtClean="0">
                <a:latin typeface="Times New Roman" pitchFamily="18" charset="0"/>
                <a:cs typeface="Times New Roman" pitchFamily="18" charset="0"/>
              </a:rPr>
              <a:t>įvertinimas; tai </a:t>
            </a:r>
            <a:r>
              <a:rPr lang="lt-LT" dirty="0">
                <a:latin typeface="Times New Roman" pitchFamily="18" charset="0"/>
                <a:cs typeface="Times New Roman" pitchFamily="18" charset="0"/>
              </a:rPr>
              <a:t>pagal tam tikrus standartus reikšmės sistemingas </a:t>
            </a:r>
            <a:r>
              <a:rPr lang="lt-LT" dirty="0" smtClean="0">
                <a:latin typeface="Times New Roman" pitchFamily="18" charset="0"/>
                <a:cs typeface="Times New Roman" pitchFamily="18" charset="0"/>
              </a:rPr>
              <a:t>įvertinimas; vaiko žinios, kurios </a:t>
            </a:r>
            <a:r>
              <a:rPr lang="lt-LT" dirty="0">
                <a:latin typeface="Times New Roman" pitchFamily="18" charset="0"/>
                <a:cs typeface="Times New Roman" pitchFamily="18" charset="0"/>
              </a:rPr>
              <a:t>vertinamos </a:t>
            </a:r>
            <a:r>
              <a:rPr lang="lt-LT" dirty="0" smtClean="0">
                <a:latin typeface="Times New Roman" pitchFamily="18" charset="0"/>
                <a:cs typeface="Times New Roman" pitchFamily="18" charset="0"/>
              </a:rPr>
              <a:t>baliais; ko </a:t>
            </a:r>
            <a:r>
              <a:rPr lang="lt-LT" dirty="0">
                <a:latin typeface="Times New Roman" pitchFamily="18" charset="0"/>
                <a:cs typeface="Times New Roman" pitchFamily="18" charset="0"/>
              </a:rPr>
              <a:t>nors nustatymas, remiantis tam tikrais </a:t>
            </a:r>
            <a:r>
              <a:rPr lang="lt-LT" dirty="0" smtClean="0">
                <a:latin typeface="Times New Roman" pitchFamily="18" charset="0"/>
                <a:cs typeface="Times New Roman" pitchFamily="18" charset="0"/>
              </a:rPr>
              <a:t>kriterijais; pažymių </a:t>
            </a:r>
            <a:r>
              <a:rPr lang="lt-LT" dirty="0">
                <a:latin typeface="Times New Roman" pitchFamily="18" charset="0"/>
                <a:cs typeface="Times New Roman" pitchFamily="18" charset="0"/>
              </a:rPr>
              <a:t>rašymas pagal nustatytus </a:t>
            </a:r>
            <a:r>
              <a:rPr lang="lt-LT" dirty="0" smtClean="0">
                <a:latin typeface="Times New Roman" pitchFamily="18" charset="0"/>
                <a:cs typeface="Times New Roman" pitchFamily="18" charset="0"/>
              </a:rPr>
              <a:t>standartus.</a:t>
            </a:r>
            <a:endParaRPr lang="lt-LT" dirty="0">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2960567391"/>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45606"/>
          </a:xfrm>
        </p:spPr>
        <p:txBody>
          <a:bodyPr>
            <a:normAutofit fontScale="90000"/>
          </a:bodyPr>
          <a:lstStyle/>
          <a:p>
            <a:r>
              <a:rPr lang="lt-LT" dirty="0" smtClean="0">
                <a:latin typeface="Times New Roman" pitchFamily="18" charset="0"/>
                <a:cs typeface="Times New Roman" pitchFamily="18" charset="0"/>
              </a:rPr>
              <a:t>4 - Kokie vertinimo būdai yra naudojami pasiekimams fiksuoti?</a:t>
            </a:r>
            <a:endParaRPr lang="lt-LT" dirty="0">
              <a:latin typeface="Times New Roman" pitchFamily="18" charset="0"/>
              <a:cs typeface="Times New Roman" pitchFamily="18"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99050244"/>
              </p:ext>
            </p:extLst>
          </p:nvPr>
        </p:nvGraphicFramePr>
        <p:xfrm>
          <a:off x="251520" y="1412776"/>
          <a:ext cx="8430518" cy="4713288"/>
        </p:xfrm>
        <a:graphic>
          <a:graphicData uri="http://schemas.openxmlformats.org/drawingml/2006/chart">
            <c:chart xmlns:c="http://schemas.openxmlformats.org/drawingml/2006/chart" xmlns:r="http://schemas.openxmlformats.org/officeDocument/2006/relationships" r:id="rId2"/>
          </a:graphicData>
        </a:graphic>
      </p:graphicFrame>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238" y="3376613"/>
            <a:ext cx="9525" cy="10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Chart 5"/>
          <p:cNvGraphicFramePr/>
          <p:nvPr>
            <p:extLst>
              <p:ext uri="{D42A27DB-BD31-4B8C-83A1-F6EECF244321}">
                <p14:modId xmlns:p14="http://schemas.microsoft.com/office/powerpoint/2010/main" val="3861655700"/>
              </p:ext>
            </p:extLst>
          </p:nvPr>
        </p:nvGraphicFramePr>
        <p:xfrm>
          <a:off x="107504" y="2060848"/>
          <a:ext cx="3168352" cy="40324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extLst>
              <p:ext uri="{D42A27DB-BD31-4B8C-83A1-F6EECF244321}">
                <p14:modId xmlns:p14="http://schemas.microsoft.com/office/powerpoint/2010/main" val="490576385"/>
              </p:ext>
            </p:extLst>
          </p:nvPr>
        </p:nvGraphicFramePr>
        <p:xfrm>
          <a:off x="5975648" y="2060848"/>
          <a:ext cx="3168352" cy="388843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p:nvPr>
            <p:extLst>
              <p:ext uri="{D42A27DB-BD31-4B8C-83A1-F6EECF244321}">
                <p14:modId xmlns:p14="http://schemas.microsoft.com/office/powerpoint/2010/main" val="3227698784"/>
              </p:ext>
            </p:extLst>
          </p:nvPr>
        </p:nvGraphicFramePr>
        <p:xfrm>
          <a:off x="2915816" y="2060848"/>
          <a:ext cx="3245123" cy="4104456"/>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323528" y="1689576"/>
            <a:ext cx="2232248" cy="369332"/>
          </a:xfrm>
          <a:prstGeom prst="rect">
            <a:avLst/>
          </a:prstGeom>
          <a:noFill/>
        </p:spPr>
        <p:txBody>
          <a:bodyPr wrap="square" rtlCol="0">
            <a:spAutoFit/>
          </a:bodyPr>
          <a:lstStyle/>
          <a:p>
            <a:r>
              <a:rPr lang="lt-LT" b="1" u="sng" dirty="0" smtClean="0">
                <a:latin typeface="Times New Roman" pitchFamily="18" charset="0"/>
                <a:cs typeface="Times New Roman" pitchFamily="18" charset="0"/>
              </a:rPr>
              <a:t>Mokinių atsakymai</a:t>
            </a:r>
            <a:endParaRPr lang="lt-LT" b="1" u="sng" dirty="0">
              <a:latin typeface="Times New Roman" pitchFamily="18" charset="0"/>
              <a:cs typeface="Times New Roman" pitchFamily="18" charset="0"/>
            </a:endParaRPr>
          </a:p>
        </p:txBody>
      </p:sp>
      <p:sp>
        <p:nvSpPr>
          <p:cNvPr id="5" name="TextBox 4"/>
          <p:cNvSpPr txBox="1"/>
          <p:nvPr/>
        </p:nvSpPr>
        <p:spPr>
          <a:xfrm>
            <a:off x="3203848" y="1689576"/>
            <a:ext cx="2088232" cy="369332"/>
          </a:xfrm>
          <a:prstGeom prst="rect">
            <a:avLst/>
          </a:prstGeom>
          <a:noFill/>
        </p:spPr>
        <p:txBody>
          <a:bodyPr wrap="square" rtlCol="0">
            <a:spAutoFit/>
          </a:bodyPr>
          <a:lstStyle/>
          <a:p>
            <a:r>
              <a:rPr lang="lt-LT" b="1" u="sng" dirty="0" smtClean="0">
                <a:latin typeface="Times New Roman" pitchFamily="18" charset="0"/>
                <a:cs typeface="Times New Roman" pitchFamily="18" charset="0"/>
              </a:rPr>
              <a:t>Tėvų atsakymai</a:t>
            </a:r>
            <a:endParaRPr lang="lt-LT" b="1" u="sng" dirty="0">
              <a:latin typeface="Times New Roman" pitchFamily="18" charset="0"/>
              <a:cs typeface="Times New Roman" pitchFamily="18" charset="0"/>
            </a:endParaRPr>
          </a:p>
        </p:txBody>
      </p:sp>
      <p:sp>
        <p:nvSpPr>
          <p:cNvPr id="10" name="TextBox 9"/>
          <p:cNvSpPr txBox="1"/>
          <p:nvPr/>
        </p:nvSpPr>
        <p:spPr>
          <a:xfrm>
            <a:off x="6156176" y="1689576"/>
            <a:ext cx="2304256" cy="369332"/>
          </a:xfrm>
          <a:prstGeom prst="rect">
            <a:avLst/>
          </a:prstGeom>
          <a:noFill/>
        </p:spPr>
        <p:txBody>
          <a:bodyPr wrap="square" rtlCol="0">
            <a:spAutoFit/>
          </a:bodyPr>
          <a:lstStyle/>
          <a:p>
            <a:r>
              <a:rPr lang="lt-LT" b="1" u="sng" dirty="0" smtClean="0">
                <a:latin typeface="Times New Roman" pitchFamily="18" charset="0"/>
                <a:cs typeface="Times New Roman" pitchFamily="18" charset="0"/>
              </a:rPr>
              <a:t>Mokytojų atsakymai</a:t>
            </a:r>
            <a:endParaRPr lang="lt-LT" b="1" u="sng" dirty="0">
              <a:latin typeface="Times New Roman" pitchFamily="18" charset="0"/>
              <a:cs typeface="Times New Roman" pitchFamily="18" charset="0"/>
            </a:endParaRPr>
          </a:p>
        </p:txBody>
      </p:sp>
    </p:spTree>
    <p:extLst>
      <p:ext uri="{BB962C8B-B14F-4D97-AF65-F5344CB8AC3E}">
        <p14:creationId xmlns:p14="http://schemas.microsoft.com/office/powerpoint/2010/main" val="3657885267"/>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4624"/>
            <a:ext cx="8229600" cy="1143000"/>
          </a:xfrm>
        </p:spPr>
        <p:txBody>
          <a:bodyPr>
            <a:normAutofit fontScale="90000"/>
          </a:bodyPr>
          <a:lstStyle/>
          <a:p>
            <a:r>
              <a:rPr lang="lt-LT" dirty="0" smtClean="0">
                <a:latin typeface="Times New Roman" pitchFamily="18" charset="0"/>
                <a:cs typeface="Times New Roman" pitchFamily="18" charset="0"/>
              </a:rPr>
              <a:t>5 - Ar mokiniui yra svarbus pažymys?</a:t>
            </a:r>
            <a:endParaRPr lang="lt-LT"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96752"/>
            <a:ext cx="8229600" cy="4929411"/>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268760"/>
            <a:ext cx="2520280" cy="2135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le 4"/>
          <p:cNvGraphicFramePr>
            <a:graphicFrameLocks noGrp="1"/>
          </p:cNvGraphicFramePr>
          <p:nvPr>
            <p:extLst>
              <p:ext uri="{D42A27DB-BD31-4B8C-83A1-F6EECF244321}">
                <p14:modId xmlns:p14="http://schemas.microsoft.com/office/powerpoint/2010/main" val="1183020658"/>
              </p:ext>
            </p:extLst>
          </p:nvPr>
        </p:nvGraphicFramePr>
        <p:xfrm>
          <a:off x="467544" y="3717032"/>
          <a:ext cx="8280919" cy="2596128"/>
        </p:xfrm>
        <a:graphic>
          <a:graphicData uri="http://schemas.openxmlformats.org/drawingml/2006/table">
            <a:tbl>
              <a:tblPr firstRow="1" bandRow="1">
                <a:tableStyleId>{5C22544A-7EE6-4342-B048-85BDC9FD1C3A}</a:tableStyleId>
              </a:tblPr>
              <a:tblGrid>
                <a:gridCol w="2448272"/>
                <a:gridCol w="2060109"/>
                <a:gridCol w="1739949"/>
                <a:gridCol w="2032589"/>
              </a:tblGrid>
              <a:tr h="335683">
                <a:tc>
                  <a:txBody>
                    <a:bodyPr/>
                    <a:lstStyle/>
                    <a:p>
                      <a:endParaRPr lang="lt-LT" dirty="0"/>
                    </a:p>
                  </a:txBody>
                  <a:tcPr>
                    <a:lnB w="12700" cap="flat" cmpd="sng" algn="ctr">
                      <a:solidFill>
                        <a:schemeClr val="tx1"/>
                      </a:solidFill>
                      <a:prstDash val="solid"/>
                      <a:round/>
                      <a:headEnd type="none" w="med" len="med"/>
                      <a:tailEnd type="none" w="med" len="med"/>
                    </a:lnB>
                  </a:tcPr>
                </a:tc>
                <a:tc>
                  <a:txBody>
                    <a:bodyPr/>
                    <a:lstStyle/>
                    <a:p>
                      <a:r>
                        <a:rPr lang="en-US" dirty="0" err="1" smtClean="0"/>
                        <a:t>Mokiniai</a:t>
                      </a:r>
                      <a:endParaRPr lang="lt-LT" dirty="0"/>
                    </a:p>
                  </a:txBody>
                  <a:tcPr>
                    <a:lnB w="12700" cap="flat" cmpd="sng" algn="ctr">
                      <a:solidFill>
                        <a:schemeClr val="tx1"/>
                      </a:solidFill>
                      <a:prstDash val="solid"/>
                      <a:round/>
                      <a:headEnd type="none" w="med" len="med"/>
                      <a:tailEnd type="none" w="med" len="med"/>
                    </a:lnB>
                  </a:tcPr>
                </a:tc>
                <a:tc>
                  <a:txBody>
                    <a:bodyPr/>
                    <a:lstStyle/>
                    <a:p>
                      <a:r>
                        <a:rPr lang="en-US" dirty="0" smtClean="0"/>
                        <a:t>T</a:t>
                      </a:r>
                      <a:r>
                        <a:rPr lang="lt-LT" dirty="0" err="1" smtClean="0"/>
                        <a:t>ėvai</a:t>
                      </a:r>
                      <a:endParaRPr lang="lt-LT" dirty="0"/>
                    </a:p>
                  </a:txBody>
                  <a:tcPr>
                    <a:lnB w="12700" cap="flat" cmpd="sng" algn="ctr">
                      <a:solidFill>
                        <a:schemeClr val="tx1"/>
                      </a:solidFill>
                      <a:prstDash val="solid"/>
                      <a:round/>
                      <a:headEnd type="none" w="med" len="med"/>
                      <a:tailEnd type="none" w="med" len="med"/>
                    </a:lnB>
                  </a:tcPr>
                </a:tc>
                <a:tc>
                  <a:txBody>
                    <a:bodyPr/>
                    <a:lstStyle/>
                    <a:p>
                      <a:r>
                        <a:rPr lang="lt-LT" dirty="0" smtClean="0"/>
                        <a:t>Mokytojai</a:t>
                      </a:r>
                      <a:endParaRPr lang="lt-LT" dirty="0"/>
                    </a:p>
                  </a:txBody>
                  <a:tcPr>
                    <a:lnB w="12700" cap="flat" cmpd="sng" algn="ctr">
                      <a:solidFill>
                        <a:schemeClr val="tx1"/>
                      </a:solidFill>
                      <a:prstDash val="solid"/>
                      <a:round/>
                      <a:headEnd type="none" w="med" len="med"/>
                      <a:tailEnd type="none" w="med" len="med"/>
                    </a:lnB>
                  </a:tcPr>
                </a:tc>
              </a:tr>
              <a:tr h="457356">
                <a:tc>
                  <a:txBody>
                    <a:bodyPr/>
                    <a:lstStyle/>
                    <a:p>
                      <a:r>
                        <a:rPr lang="lt-LT" sz="1600" b="1" dirty="0" smtClean="0">
                          <a:latin typeface="Times New Roman" pitchFamily="18" charset="0"/>
                          <a:cs typeface="Times New Roman" pitchFamily="18" charset="0"/>
                        </a:rPr>
                        <a:t>1</a:t>
                      </a:r>
                      <a:r>
                        <a:rPr lang="en-US" sz="1600" b="1" dirty="0" smtClean="0">
                          <a:latin typeface="Times New Roman" pitchFamily="18" charset="0"/>
                          <a:cs typeface="Times New Roman" pitchFamily="18" charset="0"/>
                        </a:rPr>
                        <a:t> </a:t>
                      </a:r>
                      <a:r>
                        <a:rPr lang="lt-LT" sz="1600" b="1" dirty="0" smtClean="0">
                          <a:latin typeface="Times New Roman" pitchFamily="18" charset="0"/>
                          <a:cs typeface="Times New Roman" pitchFamily="18" charset="0"/>
                        </a:rPr>
                        <a:t>Labai svarbus</a:t>
                      </a:r>
                      <a:endParaRPr lang="lt-LT" sz="16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74%</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233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lang="lt-LT" sz="1800" b="1" dirty="0" smtClean="0">
                          <a:latin typeface="Times New Roman" pitchFamily="18" charset="0"/>
                          <a:cs typeface="Times New Roman" pitchFamily="18" charset="0"/>
                        </a:rPr>
                        <a:t>82% </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53</a:t>
                      </a:r>
                      <a:endParaRPr lang="lt-LT" sz="1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lang="lt-LT" sz="1800" b="1" dirty="0" smtClean="0">
                          <a:latin typeface="Times New Roman" pitchFamily="18" charset="0"/>
                          <a:cs typeface="Times New Roman" pitchFamily="18" charset="0"/>
                        </a:rPr>
                        <a:t>15% 	4	</a:t>
                      </a:r>
                      <a:endParaRPr lang="lt-LT" sz="1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01020">
                <a:tc>
                  <a:txBody>
                    <a:bodyPr/>
                    <a:lstStyle/>
                    <a:p>
                      <a:r>
                        <a:rPr lang="lt-LT" sz="1600" b="1" dirty="0" smtClean="0">
                          <a:latin typeface="Times New Roman" pitchFamily="18" charset="0"/>
                          <a:cs typeface="Times New Roman" pitchFamily="18" charset="0"/>
                        </a:rPr>
                        <a:t>2</a:t>
                      </a:r>
                      <a:r>
                        <a:rPr lang="en-US" sz="1600" b="1" dirty="0" smtClean="0">
                          <a:latin typeface="Times New Roman" pitchFamily="18" charset="0"/>
                          <a:cs typeface="Times New Roman" pitchFamily="18" charset="0"/>
                        </a:rPr>
                        <a:t> </a:t>
                      </a:r>
                      <a:r>
                        <a:rPr lang="lt-LT" sz="1600" b="1" dirty="0" smtClean="0">
                          <a:latin typeface="Times New Roman" pitchFamily="18" charset="0"/>
                          <a:cs typeface="Times New Roman" pitchFamily="18" charset="0"/>
                        </a:rPr>
                        <a:t>Nelabai svarbus</a:t>
                      </a:r>
                      <a:r>
                        <a:rPr lang="en-US" sz="1600" b="1" dirty="0" smtClean="0">
                          <a:latin typeface="Times New Roman" pitchFamily="18" charset="0"/>
                          <a:cs typeface="Times New Roman" pitchFamily="18" charset="0"/>
                        </a:rPr>
                        <a:t> </a:t>
                      </a:r>
                      <a:endParaRPr lang="lt-LT" sz="16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18%</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lang="lt-LT" sz="1800" b="1" dirty="0" smtClean="0">
                          <a:latin typeface="Times New Roman" pitchFamily="18" charset="0"/>
                          <a:cs typeface="Times New Roman" pitchFamily="18" charset="0"/>
                        </a:rPr>
                        <a:t>15% </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10</a:t>
                      </a:r>
                      <a:endParaRPr lang="lt-LT" sz="1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11%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397964">
                <a:tc>
                  <a:txBody>
                    <a:bodyPr/>
                    <a:lstStyle/>
                    <a:p>
                      <a:r>
                        <a:rPr lang="lt-LT" sz="1600" b="1" dirty="0" smtClean="0">
                          <a:latin typeface="Times New Roman" pitchFamily="18" charset="0"/>
                          <a:cs typeface="Times New Roman" pitchFamily="18" charset="0"/>
                        </a:rPr>
                        <a:t>3</a:t>
                      </a:r>
                      <a:r>
                        <a:rPr lang="en-US" sz="1600" b="1" dirty="0" smtClean="0">
                          <a:latin typeface="Times New Roman" pitchFamily="18" charset="0"/>
                          <a:cs typeface="Times New Roman" pitchFamily="18" charset="0"/>
                        </a:rPr>
                        <a:t> </a:t>
                      </a:r>
                      <a:r>
                        <a:rPr lang="lt-LT" sz="1600" b="1" dirty="0" smtClean="0">
                          <a:latin typeface="Times New Roman" pitchFamily="18" charset="0"/>
                          <a:cs typeface="Times New Roman" pitchFamily="18" charset="0"/>
                        </a:rPr>
                        <a:t>Visiškai nesvarbus</a:t>
                      </a:r>
                      <a:r>
                        <a:rPr lang="en-US" sz="1600" b="1" dirty="0" smtClean="0">
                          <a:latin typeface="Times New Roman" pitchFamily="18" charset="0"/>
                          <a:cs typeface="Times New Roman" pitchFamily="18" charset="0"/>
                        </a:rPr>
                        <a:t> </a:t>
                      </a:r>
                      <a:endParaRPr lang="lt-LT" sz="16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3%</a:t>
                      </a:r>
                      <a:r>
                        <a:rPr lang="lt-LT" sz="1800" b="1" baseline="0" dirty="0" smtClean="0">
                          <a:latin typeface="Times New Roman" pitchFamily="18" charset="0"/>
                          <a:cs typeface="Times New Roman" pitchFamily="18" charset="0"/>
                        </a:rPr>
                        <a:t> </a:t>
                      </a:r>
                      <a:r>
                        <a:rPr lang="en-US" sz="1800" b="1" baseline="0"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lang="lt-LT" sz="1800" b="1" dirty="0" smtClean="0">
                          <a:latin typeface="Times New Roman" pitchFamily="18" charset="0"/>
                          <a:cs typeface="Times New Roman" pitchFamily="18" charset="0"/>
                        </a:rPr>
                        <a:t>2% </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1</a:t>
                      </a:r>
                      <a:endParaRPr lang="lt-LT" sz="1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0%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394908">
                <a:tc>
                  <a:txBody>
                    <a:bodyPr/>
                    <a:lstStyle/>
                    <a:p>
                      <a:r>
                        <a:rPr lang="lt-LT" sz="1600" b="1" dirty="0" smtClean="0">
                          <a:latin typeface="Times New Roman" pitchFamily="18" charset="0"/>
                          <a:cs typeface="Times New Roman" pitchFamily="18" charset="0"/>
                        </a:rPr>
                        <a:t>4</a:t>
                      </a:r>
                      <a:r>
                        <a:rPr lang="en-US" sz="1600" b="1" dirty="0" smtClean="0">
                          <a:latin typeface="Times New Roman" pitchFamily="18" charset="0"/>
                          <a:cs typeface="Times New Roman" pitchFamily="18" charset="0"/>
                        </a:rPr>
                        <a:t> </a:t>
                      </a:r>
                      <a:r>
                        <a:rPr lang="lt-LT" sz="1600" b="1" dirty="0" smtClean="0">
                          <a:latin typeface="Times New Roman" pitchFamily="18" charset="0"/>
                          <a:cs typeface="Times New Roman" pitchFamily="18" charset="0"/>
                        </a:rPr>
                        <a:t>Nežinau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6%</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lang="lt-LT" sz="1800" b="1" dirty="0" smtClean="0">
                          <a:latin typeface="Times New Roman" pitchFamily="18" charset="0"/>
                          <a:cs typeface="Times New Roman" pitchFamily="18" charset="0"/>
                        </a:rPr>
                        <a:t>2% </a:t>
                      </a:r>
                      <a:r>
                        <a:rPr lang="en-US" sz="1800" b="1" dirty="0" smtClean="0">
                          <a:latin typeface="Times New Roman" pitchFamily="18" charset="0"/>
                          <a:cs typeface="Times New Roman" pitchFamily="18" charset="0"/>
                        </a:rPr>
                        <a:t>   </a:t>
                      </a:r>
                      <a:r>
                        <a:rPr lang="lt-LT" sz="1800" b="1" dirty="0" smtClean="0">
                          <a:latin typeface="Times New Roman" pitchFamily="18" charset="0"/>
                          <a:cs typeface="Times New Roman" pitchFamily="18" charset="0"/>
                        </a:rPr>
                        <a:t>1</a:t>
                      </a:r>
                      <a:endParaRPr lang="lt-LT" sz="1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4%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5032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b="1" dirty="0" smtClean="0">
                          <a:latin typeface="Times New Roman" pitchFamily="18" charset="0"/>
                          <a:cs typeface="Times New Roman" pitchFamily="18" charset="0"/>
                        </a:rPr>
                        <a:t>5 Vieniems svarbus, o kitiems 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lt-LT" sz="18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lang="lt-LT" sz="18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800" b="1" dirty="0" smtClean="0">
                          <a:latin typeface="Times New Roman" pitchFamily="18" charset="0"/>
                          <a:cs typeface="Times New Roman" pitchFamily="18" charset="0"/>
                        </a:rPr>
                        <a:t>70% 	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5127" y="1268758"/>
            <a:ext cx="2599041" cy="2135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0500" y="1268760"/>
            <a:ext cx="2448272" cy="2141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7512420"/>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20080"/>
          </a:xfrm>
        </p:spPr>
        <p:txBody>
          <a:bodyPr>
            <a:noAutofit/>
          </a:bodyPr>
          <a:lstStyle/>
          <a:p>
            <a:r>
              <a:rPr lang="lt-LT" sz="3200" dirty="0" smtClean="0">
                <a:latin typeface="Times New Roman" pitchFamily="18" charset="0"/>
                <a:cs typeface="Times New Roman" pitchFamily="18" charset="0"/>
              </a:rPr>
              <a:t>Mokinių atsakymai</a:t>
            </a:r>
            <a:br>
              <a:rPr lang="lt-LT" sz="3200" dirty="0" smtClean="0">
                <a:latin typeface="Times New Roman" pitchFamily="18" charset="0"/>
                <a:cs typeface="Times New Roman" pitchFamily="18" charset="0"/>
              </a:rPr>
            </a:br>
            <a:r>
              <a:rPr lang="lt-LT" sz="3200" dirty="0" smtClean="0">
                <a:latin typeface="Times New Roman" pitchFamily="18" charset="0"/>
                <a:cs typeface="Times New Roman" pitchFamily="18" charset="0"/>
              </a:rPr>
              <a:t>6 - Kodėl yra svarbus pažymys?</a:t>
            </a:r>
            <a:endParaRPr lang="lt-LT" sz="3200" dirty="0">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08542730"/>
              </p:ext>
            </p:extLst>
          </p:nvPr>
        </p:nvGraphicFramePr>
        <p:xfrm>
          <a:off x="179512" y="953344"/>
          <a:ext cx="8856984" cy="59046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16937624"/>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1155</TotalTime>
  <Words>4373</Words>
  <Application>Microsoft Office PowerPoint</Application>
  <PresentationFormat>Demonstracija ekrane (4:3)</PresentationFormat>
  <Paragraphs>623</Paragraphs>
  <Slides>49</Slides>
  <Notes>2</Notes>
  <HiddenSlides>0</HiddenSlides>
  <MMClips>0</MMClips>
  <ScaleCrop>false</ScaleCrop>
  <HeadingPairs>
    <vt:vector size="4" baseType="variant">
      <vt:variant>
        <vt:lpstr>Tema</vt:lpstr>
      </vt:variant>
      <vt:variant>
        <vt:i4>1</vt:i4>
      </vt:variant>
      <vt:variant>
        <vt:lpstr>Skaidrių pavadinimai</vt:lpstr>
      </vt:variant>
      <vt:variant>
        <vt:i4>49</vt:i4>
      </vt:variant>
    </vt:vector>
  </HeadingPairs>
  <TitlesOfParts>
    <vt:vector size="50" baseType="lpstr">
      <vt:lpstr>Office Theme</vt:lpstr>
      <vt:lpstr> Vertinimas kaip ugdymas Įsivertinimas</vt:lpstr>
      <vt:lpstr>1 - Respondentai</vt:lpstr>
      <vt:lpstr>2 – Mokosi: </vt:lpstr>
      <vt:lpstr>Mokinių atsakymai. 3 - Kaip suprantate, kas yra vertinimas?  – Vertinimas tai...</vt:lpstr>
      <vt:lpstr>  Mokytojų atsakymai. 3 - Kaip suprantate, kas yra vertinimas?  – Vertinimas tai...</vt:lpstr>
      <vt:lpstr>Tėvų atsakymai.  - Kaip suprantate, kas yra vertinimas?  – Vertinimas tai...</vt:lpstr>
      <vt:lpstr>4 - Kokie vertinimo būdai yra naudojami pasiekimams fiksuoti?</vt:lpstr>
      <vt:lpstr>5 - Ar mokiniui yra svarbus pažymys?</vt:lpstr>
      <vt:lpstr>Mokinių atsakymai 6 - Kodėl yra svarbus pažymys?</vt:lpstr>
      <vt:lpstr>Tėvų atsakymai 6 - Kodėl yra svarbus pažymys?</vt:lpstr>
      <vt:lpstr>Mokytojų atsakymai 6 - Kodėl yra svarbus pažymys?</vt:lpstr>
      <vt:lpstr>7 - Mokytojas nuolat stebi mokymąsi, komentuoja, pagiria, aptaria mokinio pasiekimus.</vt:lpstr>
      <vt:lpstr>8 - Norėdamas padėti, nukreipti tam tikrai veiklai, mokytojas įvertina žodžiu ar raštu, bet ne pažymiu.</vt:lpstr>
      <vt:lpstr>9 - Baigus temą ar kurso dalį, mokytojas žodžiu ar raštu patikrina pasiekimus.</vt:lpstr>
      <vt:lpstr> 10 - Vertindamas pasiekimus mokytojas remiasi tam tikrais reikalavimais (kriterijais).</vt:lpstr>
      <vt:lpstr>11 - Vertindamas trimestrų pasiekimus mokytojas juos lygina su ankstesniais, taip stebėdamas individualią mokinio pažangą.</vt:lpstr>
      <vt:lpstr> Mokinių atsakymai 12 - Kokia vertinimo forma yra naudojama tikrinant pasiekimus?</vt:lpstr>
      <vt:lpstr>Tėvų atsakymai. Kokios vertinimo formos yra naudojamos tikrinant Jūsų vaiko pasiekimus?</vt:lpstr>
      <vt:lpstr>Mokytojų atsakymai. Kokias vertinimo formas naudojate tikrindami mokinių pasiekimus?</vt:lpstr>
      <vt:lpstr>13 - Ar naujos temos pradžioje mokytojas visada supažindina su vertinimo kriterijais?</vt:lpstr>
      <vt:lpstr>14 - Ar vertinimas visada parodo tai,  ką mokinys išmoko?</vt:lpstr>
      <vt:lpstr>15 - Ar pasitaiko atvejų, kad tą pačią dieną yra rašoma daugiau nei vienas kontrolinis darbas?</vt:lpstr>
      <vt:lpstr>16 - Ar po kontrolinių darbų yra aptariami rezultatai, klaidos ir kt.?</vt:lpstr>
      <vt:lpstr>Mokinių atsakymai 17 - Pažymėkite, kokiais principais mokytojas vadovaujasi vertindamas pasiekimus:</vt:lpstr>
      <vt:lpstr>Tėvų atsakymai 17 - Pažymėkite, kokiais principais mokytojas vadovaujasi vertindamas pasiekimus:</vt:lpstr>
      <vt:lpstr>Mokytojų atsakymai 17 - Pažymėkite, kokiais principais vadovaujatės vertindami pasiekimus:</vt:lpstr>
      <vt:lpstr>Mokinių atsakymai 18 - Įsivertinimas pamokoje.  – Kaip supranti, kas yra įsivertinimas pamokoje?</vt:lpstr>
      <vt:lpstr>  Mokytojų atsakymai 18 - Įsivertinimas pamokoje.  – Kaip supranti, kas yra įsivertinimas pamokoje?  </vt:lpstr>
      <vt:lpstr>19 - Ar svarbus įsivertinimas pamokoje?</vt:lpstr>
      <vt:lpstr> 20 - Ar mokinys pats įsivertina savo veiklą pamokoje?</vt:lpstr>
      <vt:lpstr>Mokinių atsakymai 21 - Kaip įsivertini savo darbą pamokoje? </vt:lpstr>
      <vt:lpstr>Mokytojų atsakymai 21 - Kaip mokinys įsivertina savo darbą pamokoje? </vt:lpstr>
      <vt:lpstr> 22 - Ar mokinys analizuoja savo mokymosi pasiekimus?</vt:lpstr>
      <vt:lpstr>Mokinių atsakymai 23 - Kaip analizuoji mokymosi pasiekimus?</vt:lpstr>
      <vt:lpstr>Mokytojų atsakymai. Kaip mokiniai analizuoja savo mokymosi pasiekimus Jūsų pamokose?</vt:lpstr>
      <vt:lpstr>Mokinių atsakymai  24 - Kokius individualaus įsivertinimo būdus naudoja mokytojai? </vt:lpstr>
      <vt:lpstr> Mokytojų atsakymai. Kokius individualaus mokinių įsivertinimo būdus naudojate savo pamokoje?</vt:lpstr>
      <vt:lpstr>Mokinių atsakymai. 25 - Koks individualaus įsivertinimo būdas tau labiausiai patinka? (šviesoforas, nykščiai, veideliai ar kt.)</vt:lpstr>
      <vt:lpstr>Mokytojų atsakymai. 25 - Koks individualaus įsivertinimo būdas tau labiausiai patinka? (šviesoforas, nykščiai, veideliai ar kt.)</vt:lpstr>
      <vt:lpstr>Mokytojų atsakymai 26 - Kokius grupinio darbo įsivertinimo būdus pamokoje naudoja mokytojai.</vt:lpstr>
      <vt:lpstr>Mokinių atsakymai. 26 - Kokius grupinio darbo įsivertinimo būdus pamokoje naudoja mokytojai?</vt:lpstr>
      <vt:lpstr>Mokinių atsakymai. 27 - Koks grupinio darbo įsivertinimo būdas labiausiai patinka? (pyragas/pica, sėkmės laiptai, taškų dalyba ar kt.). </vt:lpstr>
      <vt:lpstr>Mokytojų atsakymai. 27 - Koks grupinio darbo įsivertinimo būdas labiausiai patinka (pyragas/pica, sėkmės laiptai, taškų dalyba ar kt.)? </vt:lpstr>
      <vt:lpstr>28 - Ar įsivertinimas pamokoje visada parodo tai, ko mokinys išmoko, kas nepavyko ir ką daryti, kad rezultatas būtų geresnis?</vt:lpstr>
      <vt:lpstr>29 - Ar mokinys turi galimybę įsivertinti savo pasiekimus bei pažangą pamokoje?</vt:lpstr>
      <vt:lpstr>Mokinių atsakymai. 30 - Komentaras, pasiūlymas dėl įsivertinimo pamokoje.</vt:lpstr>
      <vt:lpstr>Mokytojų atsakymai. 30 - Jūsų komentaras, pasiūlymas dėl įsivertinimo pamokoje.</vt:lpstr>
      <vt:lpstr>IŠVADOS</vt:lpstr>
      <vt:lpstr>Rekomendacijos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Ramune</dc:creator>
  <cp:lastModifiedBy>Serv</cp:lastModifiedBy>
  <cp:revision>298</cp:revision>
  <dcterms:created xsi:type="dcterms:W3CDTF">2017-05-22T07:20:15Z</dcterms:created>
  <dcterms:modified xsi:type="dcterms:W3CDTF">2018-09-05T05:33:25Z</dcterms:modified>
</cp:coreProperties>
</file>