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4"/>
  </p:notesMasterIdLst>
  <p:sldIdLst>
    <p:sldId id="257" r:id="rId2"/>
    <p:sldId id="290" r:id="rId3"/>
    <p:sldId id="291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7" r:id="rId12"/>
    <p:sldId id="268" r:id="rId13"/>
    <p:sldId id="269" r:id="rId14"/>
    <p:sldId id="275" r:id="rId15"/>
    <p:sldId id="292" r:id="rId16"/>
    <p:sldId id="270" r:id="rId17"/>
    <p:sldId id="271" r:id="rId18"/>
    <p:sldId id="272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1" r:id="rId42"/>
    <p:sldId id="300" r:id="rId43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5306122448979591E-2"/>
                  <c:y val="7.81738439046910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408163265306121E-2"/>
                  <c:y val="7.81738439046910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0.03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0.08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0676522577534951E-2"/>
                  <c:y val="9.01854369181051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802469135802469E-2"/>
                  <c:y val="8.41809984264118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0.44</c:v>
                </c:pt>
                <c:pt idx="1">
                  <c:v>0.35</c:v>
                </c:pt>
                <c:pt idx="2">
                  <c:v>0.32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408163265306121E-2"/>
                  <c:y val="-4.777360663856362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0.45</c:v>
                </c:pt>
                <c:pt idx="1">
                  <c:v>0.65</c:v>
                </c:pt>
                <c:pt idx="2">
                  <c:v>0.68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64544"/>
        <c:axId val="6366336"/>
      </c:barChart>
      <c:catAx>
        <c:axId val="6364544"/>
        <c:scaling>
          <c:orientation val="minMax"/>
        </c:scaling>
        <c:delete val="0"/>
        <c:axPos val="b"/>
        <c:majorTickMark val="out"/>
        <c:minorTickMark val="none"/>
        <c:tickLblPos val="nextTo"/>
        <c:crossAx val="6366336"/>
        <c:crosses val="autoZero"/>
        <c:auto val="1"/>
        <c:lblAlgn val="ctr"/>
        <c:lblOffset val="100"/>
        <c:noMultiLvlLbl val="0"/>
      </c:catAx>
      <c:valAx>
        <c:axId val="63663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63645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Soc. Pedagogas</c:v>
                </c:pt>
                <c:pt idx="1">
                  <c:v>Pagalbos mokiniui specialistas</c:v>
                </c:pt>
                <c:pt idx="2">
                  <c:v>Administracijos atstovas</c:v>
                </c:pt>
                <c:pt idx="3">
                  <c:v>Individualūs pokalbiai vyksta sklandžiai dalyvaujant tik tėvams+mokiniui+mokytojui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0.64</c:v>
                </c:pt>
                <c:pt idx="1">
                  <c:v>0.4</c:v>
                </c:pt>
                <c:pt idx="2">
                  <c:v>0.4</c:v>
                </c:pt>
                <c:pt idx="3">
                  <c:v>0.6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Stulpelis1</c:v>
                </c:pt>
              </c:strCache>
            </c:strRef>
          </c:tx>
          <c:invertIfNegative val="0"/>
          <c:cat>
            <c:strRef>
              <c:f>Lapas1!$A$2:$A$5</c:f>
              <c:strCache>
                <c:ptCount val="4"/>
                <c:pt idx="0">
                  <c:v>Soc. Pedagogas</c:v>
                </c:pt>
                <c:pt idx="1">
                  <c:v>Pagalbos mokiniui specialistas</c:v>
                </c:pt>
                <c:pt idx="2">
                  <c:v>Administracijos atstovas</c:v>
                </c:pt>
                <c:pt idx="3">
                  <c:v>Individualūs pokalbiai vyksta sklandžiai dalyvaujant tik tėvams+mokiniui+mokytojui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Stulpelis2</c:v>
                </c:pt>
              </c:strCache>
            </c:strRef>
          </c:tx>
          <c:invertIfNegative val="0"/>
          <c:cat>
            <c:strRef>
              <c:f>Lapas1!$A$2:$A$5</c:f>
              <c:strCache>
                <c:ptCount val="4"/>
                <c:pt idx="0">
                  <c:v>Soc. Pedagogas</c:v>
                </c:pt>
                <c:pt idx="1">
                  <c:v>Pagalbos mokiniui specialistas</c:v>
                </c:pt>
                <c:pt idx="2">
                  <c:v>Administracijos atstovas</c:v>
                </c:pt>
                <c:pt idx="3">
                  <c:v>Individualūs pokalbiai vyksta sklandžiai dalyvaujant tik tėvams+mokiniui+mokytojui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253312"/>
        <c:axId val="40254848"/>
      </c:barChart>
      <c:catAx>
        <c:axId val="4025331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40254848"/>
        <c:crosses val="autoZero"/>
        <c:auto val="1"/>
        <c:lblAlgn val="ctr"/>
        <c:lblOffset val="100"/>
        <c:noMultiLvlLbl val="0"/>
      </c:catAx>
      <c:valAx>
        <c:axId val="40254848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40253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3686683080035666"/>
          <c:h val="0.87123359161354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 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0.08</c:v>
                </c:pt>
                <c:pt idx="1">
                  <c:v>7.0000000000000007E-2</c:v>
                </c:pt>
                <c:pt idx="2">
                  <c:v>0.04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7.2432910171942792E-4"/>
                  <c:y val="2.80612480443201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 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0.15</c:v>
                </c:pt>
                <c:pt idx="1">
                  <c:v>0.04</c:v>
                </c:pt>
                <c:pt idx="2">
                  <c:v>0.4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6234567901234625E-2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 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0.56000000000000005</c:v>
                </c:pt>
                <c:pt idx="1">
                  <c:v>0.48</c:v>
                </c:pt>
                <c:pt idx="2">
                  <c:v>0.44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18518518518517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148148148148147E-2"/>
                  <c:y val="8.41809798268348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2407407407407406E-2"/>
                  <c:y val="5.144333783857040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 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0.21</c:v>
                </c:pt>
                <c:pt idx="1">
                  <c:v>0.41</c:v>
                </c:pt>
                <c:pt idx="2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643776"/>
        <c:axId val="35645312"/>
      </c:barChart>
      <c:catAx>
        <c:axId val="35643776"/>
        <c:scaling>
          <c:orientation val="minMax"/>
        </c:scaling>
        <c:delete val="0"/>
        <c:axPos val="b"/>
        <c:majorTickMark val="out"/>
        <c:minorTickMark val="none"/>
        <c:tickLblPos val="nextTo"/>
        <c:crossAx val="35645312"/>
        <c:crosses val="autoZero"/>
        <c:auto val="1"/>
        <c:lblAlgn val="ctr"/>
        <c:lblOffset val="100"/>
        <c:noMultiLvlLbl val="0"/>
      </c:catAx>
      <c:valAx>
        <c:axId val="356453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56437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114866924994792"/>
          <c:y val="0.35712718972017748"/>
          <c:w val="0.2693301045534191"/>
          <c:h val="0.285745415373566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3884903435712581"/>
          <c:h val="0.87123359161354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2.345276872964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0722128736945296E-2"/>
                  <c:y val="7.8175895765473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0.04</c:v>
                </c:pt>
                <c:pt idx="1">
                  <c:v>0.04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0.05</c:v>
                </c:pt>
                <c:pt idx="1">
                  <c:v>0.04</c:v>
                </c:pt>
                <c:pt idx="2">
                  <c:v>0.24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0.32</c:v>
                </c:pt>
                <c:pt idx="1">
                  <c:v>0.37</c:v>
                </c:pt>
                <c:pt idx="2">
                  <c:v>0.56000000000000005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4.0123456790123455E-2"/>
                  <c:y val="2.80603266089443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0.59</c:v>
                </c:pt>
                <c:pt idx="1">
                  <c:v>0.56000000000000005</c:v>
                </c:pt>
                <c:pt idx="2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730944"/>
        <c:axId val="79749120"/>
      </c:barChart>
      <c:catAx>
        <c:axId val="79730944"/>
        <c:scaling>
          <c:orientation val="minMax"/>
        </c:scaling>
        <c:delete val="0"/>
        <c:axPos val="b"/>
        <c:majorTickMark val="out"/>
        <c:minorTickMark val="none"/>
        <c:tickLblPos val="nextTo"/>
        <c:crossAx val="79749120"/>
        <c:crosses val="autoZero"/>
        <c:auto val="1"/>
        <c:lblAlgn val="ctr"/>
        <c:lblOffset val="100"/>
        <c:noMultiLvlLbl val="0"/>
      </c:catAx>
      <c:valAx>
        <c:axId val="7974912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97309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406417249134071"/>
          <c:h val="0.87123359161354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0.06</c:v>
                </c:pt>
                <c:pt idx="1">
                  <c:v>0.04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0.08</c:v>
                </c:pt>
                <c:pt idx="1">
                  <c:v>7.0000000000000007E-2</c:v>
                </c:pt>
                <c:pt idx="2">
                  <c:v>0.44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0.48</c:v>
                </c:pt>
                <c:pt idx="1">
                  <c:v>0.37</c:v>
                </c:pt>
                <c:pt idx="2">
                  <c:v>0.52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061728395061727E-2"/>
                  <c:y val="-2.806032660894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3950617283950615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0.38</c:v>
                </c:pt>
                <c:pt idx="1">
                  <c:v>0.52</c:v>
                </c:pt>
                <c:pt idx="2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916352"/>
        <c:axId val="88917888"/>
      </c:barChart>
      <c:catAx>
        <c:axId val="88916352"/>
        <c:scaling>
          <c:orientation val="minMax"/>
        </c:scaling>
        <c:delete val="0"/>
        <c:axPos val="b"/>
        <c:majorTickMark val="out"/>
        <c:minorTickMark val="none"/>
        <c:tickLblPos val="nextTo"/>
        <c:crossAx val="88917888"/>
        <c:crosses val="autoZero"/>
        <c:auto val="1"/>
        <c:lblAlgn val="ctr"/>
        <c:lblOffset val="100"/>
        <c:noMultiLvlLbl val="0"/>
      </c:catAx>
      <c:valAx>
        <c:axId val="8891788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889163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3531966883620605"/>
          <c:h val="0.868427558952647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Mokiniai</c:v>
                </c:pt>
                <c:pt idx="1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Mokiniai</c:v>
                </c:pt>
                <c:pt idx="1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0.16</c:v>
                </c:pt>
                <c:pt idx="1">
                  <c:v>0.08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Mokiniai</c:v>
                </c:pt>
                <c:pt idx="1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0.51</c:v>
                </c:pt>
                <c:pt idx="1">
                  <c:v>0.64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777777777777777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148148148148091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Mokiniai</c:v>
                </c:pt>
                <c:pt idx="1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0.25</c:v>
                </c:pt>
                <c:pt idx="1">
                  <c:v>0.28000000000000003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504000"/>
        <c:axId val="89509888"/>
      </c:barChart>
      <c:catAx>
        <c:axId val="89504000"/>
        <c:scaling>
          <c:orientation val="minMax"/>
        </c:scaling>
        <c:delete val="0"/>
        <c:axPos val="b"/>
        <c:majorTickMark val="out"/>
        <c:minorTickMark val="none"/>
        <c:tickLblPos val="nextTo"/>
        <c:crossAx val="89509888"/>
        <c:crosses val="autoZero"/>
        <c:auto val="1"/>
        <c:lblAlgn val="ctr"/>
        <c:lblOffset val="100"/>
        <c:noMultiLvlLbl val="0"/>
      </c:catAx>
      <c:valAx>
        <c:axId val="8950988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895040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4052908957164134"/>
          <c:h val="0.87123359161354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0.24</c:v>
                </c:pt>
                <c:pt idx="1">
                  <c:v>0.15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7.716049382716049E-3"/>
                  <c:y val="8.1374947165940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0.34</c:v>
                </c:pt>
                <c:pt idx="1">
                  <c:v>0.26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18518518518517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0.26</c:v>
                </c:pt>
                <c:pt idx="1">
                  <c:v>0.3</c:v>
                </c:pt>
                <c:pt idx="2">
                  <c:v>0.48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148148148148147E-2"/>
                  <c:y val="1.68361996852823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777777777777776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012345679012345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0.16</c:v>
                </c:pt>
                <c:pt idx="1">
                  <c:v>0.3</c:v>
                </c:pt>
                <c:pt idx="2">
                  <c:v>0.32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942208"/>
        <c:axId val="97447296"/>
      </c:barChart>
      <c:catAx>
        <c:axId val="102942208"/>
        <c:scaling>
          <c:orientation val="minMax"/>
        </c:scaling>
        <c:delete val="0"/>
        <c:axPos val="b"/>
        <c:majorTickMark val="out"/>
        <c:minorTickMark val="none"/>
        <c:tickLblPos val="nextTo"/>
        <c:crossAx val="97447296"/>
        <c:crosses val="autoZero"/>
        <c:auto val="1"/>
        <c:lblAlgn val="ctr"/>
        <c:lblOffset val="100"/>
        <c:noMultiLvlLbl val="0"/>
      </c:catAx>
      <c:valAx>
        <c:axId val="9744729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029422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4120896701673702"/>
          <c:h val="0.87123359161354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0.12</c:v>
                </c:pt>
                <c:pt idx="1">
                  <c:v>7.0000000000000007E-2</c:v>
                </c:pt>
                <c:pt idx="2">
                  <c:v>0.04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0.25</c:v>
                </c:pt>
                <c:pt idx="1">
                  <c:v>0.11</c:v>
                </c:pt>
                <c:pt idx="2">
                  <c:v>0.4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2.3148148148148147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2312925170068028E-2"/>
                  <c:y val="-5.2117263843648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0.42</c:v>
                </c:pt>
                <c:pt idx="1">
                  <c:v>0.26</c:v>
                </c:pt>
                <c:pt idx="2">
                  <c:v>0.4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18518518518517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14814814814814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0.21</c:v>
                </c:pt>
                <c:pt idx="1">
                  <c:v>0.56000000000000005</c:v>
                </c:pt>
                <c:pt idx="2">
                  <c:v>0.16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443840"/>
        <c:axId val="35446144"/>
      </c:barChart>
      <c:catAx>
        <c:axId val="35443840"/>
        <c:scaling>
          <c:orientation val="minMax"/>
        </c:scaling>
        <c:delete val="0"/>
        <c:axPos val="b"/>
        <c:majorTickMark val="out"/>
        <c:minorTickMark val="none"/>
        <c:tickLblPos val="nextTo"/>
        <c:crossAx val="35446144"/>
        <c:crosses val="autoZero"/>
        <c:auto val="1"/>
        <c:lblAlgn val="ctr"/>
        <c:lblOffset val="100"/>
        <c:noMultiLvlLbl val="0"/>
      </c:catAx>
      <c:valAx>
        <c:axId val="354461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54438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4106093882872639"/>
          <c:h val="0.87123359161354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5185444165871922E-3"/>
                  <c:y val="3.12703583061889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0.23</c:v>
                </c:pt>
                <c:pt idx="1">
                  <c:v>0.15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0.25</c:v>
                </c:pt>
                <c:pt idx="1">
                  <c:v>0.22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70398858245911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925584149361637E-3"/>
                  <c:y val="5.8123060350355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0.27</c:v>
                </c:pt>
                <c:pt idx="1">
                  <c:v>0.3</c:v>
                </c:pt>
                <c:pt idx="2">
                  <c:v>0.68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1555558637815438E-2"/>
                  <c:y val="3.9087947882736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703988582459115E-2"/>
                  <c:y val="-5.2117263843648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77760091983137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0.25</c:v>
                </c:pt>
                <c:pt idx="1">
                  <c:v>0.33</c:v>
                </c:pt>
                <c:pt idx="2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616896"/>
        <c:axId val="103666048"/>
      </c:barChart>
      <c:catAx>
        <c:axId val="103616896"/>
        <c:scaling>
          <c:orientation val="minMax"/>
        </c:scaling>
        <c:delete val="0"/>
        <c:axPos val="b"/>
        <c:majorTickMark val="out"/>
        <c:minorTickMark val="none"/>
        <c:tickLblPos val="nextTo"/>
        <c:crossAx val="103666048"/>
        <c:crosses val="autoZero"/>
        <c:auto val="1"/>
        <c:lblAlgn val="ctr"/>
        <c:lblOffset val="100"/>
        <c:noMultiLvlLbl val="0"/>
      </c:catAx>
      <c:valAx>
        <c:axId val="10366604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0361689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0.04</c:v>
                </c:pt>
                <c:pt idx="1">
                  <c:v>0.04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1020408163265302E-3"/>
                  <c:y val="5.2117263843648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0.01</c:v>
                </c:pt>
                <c:pt idx="1">
                  <c:v>0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0.24</c:v>
                </c:pt>
                <c:pt idx="1">
                  <c:v>0.3</c:v>
                </c:pt>
                <c:pt idx="2">
                  <c:v>0.6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3148148148148147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0.7</c:v>
                </c:pt>
                <c:pt idx="1">
                  <c:v>0.67</c:v>
                </c:pt>
                <c:pt idx="2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944960"/>
        <c:axId val="103946496"/>
      </c:barChart>
      <c:catAx>
        <c:axId val="103944960"/>
        <c:scaling>
          <c:orientation val="minMax"/>
        </c:scaling>
        <c:delete val="0"/>
        <c:axPos val="b"/>
        <c:majorTickMark val="out"/>
        <c:minorTickMark val="none"/>
        <c:tickLblPos val="nextTo"/>
        <c:crossAx val="103946496"/>
        <c:crosses val="autoZero"/>
        <c:auto val="1"/>
        <c:lblAlgn val="ctr"/>
        <c:lblOffset val="100"/>
        <c:noMultiLvlLbl val="0"/>
      </c:catAx>
      <c:valAx>
        <c:axId val="10394649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039449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3897531184629996"/>
          <c:h val="0.87123359161354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0.06</c:v>
                </c:pt>
                <c:pt idx="1">
                  <c:v>0.04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2.62345679012345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1255557341046654E-3"/>
                  <c:y val="2.002616122496566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0.16</c:v>
                </c:pt>
                <c:pt idx="1">
                  <c:v>0.11</c:v>
                </c:pt>
                <c:pt idx="2">
                  <c:v>0.4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7006802721088435E-3"/>
                  <c:y val="1.0423452768729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0.57999999999999996</c:v>
                </c:pt>
                <c:pt idx="1">
                  <c:v>0.41</c:v>
                </c:pt>
                <c:pt idx="2">
                  <c:v>0.48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18518518518517E-2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2407407407407406E-2"/>
                  <c:y val="5.144333783857040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</c:v>
                </c:pt>
                <c:pt idx="1">
                  <c:v>0.44</c:v>
                </c:pt>
                <c:pt idx="2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975552"/>
        <c:axId val="103981440"/>
      </c:barChart>
      <c:catAx>
        <c:axId val="103975552"/>
        <c:scaling>
          <c:orientation val="minMax"/>
        </c:scaling>
        <c:delete val="0"/>
        <c:axPos val="b"/>
        <c:majorTickMark val="out"/>
        <c:minorTickMark val="none"/>
        <c:tickLblPos val="nextTo"/>
        <c:crossAx val="103981440"/>
        <c:crosses val="autoZero"/>
        <c:auto val="1"/>
        <c:lblAlgn val="ctr"/>
        <c:lblOffset val="100"/>
        <c:noMultiLvlLbl val="0"/>
      </c:catAx>
      <c:valAx>
        <c:axId val="1039814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039755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Mokiniai</c:v>
                </c:pt>
                <c:pt idx="1">
                  <c:v>Tėvai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0.03</c:v>
                </c:pt>
                <c:pt idx="1">
                  <c:v>7.0000000000000007E-2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Mokiniai</c:v>
                </c:pt>
                <c:pt idx="1">
                  <c:v>Tėvai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0.17</c:v>
                </c:pt>
                <c:pt idx="1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Mokiniai</c:v>
                </c:pt>
                <c:pt idx="1">
                  <c:v>Tėvai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0.55000000000000004</c:v>
                </c:pt>
                <c:pt idx="1">
                  <c:v>0.3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Mokiniai</c:v>
                </c:pt>
                <c:pt idx="1">
                  <c:v>Tėvai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0.25</c:v>
                </c:pt>
                <c:pt idx="1">
                  <c:v>0.52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39744"/>
        <c:axId val="6241280"/>
      </c:barChart>
      <c:catAx>
        <c:axId val="6239744"/>
        <c:scaling>
          <c:orientation val="minMax"/>
        </c:scaling>
        <c:delete val="0"/>
        <c:axPos val="b"/>
        <c:majorTickMark val="out"/>
        <c:minorTickMark val="none"/>
        <c:tickLblPos val="nextTo"/>
        <c:crossAx val="6241280"/>
        <c:crosses val="autoZero"/>
        <c:auto val="1"/>
        <c:lblAlgn val="ctr"/>
        <c:lblOffset val="100"/>
        <c:noMultiLvlLbl val="0"/>
      </c:catAx>
      <c:valAx>
        <c:axId val="62412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62397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16281000589212"/>
          <c:y val="3.6625509759162844E-2"/>
          <c:w val="0.5898030156944668"/>
          <c:h val="0.863118110236220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2.8664495114006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0.25</c:v>
                </c:pt>
                <c:pt idx="1">
                  <c:v>0.26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0061728395061727E-2"/>
                  <c:y val="1.403016330447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0.35</c:v>
                </c:pt>
                <c:pt idx="1">
                  <c:v>0.3</c:v>
                </c:pt>
                <c:pt idx="2">
                  <c:v>0.24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809523809523808E-2"/>
                  <c:y val="1.0423452768729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731453211205741E-2"/>
                  <c:y val="2.9064813152427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0.32</c:v>
                </c:pt>
                <c:pt idx="1">
                  <c:v>0.26</c:v>
                </c:pt>
                <c:pt idx="2">
                  <c:v>0.64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5034013605442185E-3"/>
                  <c:y val="1.30293159609120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32098765432098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9320987654320986E-2"/>
                  <c:y val="-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0.08</c:v>
                </c:pt>
                <c:pt idx="1">
                  <c:v>0.19</c:v>
                </c:pt>
                <c:pt idx="2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780544"/>
        <c:axId val="104782080"/>
      </c:barChart>
      <c:catAx>
        <c:axId val="104780544"/>
        <c:scaling>
          <c:orientation val="minMax"/>
        </c:scaling>
        <c:delete val="0"/>
        <c:axPos val="b"/>
        <c:majorTickMark val="out"/>
        <c:minorTickMark val="none"/>
        <c:tickLblPos val="nextTo"/>
        <c:crossAx val="104782080"/>
        <c:crosses val="autoZero"/>
        <c:auto val="1"/>
        <c:lblAlgn val="ctr"/>
        <c:lblOffset val="100"/>
        <c:noMultiLvlLbl val="0"/>
      </c:catAx>
      <c:valAx>
        <c:axId val="1047820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047805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0.04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09284107343724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0.08</c:v>
                </c:pt>
                <c:pt idx="1">
                  <c:v>0.04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0.48</c:v>
                </c:pt>
                <c:pt idx="1">
                  <c:v>0.31</c:v>
                </c:pt>
                <c:pt idx="2">
                  <c:v>0.72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7777777777777776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3950617283950615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0.4</c:v>
                </c:pt>
                <c:pt idx="1">
                  <c:v>0.65</c:v>
                </c:pt>
                <c:pt idx="2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7051648"/>
        <c:axId val="107061632"/>
      </c:barChart>
      <c:catAx>
        <c:axId val="107051648"/>
        <c:scaling>
          <c:orientation val="minMax"/>
        </c:scaling>
        <c:delete val="0"/>
        <c:axPos val="b"/>
        <c:majorTickMark val="out"/>
        <c:minorTickMark val="none"/>
        <c:tickLblPos val="nextTo"/>
        <c:crossAx val="107061632"/>
        <c:crosses val="autoZero"/>
        <c:auto val="1"/>
        <c:lblAlgn val="ctr"/>
        <c:lblOffset val="100"/>
        <c:noMultiLvlLbl val="0"/>
      </c:catAx>
      <c:valAx>
        <c:axId val="10706163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0705164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0.04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0.14000000000000001</c:v>
                </c:pt>
                <c:pt idx="1">
                  <c:v>0.11</c:v>
                </c:pt>
                <c:pt idx="2">
                  <c:v>0.12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2.3148148148148147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0.53</c:v>
                </c:pt>
                <c:pt idx="1">
                  <c:v>0.37</c:v>
                </c:pt>
                <c:pt idx="2">
                  <c:v>0.76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1851851851851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2407407407407406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0.26</c:v>
                </c:pt>
                <c:pt idx="1">
                  <c:v>0.48</c:v>
                </c:pt>
                <c:pt idx="2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961536"/>
        <c:axId val="124963072"/>
      </c:barChart>
      <c:catAx>
        <c:axId val="124961536"/>
        <c:scaling>
          <c:orientation val="minMax"/>
        </c:scaling>
        <c:delete val="0"/>
        <c:axPos val="b"/>
        <c:majorTickMark val="out"/>
        <c:minorTickMark val="none"/>
        <c:tickLblPos val="nextTo"/>
        <c:crossAx val="124963072"/>
        <c:crosses val="autoZero"/>
        <c:auto val="1"/>
        <c:lblAlgn val="ctr"/>
        <c:lblOffset val="100"/>
        <c:noMultiLvlLbl val="0"/>
      </c:catAx>
      <c:valAx>
        <c:axId val="1249630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496153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0.05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975308641975252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0.16</c:v>
                </c:pt>
                <c:pt idx="1">
                  <c:v>7.0000000000000007E-2</c:v>
                </c:pt>
                <c:pt idx="2">
                  <c:v>0.36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2.3148148148148147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0.55000000000000004</c:v>
                </c:pt>
                <c:pt idx="1">
                  <c:v>0.33</c:v>
                </c:pt>
                <c:pt idx="2">
                  <c:v>0.52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061728395061727E-2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2407407407407406E-2"/>
                  <c:y val="5.144333783857040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0.24</c:v>
                </c:pt>
                <c:pt idx="1">
                  <c:v>0.59</c:v>
                </c:pt>
                <c:pt idx="2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907200"/>
        <c:axId val="115921280"/>
      </c:barChart>
      <c:catAx>
        <c:axId val="115907200"/>
        <c:scaling>
          <c:orientation val="minMax"/>
        </c:scaling>
        <c:delete val="0"/>
        <c:axPos val="b"/>
        <c:majorTickMark val="out"/>
        <c:minorTickMark val="none"/>
        <c:tickLblPos val="nextTo"/>
        <c:crossAx val="115921280"/>
        <c:crosses val="autoZero"/>
        <c:auto val="1"/>
        <c:lblAlgn val="ctr"/>
        <c:lblOffset val="100"/>
        <c:noMultiLvlLbl val="0"/>
      </c:catAx>
      <c:valAx>
        <c:axId val="1159212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159072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3897531184629996"/>
          <c:h val="0.87123359161354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visiškia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0.11</c:v>
                </c:pt>
                <c:pt idx="1">
                  <c:v>0.04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851851851851851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6234567901234566E-2"/>
                  <c:y val="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0.23</c:v>
                </c:pt>
                <c:pt idx="1">
                  <c:v>0.15</c:v>
                </c:pt>
                <c:pt idx="2">
                  <c:v>0.68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2.3148148148148147E-2"/>
                  <c:y val="-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975308641975308E-2"/>
                  <c:y val="5.144333783857040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0.39</c:v>
                </c:pt>
                <c:pt idx="1">
                  <c:v>0.3</c:v>
                </c:pt>
                <c:pt idx="2">
                  <c:v>0.2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061728395061727E-2"/>
                  <c:y val="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6296296296296294E-2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0.27</c:v>
                </c:pt>
                <c:pt idx="1">
                  <c:v>0.52</c:v>
                </c:pt>
                <c:pt idx="2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822272"/>
        <c:axId val="124823808"/>
      </c:barChart>
      <c:catAx>
        <c:axId val="124822272"/>
        <c:scaling>
          <c:orientation val="minMax"/>
        </c:scaling>
        <c:delete val="0"/>
        <c:axPos val="b"/>
        <c:majorTickMark val="out"/>
        <c:minorTickMark val="none"/>
        <c:tickLblPos val="nextTo"/>
        <c:crossAx val="124823808"/>
        <c:crosses val="autoZero"/>
        <c:auto val="1"/>
        <c:lblAlgn val="ctr"/>
        <c:lblOffset val="100"/>
        <c:noMultiLvlLbl val="0"/>
      </c:catAx>
      <c:valAx>
        <c:axId val="12482380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48222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338521920871002"/>
          <c:h val="0.87123359161354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0.08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0.26</c:v>
                </c:pt>
                <c:pt idx="1">
                  <c:v>0.08</c:v>
                </c:pt>
                <c:pt idx="2">
                  <c:v>0.67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5432098765432098E-2"/>
                  <c:y val="3.0866359269839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148148148148147E-2"/>
                  <c:y val="-5.144333783857040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</c:v>
                </c:pt>
                <c:pt idx="1">
                  <c:v>0.42</c:v>
                </c:pt>
                <c:pt idx="2">
                  <c:v>0.25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18518518518517E-2"/>
                  <c:y val="3.36723919307338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1728395061728392E-3"/>
                  <c:y val="3.0866359269839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7777777777777776E-2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0.27</c:v>
                </c:pt>
                <c:pt idx="1">
                  <c:v>0.42</c:v>
                </c:pt>
                <c:pt idx="2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6392960"/>
        <c:axId val="126411136"/>
      </c:barChart>
      <c:catAx>
        <c:axId val="126392960"/>
        <c:scaling>
          <c:orientation val="minMax"/>
        </c:scaling>
        <c:delete val="0"/>
        <c:axPos val="b"/>
        <c:majorTickMark val="out"/>
        <c:minorTickMark val="none"/>
        <c:tickLblPos val="nextTo"/>
        <c:crossAx val="126411136"/>
        <c:crosses val="autoZero"/>
        <c:auto val="1"/>
        <c:lblAlgn val="ctr"/>
        <c:lblOffset val="100"/>
        <c:noMultiLvlLbl val="0"/>
      </c:catAx>
      <c:valAx>
        <c:axId val="1264111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63929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006802721088435E-3"/>
                  <c:y val="3.3876221498371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0.05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1020408163265302E-3"/>
                  <c:y val="2.345276872964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2432910171942792E-4"/>
                  <c:y val="-2.6058631921824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0.06</c:v>
                </c:pt>
                <c:pt idx="1">
                  <c:v>0.04</c:v>
                </c:pt>
                <c:pt idx="2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3888933526166372E-2"/>
                  <c:y val="1.50272128036112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0.49</c:v>
                </c:pt>
                <c:pt idx="1">
                  <c:v>0.44</c:v>
                </c:pt>
                <c:pt idx="2">
                  <c:v>0.54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061728395061727E-2"/>
                  <c:y val="1.12241306435779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0864197530864196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0.4</c:v>
                </c:pt>
                <c:pt idx="1">
                  <c:v>0.52</c:v>
                </c:pt>
                <c:pt idx="2">
                  <c:v>0.21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6464768"/>
        <c:axId val="126466304"/>
      </c:barChart>
      <c:catAx>
        <c:axId val="126464768"/>
        <c:scaling>
          <c:orientation val="minMax"/>
        </c:scaling>
        <c:delete val="0"/>
        <c:axPos val="b"/>
        <c:majorTickMark val="out"/>
        <c:minorTickMark val="none"/>
        <c:tickLblPos val="nextTo"/>
        <c:crossAx val="126466304"/>
        <c:crosses val="autoZero"/>
        <c:auto val="1"/>
        <c:lblAlgn val="ctr"/>
        <c:lblOffset val="100"/>
        <c:noMultiLvlLbl val="0"/>
      </c:catAx>
      <c:valAx>
        <c:axId val="1264663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64647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4106093882872639"/>
          <c:h val="0.87123359161354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0.03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8518518518518517E-2"/>
                  <c:y val="5.61206532178892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975308641975252E-2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</c:v>
                </c:pt>
                <c:pt idx="1">
                  <c:v>0.22</c:v>
                </c:pt>
                <c:pt idx="2">
                  <c:v>0.32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6.1728395061728392E-3"/>
                  <c:y val="1.403016330447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0.46</c:v>
                </c:pt>
                <c:pt idx="1">
                  <c:v>0.37</c:v>
                </c:pt>
                <c:pt idx="2">
                  <c:v>0.56000000000000005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061728395061727E-2"/>
                  <c:y val="1.96422286262614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888888888888888E-2"/>
                  <c:y val="8.41809798268348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2407407407407406E-2"/>
                  <c:y val="5.144333783857040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0.41</c:v>
                </c:pt>
                <c:pt idx="1">
                  <c:v>0.41</c:v>
                </c:pt>
                <c:pt idx="2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6675584"/>
        <c:axId val="126681472"/>
      </c:barChart>
      <c:catAx>
        <c:axId val="126675584"/>
        <c:scaling>
          <c:orientation val="minMax"/>
        </c:scaling>
        <c:delete val="0"/>
        <c:axPos val="b"/>
        <c:majorTickMark val="out"/>
        <c:minorTickMark val="none"/>
        <c:tickLblPos val="nextTo"/>
        <c:crossAx val="126681472"/>
        <c:crosses val="autoZero"/>
        <c:auto val="1"/>
        <c:lblAlgn val="ctr"/>
        <c:lblOffset val="100"/>
        <c:noMultiLvlLbl val="0"/>
      </c:catAx>
      <c:valAx>
        <c:axId val="1266814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66755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 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Tėvai</c:v>
                </c:pt>
                <c:pt idx="1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0.15</c:v>
                </c:pt>
                <c:pt idx="1">
                  <c:v>0.04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46913580246913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Tėvai</c:v>
                </c:pt>
                <c:pt idx="1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0.08</c:v>
                </c:pt>
                <c:pt idx="1">
                  <c:v>0.08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Tėvai</c:v>
                </c:pt>
                <c:pt idx="1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0.35</c:v>
                </c:pt>
                <c:pt idx="1">
                  <c:v>0.64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3.2407407407407461E-2"/>
                  <c:y val="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2"/>
                <c:pt idx="0">
                  <c:v>Tėvai</c:v>
                </c:pt>
                <c:pt idx="1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0.42</c:v>
                </c:pt>
                <c:pt idx="1">
                  <c:v>0.24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539136"/>
        <c:axId val="132540672"/>
      </c:barChart>
      <c:catAx>
        <c:axId val="132539136"/>
        <c:scaling>
          <c:orientation val="minMax"/>
        </c:scaling>
        <c:delete val="0"/>
        <c:axPos val="b"/>
        <c:majorTickMark val="out"/>
        <c:minorTickMark val="none"/>
        <c:tickLblPos val="nextTo"/>
        <c:crossAx val="132540672"/>
        <c:crosses val="autoZero"/>
        <c:auto val="1"/>
        <c:lblAlgn val="ctr"/>
        <c:lblOffset val="100"/>
        <c:noMultiLvlLbl val="0"/>
      </c:catAx>
      <c:valAx>
        <c:axId val="1325406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3253913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7894502770487024"/>
          <c:y val="2.9219046216708695E-2"/>
          <c:w val="0.48778725575969673"/>
          <c:h val="0.864791112055565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Stulpelis3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Lapas1!$A$2:$A$9</c:f>
              <c:strCache>
                <c:ptCount val="8"/>
                <c:pt idx="0">
                  <c:v>Palieka užduotį ar darbą nebaigtą</c:v>
                </c:pt>
                <c:pt idx="1">
                  <c:v>Stengiasi atlikti darbą iki galo</c:v>
                </c:pt>
                <c:pt idx="2">
                  <c:v>Ieško papildomos informacijos </c:v>
                </c:pt>
                <c:pt idx="3">
                  <c:v>Tikisi nusirašyti</c:v>
                </c:pt>
                <c:pt idx="4">
                  <c:v>Kreipiasi pagalbos į mokytoją</c:v>
                </c:pt>
                <c:pt idx="5">
                  <c:v>Kreipiasi pagalbos į draugus</c:v>
                </c:pt>
                <c:pt idx="6">
                  <c:v>Kreipiasi pagalbos į tėvus</c:v>
                </c:pt>
                <c:pt idx="7">
                  <c:v>Lanko konsultacijas, namų darbų ruošos užsiėmimus</c:v>
                </c:pt>
              </c:strCache>
            </c:strRef>
          </c:cat>
          <c:val>
            <c:numRef>
              <c:f>Lapas1!$B$2:$B$9</c:f>
              <c:numCache>
                <c:formatCode>0%</c:formatCode>
                <c:ptCount val="8"/>
                <c:pt idx="0">
                  <c:v>0.18</c:v>
                </c:pt>
                <c:pt idx="1">
                  <c:v>0.55000000000000004</c:v>
                </c:pt>
                <c:pt idx="2">
                  <c:v>0.49</c:v>
                </c:pt>
                <c:pt idx="3">
                  <c:v>0.16</c:v>
                </c:pt>
                <c:pt idx="4">
                  <c:v>0.42</c:v>
                </c:pt>
                <c:pt idx="5">
                  <c:v>0.28000000000000003</c:v>
                </c:pt>
                <c:pt idx="6">
                  <c:v>0.38</c:v>
                </c:pt>
                <c:pt idx="7">
                  <c:v>0.24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Stulpelis1</c:v>
                </c:pt>
              </c:strCache>
            </c:strRef>
          </c:tx>
          <c:invertIfNegative val="0"/>
          <c:cat>
            <c:strRef>
              <c:f>Lapas1!$A$2:$A$9</c:f>
              <c:strCache>
                <c:ptCount val="8"/>
                <c:pt idx="0">
                  <c:v>Palieka užduotį ar darbą nebaigtą</c:v>
                </c:pt>
                <c:pt idx="1">
                  <c:v>Stengiasi atlikti darbą iki galo</c:v>
                </c:pt>
                <c:pt idx="2">
                  <c:v>Ieško papildomos informacijos </c:v>
                </c:pt>
                <c:pt idx="3">
                  <c:v>Tikisi nusirašyti</c:v>
                </c:pt>
                <c:pt idx="4">
                  <c:v>Kreipiasi pagalbos į mokytoją</c:v>
                </c:pt>
                <c:pt idx="5">
                  <c:v>Kreipiasi pagalbos į draugus</c:v>
                </c:pt>
                <c:pt idx="6">
                  <c:v>Kreipiasi pagalbos į tėvus</c:v>
                </c:pt>
                <c:pt idx="7">
                  <c:v>Lanko konsultacijas, namų darbų ruošos užsiėmimus</c:v>
                </c:pt>
              </c:strCache>
            </c:strRef>
          </c:cat>
          <c:val>
            <c:numRef>
              <c:f>Lapas1!$C$2:$C$9</c:f>
              <c:numCache>
                <c:formatCode>General</c:formatCode>
                <c:ptCount val="8"/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Stulpelis2</c:v>
                </c:pt>
              </c:strCache>
            </c:strRef>
          </c:tx>
          <c:invertIfNegative val="0"/>
          <c:cat>
            <c:strRef>
              <c:f>Lapas1!$A$2:$A$9</c:f>
              <c:strCache>
                <c:ptCount val="8"/>
                <c:pt idx="0">
                  <c:v>Palieka užduotį ar darbą nebaigtą</c:v>
                </c:pt>
                <c:pt idx="1">
                  <c:v>Stengiasi atlikti darbą iki galo</c:v>
                </c:pt>
                <c:pt idx="2">
                  <c:v>Ieško papildomos informacijos </c:v>
                </c:pt>
                <c:pt idx="3">
                  <c:v>Tikisi nusirašyti</c:v>
                </c:pt>
                <c:pt idx="4">
                  <c:v>Kreipiasi pagalbos į mokytoją</c:v>
                </c:pt>
                <c:pt idx="5">
                  <c:v>Kreipiasi pagalbos į draugus</c:v>
                </c:pt>
                <c:pt idx="6">
                  <c:v>Kreipiasi pagalbos į tėvus</c:v>
                </c:pt>
                <c:pt idx="7">
                  <c:v>Lanko konsultacijas, namų darbų ruošos užsiėmimus</c:v>
                </c:pt>
              </c:strCache>
            </c:strRef>
          </c:cat>
          <c:val>
            <c:numRef>
              <c:f>Lapas1!$D$2:$D$9</c:f>
              <c:numCache>
                <c:formatCode>General</c:formatCode>
                <c:ptCount val="8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990272"/>
        <c:axId val="131991808"/>
      </c:barChart>
      <c:catAx>
        <c:axId val="13199027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31991808"/>
        <c:crosses val="autoZero"/>
        <c:auto val="1"/>
        <c:lblAlgn val="ctr"/>
        <c:lblOffset val="100"/>
        <c:noMultiLvlLbl val="0"/>
      </c:catAx>
      <c:valAx>
        <c:axId val="131991808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319902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006802721088435E-3"/>
                  <c:y val="3.12703583061890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4013605442176869E-3"/>
                  <c:y val="2.0846905537459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020408163265306E-2"/>
                  <c:y val="-5.21172638436491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0.05</c:v>
                </c:pt>
                <c:pt idx="1">
                  <c:v>0.04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0.08</c:v>
                </c:pt>
                <c:pt idx="1">
                  <c:v>7.0000000000000007E-2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0.44</c:v>
                </c:pt>
                <c:pt idx="1">
                  <c:v>0.33</c:v>
                </c:pt>
                <c:pt idx="2">
                  <c:v>0.28000000000000003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408163265306121E-2"/>
                  <c:y val="3.9087947882736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0.43</c:v>
                </c:pt>
                <c:pt idx="1">
                  <c:v>0.56000000000000005</c:v>
                </c:pt>
                <c:pt idx="2">
                  <c:v>0.72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03744"/>
        <c:axId val="6305280"/>
      </c:barChart>
      <c:catAx>
        <c:axId val="6303744"/>
        <c:scaling>
          <c:orientation val="minMax"/>
        </c:scaling>
        <c:delete val="0"/>
        <c:axPos val="b"/>
        <c:majorTickMark val="out"/>
        <c:minorTickMark val="none"/>
        <c:tickLblPos val="nextTo"/>
        <c:crossAx val="6305280"/>
        <c:crosses val="autoZero"/>
        <c:auto val="1"/>
        <c:lblAlgn val="ctr"/>
        <c:lblOffset val="100"/>
        <c:noMultiLvlLbl val="0"/>
      </c:catAx>
      <c:valAx>
        <c:axId val="63052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63037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521604938271605E-2"/>
          <c:y val="5.2837606678977862E-2"/>
          <c:w val="0.63093479634490135"/>
          <c:h val="0.81438089846976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0.04</c:v>
                </c:pt>
                <c:pt idx="1">
                  <c:v>0.04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5432098765432098E-2"/>
                  <c:y val="1.1224133123521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0.08</c:v>
                </c:pt>
                <c:pt idx="1">
                  <c:v>0.08</c:v>
                </c:pt>
                <c:pt idx="2">
                  <c:v>0.04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0061728395061727E-2"/>
                  <c:y val="1.1224133123521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0.32</c:v>
                </c:pt>
                <c:pt idx="1">
                  <c:v>0.46</c:v>
                </c:pt>
                <c:pt idx="2">
                  <c:v>0.44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2.3148148148148147E-2"/>
                  <c:y val="2.5254299527923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0.56000000000000005</c:v>
                </c:pt>
                <c:pt idx="1">
                  <c:v>0.42</c:v>
                </c:pt>
                <c:pt idx="2">
                  <c:v>0.52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839936"/>
        <c:axId val="32878592"/>
      </c:barChart>
      <c:catAx>
        <c:axId val="32839936"/>
        <c:scaling>
          <c:orientation val="minMax"/>
        </c:scaling>
        <c:delete val="0"/>
        <c:axPos val="b"/>
        <c:majorTickMark val="out"/>
        <c:minorTickMark val="none"/>
        <c:tickLblPos val="nextTo"/>
        <c:crossAx val="32878592"/>
        <c:crosses val="autoZero"/>
        <c:auto val="1"/>
        <c:lblAlgn val="ctr"/>
        <c:lblOffset val="100"/>
        <c:noMultiLvlLbl val="0"/>
      </c:catAx>
      <c:valAx>
        <c:axId val="328785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28399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3531966883620605"/>
          <c:h val="0.868427558952647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0.02</c:v>
                </c:pt>
                <c:pt idx="1">
                  <c:v>0</c:v>
                </c:pt>
                <c:pt idx="2">
                  <c:v>0.04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0.06</c:v>
                </c:pt>
                <c:pt idx="1">
                  <c:v>7.0000000000000007E-2</c:v>
                </c:pt>
                <c:pt idx="2">
                  <c:v>0.12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0.48</c:v>
                </c:pt>
                <c:pt idx="1">
                  <c:v>0.41</c:v>
                </c:pt>
                <c:pt idx="2">
                  <c:v>0.4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06172839506172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0.44</c:v>
                </c:pt>
                <c:pt idx="1">
                  <c:v>0.52</c:v>
                </c:pt>
                <c:pt idx="2">
                  <c:v>0.44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21184"/>
        <c:axId val="35022720"/>
      </c:barChart>
      <c:catAx>
        <c:axId val="35021184"/>
        <c:scaling>
          <c:orientation val="minMax"/>
        </c:scaling>
        <c:delete val="0"/>
        <c:axPos val="b"/>
        <c:majorTickMark val="out"/>
        <c:minorTickMark val="none"/>
        <c:tickLblPos val="nextTo"/>
        <c:crossAx val="35022720"/>
        <c:crosses val="autoZero"/>
        <c:auto val="1"/>
        <c:lblAlgn val="ctr"/>
        <c:lblOffset val="100"/>
        <c:noMultiLvlLbl val="0"/>
      </c:catAx>
      <c:valAx>
        <c:axId val="3502272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50211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0.04</c:v>
                </c:pt>
                <c:pt idx="1">
                  <c:v>0.04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0.08</c:v>
                </c:pt>
                <c:pt idx="1">
                  <c:v>0.12</c:v>
                </c:pt>
                <c:pt idx="2">
                  <c:v>0.12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0.5</c:v>
                </c:pt>
                <c:pt idx="1">
                  <c:v>0.27</c:v>
                </c:pt>
                <c:pt idx="2">
                  <c:v>0.48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345679012345678E-2"/>
                  <c:y val="-2.80625360834810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0123456790123455E-2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0.38</c:v>
                </c:pt>
                <c:pt idx="1">
                  <c:v>0.57999999999999996</c:v>
                </c:pt>
                <c:pt idx="2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222656"/>
        <c:axId val="33224192"/>
      </c:barChart>
      <c:catAx>
        <c:axId val="33222656"/>
        <c:scaling>
          <c:orientation val="minMax"/>
        </c:scaling>
        <c:delete val="0"/>
        <c:axPos val="b"/>
        <c:majorTickMark val="out"/>
        <c:minorTickMark val="none"/>
        <c:tickLblPos val="nextTo"/>
        <c:crossAx val="33224192"/>
        <c:crosses val="autoZero"/>
        <c:auto val="1"/>
        <c:lblAlgn val="ctr"/>
        <c:lblOffset val="100"/>
        <c:noMultiLvlLbl val="0"/>
      </c:catAx>
      <c:valAx>
        <c:axId val="332241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322265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0.02</c:v>
                </c:pt>
                <c:pt idx="1">
                  <c:v>0.04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2.6234567901234566E-2"/>
                  <c:y val="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62345679012345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0.09</c:v>
                </c:pt>
                <c:pt idx="1">
                  <c:v>0.12</c:v>
                </c:pt>
                <c:pt idx="2">
                  <c:v>0.13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0.52</c:v>
                </c:pt>
                <c:pt idx="1">
                  <c:v>0.27</c:v>
                </c:pt>
                <c:pt idx="2">
                  <c:v>0.5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7777777777777776E-2"/>
                  <c:y val="2.80603266089446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04938271604937E-2"/>
                  <c:y val="1.9642232966162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012345679012345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0.37</c:v>
                </c:pt>
                <c:pt idx="1">
                  <c:v>0.57999999999999996</c:v>
                </c:pt>
                <c:pt idx="2">
                  <c:v>0.38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25440"/>
        <c:axId val="6126976"/>
      </c:barChart>
      <c:catAx>
        <c:axId val="6125440"/>
        <c:scaling>
          <c:orientation val="minMax"/>
        </c:scaling>
        <c:delete val="0"/>
        <c:axPos val="b"/>
        <c:majorTickMark val="out"/>
        <c:minorTickMark val="none"/>
        <c:tickLblPos val="nextTo"/>
        <c:crossAx val="6126976"/>
        <c:crosses val="autoZero"/>
        <c:auto val="1"/>
        <c:lblAlgn val="ctr"/>
        <c:lblOffset val="100"/>
        <c:noMultiLvlLbl val="0"/>
      </c:catAx>
      <c:valAx>
        <c:axId val="612697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61254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4791539341437598"/>
          <c:h val="0.868427558952647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0.06</c:v>
                </c:pt>
                <c:pt idx="1">
                  <c:v>0.08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0.12</c:v>
                </c:pt>
                <c:pt idx="1">
                  <c:v>0.12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0.41</c:v>
                </c:pt>
                <c:pt idx="1">
                  <c:v>0.38</c:v>
                </c:pt>
                <c:pt idx="2">
                  <c:v>0.36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061728395061727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148148148148206E-2"/>
                  <c:y val="-2.8060326608945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604938271604937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0.41</c:v>
                </c:pt>
                <c:pt idx="1">
                  <c:v>0.42</c:v>
                </c:pt>
                <c:pt idx="2">
                  <c:v>0.44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17728"/>
        <c:axId val="6219264"/>
      </c:barChart>
      <c:catAx>
        <c:axId val="6217728"/>
        <c:scaling>
          <c:orientation val="minMax"/>
        </c:scaling>
        <c:delete val="0"/>
        <c:axPos val="b"/>
        <c:majorTickMark val="out"/>
        <c:minorTickMark val="none"/>
        <c:tickLblPos val="nextTo"/>
        <c:crossAx val="6219264"/>
        <c:crosses val="autoZero"/>
        <c:auto val="1"/>
        <c:lblAlgn val="ctr"/>
        <c:lblOffset val="100"/>
        <c:noMultiLvlLbl val="0"/>
      </c:catAx>
      <c:valAx>
        <c:axId val="62192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62177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088608189558735"/>
          <c:y val="0.31806427453897257"/>
          <c:w val="0.26571257897392736"/>
          <c:h val="0.2700601708174100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820841839214538E-2"/>
          <c:y val="3.0831228624714786E-2"/>
          <c:w val="0.63890644418028419"/>
          <c:h val="0.868427558952647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0722128736945296E-2"/>
                  <c:y val="5.2117263843648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 nesutinku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0.14000000000000001</c:v>
                </c:pt>
                <c:pt idx="1">
                  <c:v>0</c:v>
                </c:pt>
                <c:pt idx="2">
                  <c:v>0.04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 sutinku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0.53</c:v>
                </c:pt>
                <c:pt idx="1">
                  <c:v>0.48</c:v>
                </c:pt>
                <c:pt idx="2">
                  <c:v>0.32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7777777777777776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3"/>
                <c:pt idx="0">
                  <c:v>Mokiniai</c:v>
                </c:pt>
                <c:pt idx="1">
                  <c:v>Tėvai</c:v>
                </c:pt>
                <c:pt idx="2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0.26</c:v>
                </c:pt>
                <c:pt idx="1">
                  <c:v>0.52</c:v>
                </c:pt>
                <c:pt idx="2">
                  <c:v>0.64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396608"/>
        <c:axId val="33398144"/>
      </c:barChart>
      <c:catAx>
        <c:axId val="33396608"/>
        <c:scaling>
          <c:orientation val="minMax"/>
        </c:scaling>
        <c:delete val="0"/>
        <c:axPos val="b"/>
        <c:majorTickMark val="out"/>
        <c:minorTickMark val="none"/>
        <c:tickLblPos val="nextTo"/>
        <c:crossAx val="33398144"/>
        <c:crosses val="autoZero"/>
        <c:auto val="1"/>
        <c:lblAlgn val="ctr"/>
        <c:lblOffset val="100"/>
        <c:noMultiLvlLbl val="0"/>
      </c:catAx>
      <c:valAx>
        <c:axId val="333981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33966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D8831-D1D7-499E-B495-7076BB573DEE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97C5F-B8EA-49F8-91BC-ADB72B76281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7253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7C5F-B8EA-49F8-91BC-ADB72B76281D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54935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ntraštė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9" name="Antrinis pavadinima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t-LT" smtClean="0"/>
              <a:t>Spustelėję redag. ruoš. paantrš. stilių</a:t>
            </a:r>
            <a:endParaRPr kumimoji="0" lang="en-US"/>
          </a:p>
        </p:txBody>
      </p:sp>
      <p:sp>
        <p:nvSpPr>
          <p:cNvPr id="28" name="Datos vietos rezervavimo ženklas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17" name="Poraštės vietos rezervavimo ženklas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lt-LT"/>
          </a:p>
        </p:txBody>
      </p:sp>
      <p:sp>
        <p:nvSpPr>
          <p:cNvPr id="10" name="Stačiakampis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ačiakampis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Stačiakampis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Stačiakampis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iesioji jungtis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Tiesioji jungtis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Tiesioji jungtis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Tiesioji jungtis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Tiesioji jungtis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Tiesioji jungtis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Stačiakampis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a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a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a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a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a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kaidrės numerio vietos rezervavimo ženklas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8" name="Turinio vietos rezervavimo ženklas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Poraštės vietos rezervavimo ženklas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lt-LT"/>
          </a:p>
        </p:txBody>
      </p:sp>
      <p:sp>
        <p:nvSpPr>
          <p:cNvPr id="9" name="Stačiakampis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Stačiakampis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ačiakampis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ačiakampis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esioji jungtis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iesioji jungtis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Tiesioji jungtis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Tiesioji jungtis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Tiesioji jungtis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ačiakampis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a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a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a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a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a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Tiesioji jungtis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  <p:sp>
        <p:nvSpPr>
          <p:cNvPr id="9" name="Turinio vietos rezervavimo ženklas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1" name="Turinio vietos rezervavimo ženklas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Turinio vietos rezervavimo ženklas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3" name="Turinio vietos rezervavimo ženklas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2" name="Teksto vietos rezervavimo ženklas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14" name="Teksto vietos rezervavimo ženklas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6" name="Datos vietos rezervavimo ženklas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esioji jungtis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8" name="Tiesioji jungtis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Tiesioji jungtis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ačiakampis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esioji jungtis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a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urinio vietos rezervavimo ženklas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1" name="Datos vietos rezervavimo ženklas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22" name="Skaidrės numerio vietos rezervavimo ženklas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  <p:sp>
        <p:nvSpPr>
          <p:cNvPr id="23" name="Poraštės vietos rezervavimo ženklas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a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lt-LT" smtClean="0"/>
              <a:t>Spustelėkite piktogr. norėdami įtraukti pav.</a:t>
            </a:r>
            <a:endParaRPr kumimoji="0" lang="en-US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10" name="Tiesioji jungtis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Stačiakampis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esioji jungtis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Tiesioji jungtis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Tiesioji jungtis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os vietos rezervavimo ženklas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18" name="Skaidrės numerio vietos rezervavimo ženklas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  <p:sp>
        <p:nvSpPr>
          <p:cNvPr id="21" name="Poraštės vietos rezervavimo ženklas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esioji jungtis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Pavadinimo vietos rezervavimo ženkla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13" name="Teksto vietos rezervavimo ženklas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14" name="Datos vietos rezervavimo ženklas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2F40A19-F25E-4371-90D5-9C0F9AD7E189}" type="datetimeFigureOut">
              <a:rPr lang="lt-LT" smtClean="0"/>
              <a:t>2016.11.07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lt-LT"/>
          </a:p>
        </p:txBody>
      </p:sp>
      <p:sp>
        <p:nvSpPr>
          <p:cNvPr id="7" name="Tiesioji jungtis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ačiakampis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iesioji jungtis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as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kaidrės numerio vietos rezervavimo ženklas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2B8F924-CBDA-42E7-A8F8-8EB32B8DE34C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ntraštė 4"/>
          <p:cNvSpPr>
            <a:spLocks noGrp="1"/>
          </p:cNvSpPr>
          <p:nvPr>
            <p:ph type="ctrTitle"/>
          </p:nvPr>
        </p:nvSpPr>
        <p:spPr>
          <a:xfrm>
            <a:off x="179512" y="836713"/>
            <a:ext cx="8784976" cy="1944215"/>
          </a:xfrm>
        </p:spPr>
        <p:txBody>
          <a:bodyPr>
            <a:normAutofit/>
          </a:bodyPr>
          <a:lstStyle/>
          <a:p>
            <a:pPr algn="ctr"/>
            <a:r>
              <a:rPr lang="lt-LT" sz="4000" dirty="0" smtClean="0">
                <a:effectLst/>
                <a:latin typeface="Times New Roman" pitchFamily="18" charset="0"/>
                <a:cs typeface="Times New Roman" pitchFamily="18" charset="0"/>
              </a:rPr>
              <a:t>Mokinių pasiekimai.</a:t>
            </a:r>
            <a:br>
              <a:rPr lang="lt-LT" sz="4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effectLst/>
                <a:latin typeface="Times New Roman" pitchFamily="18" charset="0"/>
                <a:cs typeface="Times New Roman" pitchFamily="18" charset="0"/>
              </a:rPr>
              <a:t>Mokėjimo mokytis kompetencija.</a:t>
            </a:r>
            <a:endParaRPr lang="lt-LT" sz="4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ntrinis pavadinimas 5"/>
          <p:cNvSpPr>
            <a:spLocks noGrp="1"/>
          </p:cNvSpPr>
          <p:nvPr>
            <p:ph type="subTitle" idx="1"/>
          </p:nvPr>
        </p:nvSpPr>
        <p:spPr>
          <a:xfrm>
            <a:off x="1763688" y="3501008"/>
            <a:ext cx="7200800" cy="2137792"/>
          </a:xfrm>
        </p:spPr>
        <p:txBody>
          <a:bodyPr>
            <a:normAutofit/>
          </a:bodyPr>
          <a:lstStyle/>
          <a:p>
            <a:pPr algn="ctr"/>
            <a:r>
              <a:rPr lang="lt-LT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Veiklos kokybės įsivertinimo ir mokinių pažangos bei pasiekimų vertinimo darbo </a:t>
            </a:r>
            <a:r>
              <a:rPr lang="lt-LT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grupė</a:t>
            </a:r>
          </a:p>
          <a:p>
            <a:pPr algn="ctr"/>
            <a:r>
              <a:rPr lang="lt-LT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2016 08 31</a:t>
            </a:r>
            <a:endParaRPr lang="lt-LT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59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Mokykloje pakankamai dėmesio skiriama ugdymui užbaigti tai, kas pradėta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9111327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20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282154"/>
          </a:xfrm>
        </p:spPr>
        <p:txBody>
          <a:bodyPr>
            <a:no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Mokykloje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 pakankamai dėmesio skiriama mokymui planuoti ir efektyviai naudoti savo laiką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15996961"/>
              </p:ext>
            </p:extLst>
          </p:nvPr>
        </p:nvGraphicFramePr>
        <p:xfrm>
          <a:off x="251520" y="1484784"/>
          <a:ext cx="8496944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745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1152128"/>
          </a:xfrm>
        </p:spPr>
        <p:txBody>
          <a:bodyPr>
            <a:no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Mokykloje pakankamai dėmesio skiriama mokymui įsivertinti savo žinias ir gebėjimus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07166265"/>
              </p:ext>
            </p:extLst>
          </p:nvPr>
        </p:nvGraphicFramePr>
        <p:xfrm>
          <a:off x="457200" y="1600200"/>
          <a:ext cx="8291264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006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Kas </a:t>
            </a:r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 turėtų dalyvauti individualių pokalbių metu?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66085028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554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2195736" y="2276872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Mokėjimo mokytis kompetencija</a:t>
            </a: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01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Mokiniams patinka mokytis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55917045"/>
              </p:ext>
            </p:extLst>
          </p:nvPr>
        </p:nvGraphicFramePr>
        <p:xfrm>
          <a:off x="457200" y="1600200"/>
          <a:ext cx="8291264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408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Mokiniams yra svarbu mokytis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11319973"/>
              </p:ext>
            </p:extLst>
          </p:nvPr>
        </p:nvGraphicFramePr>
        <p:xfrm>
          <a:off x="457200" y="1600200"/>
          <a:ext cx="8291264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653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Mokiniai planuoja savo mokymąsi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20970074"/>
              </p:ext>
            </p:extLst>
          </p:nvPr>
        </p:nvGraphicFramePr>
        <p:xfrm>
          <a:off x="467544" y="1628800"/>
          <a:ext cx="8363272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248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Mokiniai dalinasi savo žiniomis ir patirtimi su kitais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00231382"/>
              </p:ext>
            </p:extLst>
          </p:nvPr>
        </p:nvGraphicFramePr>
        <p:xfrm>
          <a:off x="457200" y="1600200"/>
          <a:ext cx="8219256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106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78098"/>
          </a:xfrm>
        </p:spPr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Mokiniai mokosi tik tada, kai jiems įdomu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66446651"/>
              </p:ext>
            </p:extLst>
          </p:nvPr>
        </p:nvGraphicFramePr>
        <p:xfrm>
          <a:off x="457200" y="1600200"/>
          <a:ext cx="8363272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768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ntraštė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err="1" smtClean="0">
                <a:effectLst/>
                <a:latin typeface="Times New Roman" pitchFamily="18" charset="0"/>
                <a:cs typeface="Times New Roman" pitchFamily="18" charset="0"/>
              </a:rPr>
              <a:t>Apklausoje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dalyvavo</a:t>
            </a: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lt-LT" dirty="0" smtClean="0"/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Mokiniai – 279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 (78,2%)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lt-LT" sz="3200" dirty="0" err="1" smtClean="0">
                <a:latin typeface="Times New Roman" pitchFamily="18" charset="0"/>
                <a:cs typeface="Times New Roman" pitchFamily="18" charset="0"/>
              </a:rPr>
              <a:t>ėvai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 – 27 (7,7%)</a:t>
            </a:r>
          </a:p>
          <a:p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Mokytojai – 25 (45,5</a:t>
            </a:r>
            <a:r>
              <a:rPr lang="lt-LT" sz="3200" dirty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45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12968" cy="121014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Mokiniai </a:t>
            </a:r>
            <a:r>
              <a:rPr lang="en-US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noriai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mokosi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tada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kai žino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effectLst/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darbas nebus tikrinamas ir vertinamas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63565775"/>
              </p:ext>
            </p:extLst>
          </p:nvPr>
        </p:nvGraphicFramePr>
        <p:xfrm>
          <a:off x="457200" y="1600200"/>
          <a:ext cx="8363272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102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850106"/>
          </a:xfrm>
        </p:spPr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Mokiniai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 mokosi, nes to nori jų tėvai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93037427"/>
              </p:ext>
            </p:extLst>
          </p:nvPr>
        </p:nvGraphicFramePr>
        <p:xfrm>
          <a:off x="457200" y="1600200"/>
          <a:ext cx="8363272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02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Mokiniai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 mokosi, nes to jiems reikės ateityje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50166476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99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Mokiniams pavyksta laikytis savo mokymosi planų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86375456"/>
              </p:ext>
            </p:extLst>
          </p:nvPr>
        </p:nvGraphicFramePr>
        <p:xfrm>
          <a:off x="457200" y="1600200"/>
          <a:ext cx="8291264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66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sz="3600" dirty="0" smtClean="0">
                <a:effectLst/>
                <a:latin typeface="Times New Roman" pitchFamily="18" charset="0"/>
                <a:cs typeface="Times New Roman" pitchFamily="18" charset="0"/>
              </a:rPr>
              <a:t>Mokiniams sunku planuoti savo veiklą</a:t>
            </a:r>
            <a:r>
              <a:rPr lang="lt-LT" dirty="0" smtClean="0"/>
              <a:t/>
            </a:r>
            <a:br>
              <a:rPr lang="lt-LT" dirty="0" smtClean="0"/>
            </a:br>
            <a:endParaRPr lang="lt-LT" dirty="0">
              <a:solidFill>
                <a:srgbClr val="FF0000"/>
              </a:solidFill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2729226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526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Mokiniai geba atrinkti reikiamą informaciją iš įvairių šaltinių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39904551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843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282154"/>
          </a:xfrm>
        </p:spPr>
        <p:txBody>
          <a:bodyPr>
            <a:no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Atlikę darbą mokiniai galėtų paaiškinti, ką padarė gerai, ką blogai ir ką kitą kartą darytų kitaip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071363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200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Mokiniai žino ką daryti, kai mokydamiesi susiduria su sunkumais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23682493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6536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Mokiniai mokosi nuolat, o ne tik tuomet, kai jiems reikia atsiskaityti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12353086"/>
              </p:ext>
            </p:extLst>
          </p:nvPr>
        </p:nvGraphicFramePr>
        <p:xfrm>
          <a:off x="457200" y="1600200"/>
          <a:ext cx="8291264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950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066130"/>
          </a:xfrm>
        </p:spPr>
        <p:txBody>
          <a:bodyPr>
            <a:no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Prieš atlikdami užduotį mokiniai susiplanuoja savo laiką taip, kad spėtų viską atlikti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33340455"/>
              </p:ext>
            </p:extLst>
          </p:nvPr>
        </p:nvGraphicFramePr>
        <p:xfrm>
          <a:off x="539552" y="141277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444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ntraštė 6"/>
          <p:cNvSpPr>
            <a:spLocks noGrp="1"/>
          </p:cNvSpPr>
          <p:nvPr>
            <p:ph type="ctrTitle"/>
          </p:nvPr>
        </p:nvSpPr>
        <p:spPr>
          <a:xfrm>
            <a:off x="2411760" y="2348880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lt-LT" sz="5400" dirty="0" smtClean="0">
                <a:effectLst/>
                <a:latin typeface="Times New Roman" pitchFamily="18" charset="0"/>
                <a:cs typeface="Times New Roman" pitchFamily="18" charset="0"/>
              </a:rPr>
              <a:t>Mokinių pasiekimai</a:t>
            </a:r>
            <a:endParaRPr lang="lt-LT" sz="5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50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Prieš atlikdami užduotį mokiniai apgalvoja, kaip ją atliks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50682848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978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Atlikę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 užduotį mokiniai peržiūri ir pasitikrina, ar viskas gerai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92639168"/>
              </p:ext>
            </p:extLst>
          </p:nvPr>
        </p:nvGraphicFramePr>
        <p:xfrm>
          <a:off x="457200" y="1600200"/>
          <a:ext cx="8363272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173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199" y="260648"/>
            <a:ext cx="8319331" cy="1224136"/>
          </a:xfrm>
        </p:spPr>
        <p:txBody>
          <a:bodyPr>
            <a:noAutofit/>
          </a:bodyPr>
          <a:lstStyle/>
          <a:p>
            <a:pPr algn="ctr"/>
            <a:r>
              <a:rPr lang="lt-LT" sz="2800" dirty="0" smtClean="0">
                <a:effectLst/>
                <a:latin typeface="Times New Roman" pitchFamily="18" charset="0"/>
                <a:cs typeface="Times New Roman" pitchFamily="18" charset="0"/>
              </a:rPr>
              <a:t>Iškilus mokymosi sunkumams, mokiniai juos sprendžia lankydami konsultacijas, namų darbų ruošos užsiėmimus</a:t>
            </a:r>
            <a:endParaRPr lang="lt-LT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65728299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630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Iškilus mokymosi sunkumams, mokiniai...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51903207"/>
              </p:ext>
            </p:extLst>
          </p:nvPr>
        </p:nvGraphicFramePr>
        <p:xfrm>
          <a:off x="323528" y="1484784"/>
          <a:ext cx="7906072" cy="4781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821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Atviri klausimai mokiniams</a:t>
            </a:r>
            <a:endParaRPr lang="lt-LT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251520" y="1307901"/>
            <a:ext cx="8568952" cy="48574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Ką pirmiausia reikėtų daryti, kad gerėtų Tavo 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mokymosi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pasiekimai?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Galėčiau labiau pasistengti – 44 mokiniai.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Susikaupti per pamokas – 12 mokinių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Lankyti konsultacijas – 10 mokinių.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 pageidautumei iš mokytojų?</a:t>
            </a:r>
          </a:p>
          <a:p>
            <a:pPr algn="just"/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Bendradarbiauti su mokiniais pagarbiai, kantriai, geranoriškai – 35 mokiniai.</a:t>
            </a:r>
          </a:p>
          <a:p>
            <a:pPr algn="just"/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Įvairesnių pamokų, mokymo metodų, grupinių darbų – 21 mokinys.</a:t>
            </a:r>
          </a:p>
          <a:p>
            <a:pPr algn="just"/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Leisti perrašyti testus, kol išsitaisys nepatenkinamą įvertinimą, iš anksto pranešti apie savarankiško ir kontrolinio darbo rašymo laiką ir nurodyti temas – 9 mokiniai.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58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Atviras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 klausimas tėvams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91264" cy="5061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Ką pirmiausia reikėtų daryti, kad gerėtų Jūsų vaiko mokymosi pasiekimai?</a:t>
            </a:r>
          </a:p>
          <a:p>
            <a:pPr algn="just"/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Kiekviena šeima turi rasti laiko savo vaikui, o ypač jei yra mokymosi sunkumų. Šeima turi būti kantri ir nereikalauti iš vaiko neįmanomų rezultatų. Mokytojai atiduoda visas savo žinias ir jėgas, tereikia jas pasiimti. Motyvuoti vaiką turi šeima, o ne mokytojas.</a:t>
            </a:r>
          </a:p>
          <a:p>
            <a:pPr algn="just"/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Šeimoje reikia padėti vaikui ruošti namų darbus, o mokykloje tai labai gerai yra nemokamos konsultacijos.</a:t>
            </a:r>
          </a:p>
          <a:p>
            <a:pPr algn="just"/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Kontroliuoti vaiko mokymąsi. Atsižvelgti į vaikus, trukdančius kitiems mokytis, taikyti nušalinimą iš mokyklos dienai, dviem.</a:t>
            </a:r>
            <a:endParaRPr lang="lt-LT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28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Atviri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 klausimai mokytojams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Ką pirmiausia reikėtų daryti, kad gerėtų mokyklos mokinių mokymosi pasiekimai?</a:t>
            </a:r>
          </a:p>
          <a:p>
            <a:pPr algn="just"/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Sustiprinti drausmę pamokose. Reikalingas glaudesnis klasės vadovų bendradarbiavimas su dalykų mokytojais.</a:t>
            </a:r>
          </a:p>
          <a:p>
            <a:pPr algn="just"/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Stebėti, analizuoti trimestrų rezultatus. Nukreipti mokinius, turinčius mokymosi sunkumų, į konsultacijas, namų darbų ruošos užsiėmimus.</a:t>
            </a:r>
          </a:p>
          <a:p>
            <a:pPr algn="just"/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Keisti požiūrį į mokinį, keisti savo mokymo metodiką. Visi mokytojai turėtų taikytis prie šiuolaikinių mokinių ir tėvų.</a:t>
            </a:r>
          </a:p>
          <a:p>
            <a:pPr marL="0" indent="0">
              <a:buNone/>
            </a:pPr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Parašykite mokėjimo mokytis būdus, kuriuos dažniausiai naudojate pamokose.</a:t>
            </a:r>
          </a:p>
          <a:p>
            <a:pPr marL="0" indent="0" algn="just">
              <a:buNone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Įsivertinimas, darbas grupėse, porose, medžiagos susiejimas su aplinka, aiškiai suformuluoti mokymosi uždaviniai, nuoseklus užduočių pateikimas, informacijos paieška, projektiniai ir kūrybiniai darbai.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2677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584176"/>
          </a:xfrm>
        </p:spPr>
        <p:txBody>
          <a:bodyPr>
            <a:no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Įvertinkite mokyklos veiklos kokybę. Kokį pažymį Jūs parašytumėte savo mokyklai dešimties balų sistemoje?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57200" y="1481328"/>
            <a:ext cx="8435280" cy="4525963"/>
          </a:xfrm>
        </p:spPr>
        <p:txBody>
          <a:bodyPr/>
          <a:lstStyle/>
          <a:p>
            <a:endParaRPr lang="lt-LT" dirty="0" smtClean="0"/>
          </a:p>
          <a:p>
            <a:pPr marL="109728" indent="0">
              <a:buNone/>
            </a:pPr>
            <a:endParaRPr lang="lt-LT" dirty="0" smtClean="0"/>
          </a:p>
          <a:p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Mokinių pažymys - 8 </a:t>
            </a:r>
            <a:r>
              <a:rPr lang="lt-LT" sz="2000" dirty="0" smtClean="0">
                <a:latin typeface="Times New Roman" pitchFamily="18" charset="0"/>
                <a:cs typeface="Times New Roman" pitchFamily="18" charset="0"/>
              </a:rPr>
              <a:t>(įvertinimų vidurkis – 7,94)</a:t>
            </a:r>
          </a:p>
          <a:p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Tėvų </a:t>
            </a:r>
            <a:r>
              <a:rPr lang="lt-LT" sz="3200" dirty="0">
                <a:latin typeface="Times New Roman" pitchFamily="18" charset="0"/>
                <a:cs typeface="Times New Roman" pitchFamily="18" charset="0"/>
              </a:rPr>
              <a:t>pažymys - 8 </a:t>
            </a:r>
            <a:r>
              <a:rPr lang="lt-LT" sz="2000" dirty="0">
                <a:latin typeface="Times New Roman" pitchFamily="18" charset="0"/>
                <a:cs typeface="Times New Roman" pitchFamily="18" charset="0"/>
              </a:rPr>
              <a:t>(įvertinimų vidurkis – </a:t>
            </a:r>
            <a:r>
              <a:rPr lang="lt-LT" sz="2000" dirty="0" smtClean="0">
                <a:latin typeface="Times New Roman" pitchFamily="18" charset="0"/>
                <a:cs typeface="Times New Roman" pitchFamily="18" charset="0"/>
              </a:rPr>
              <a:t>8,08)</a:t>
            </a:r>
          </a:p>
          <a:p>
            <a:r>
              <a:rPr lang="lt-LT" sz="3200" dirty="0">
                <a:latin typeface="Times New Roman" pitchFamily="18" charset="0"/>
                <a:cs typeface="Times New Roman" pitchFamily="18" charset="0"/>
              </a:rPr>
              <a:t>Mokytojų pažymys - 8 </a:t>
            </a:r>
            <a:r>
              <a:rPr lang="lt-LT" sz="2000" dirty="0">
                <a:latin typeface="Times New Roman" pitchFamily="18" charset="0"/>
                <a:cs typeface="Times New Roman" pitchFamily="18" charset="0"/>
              </a:rPr>
              <a:t>(įvertinimų vidurkis – </a:t>
            </a:r>
            <a:r>
              <a:rPr lang="lt-LT" sz="2000" dirty="0" smtClean="0">
                <a:latin typeface="Times New Roman" pitchFamily="18" charset="0"/>
                <a:cs typeface="Times New Roman" pitchFamily="18" charset="0"/>
              </a:rPr>
              <a:t>8,44)</a:t>
            </a:r>
            <a:endParaRPr lang="lt-LT" sz="2000" dirty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lt-LT" dirty="0" smtClean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3411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Išvados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urinio vietos rezervavimo ženklas 1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19256" cy="5133184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augiau nei pusė apklaustųjų teigia, kad mokykla teikia kokybišką išsilavinimą.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Mokiniai ir tėvai mano, kad vaikams patinka mokytis. Dauguma mokytojų su šiuo teiginiu nesutinka.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Tėvus tenkina jų vaikų mokymosi rezultatai, tačiau vaikai mano, kad jie galėtų būti ir geresni.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Mokykla pakankamai gerai parengia mokinius tolimesniam mokymuisi.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Mokykloje pakankamai dėmesio skiriama žinių ir gebėjimų įsivertinimui.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Mokiniai mano, kad jiems pavyksta planuoti savo veiklą, bet mokytojai su šiuo teiginiu nesutinka.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0904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91264" cy="5205192"/>
          </a:xfrm>
        </p:spPr>
        <p:txBody>
          <a:bodyPr>
            <a:normAutofit lnSpcReduction="10000"/>
          </a:bodyPr>
          <a:lstStyle/>
          <a:p>
            <a:pPr algn="just"/>
            <a:r>
              <a:rPr lang="lt-LT" dirty="0">
                <a:latin typeface="Times New Roman" pitchFamily="18" charset="0"/>
                <a:cs typeface="Times New Roman" pitchFamily="18" charset="0"/>
              </a:rPr>
              <a:t>Dauguma mokytojų mano, kad mokiniai atsakingiau mokosi tik prieš atsiskaitymus. Su šiuo teiginiu sutinka tik dalis mokinių ir tėvų.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Tėvai ir mokytojai mano, kad konsultacijų ir namų darbų ruošos užsiėmimų lankymas padeda išspręsti mokinių mokymosi sunkumus.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Penktadalis apklaustųjų mano, kad mokykloje nepakankamai dėmesio skiriama mokymui planuoti ir efektyviai naudoti savo laiką.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Mokiniai mokosi nenuosekliai, todėl ir nepasiekiama norimo rezultato.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Mokiniai ir tėvai mano, kad mokiniai geba atrinkti reikiamą informaciją iš įvairių šaltinių. Su šiuo teiginiu nesutinka penktadalis mokytojų.</a:t>
            </a: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77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ūsų mokykla teikia tikrai kokybišką išsilavinimą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01162215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412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Rekomendacijos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91264" cy="5565232"/>
          </a:xfrm>
        </p:spPr>
        <p:txBody>
          <a:bodyPr>
            <a:normAutofit/>
          </a:bodyPr>
          <a:lstStyle/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Remiantis mokinių, tėvų ir mokytojų atsakymų rezultatais, siūlome mokyti mokinius planuoti savo veiklą.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Prieš atliekant užduotį, su mokiniais aptarti užduoties atlikimo strategiją (užduoties atlikimo laiką, būdus), priminti, kad atlikus užduotį būtina pasitikrinti.</a:t>
            </a:r>
          </a:p>
          <a:p>
            <a:pPr algn="just"/>
            <a:r>
              <a:rPr lang="lt-LT" dirty="0">
                <a:latin typeface="Times New Roman" pitchFamily="18" charset="0"/>
                <a:cs typeface="Times New Roman" pitchFamily="18" charset="0"/>
              </a:rPr>
              <a:t>Planuojant pamokinę veiklą, ieškoti įvairesnių mokymo metodų. Bent kartą per mėnesį pravesti netradicinę pamoką klasėje arba kitoje aplinkoje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Visa mokyklos bendruomenė (tėvai, mokytojai, administracija, pagalbos mokytojui specialistai) bendradarbiaudami tarpusavyje turėtų skatinti mokinius aktyviau lankyti konsultacijas ir namų darbų ruošos užsiėmimus.</a:t>
            </a:r>
          </a:p>
          <a:p>
            <a:pPr algn="just"/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Susitikimų su tėvais metu paraginti tėvus kasdien skirti laiko mokymosi sėkmių ir nesėkmių aptarimui.</a:t>
            </a: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11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lt-LT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Veiklos kokybės įsivertinimo ir mokinių pažangos bei pasiekimų vertinimo darbo </a:t>
            </a:r>
            <a:r>
              <a:rPr lang="lt-LT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grupės planuojama veikla</a:t>
            </a:r>
            <a:r>
              <a:rPr lang="lt-LT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lt-LT" sz="28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264" cy="4873752"/>
          </a:xfrm>
        </p:spPr>
        <p:txBody>
          <a:bodyPr/>
          <a:lstStyle/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Spalio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lt-L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ėnesio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metodinės tarybos </a:t>
            </a:r>
            <a:r>
              <a:rPr lang="lt-LT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posėdžiui pateikti 5-10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klasių mokinių pažangos stebėjimo ir pasiekimų matavimo sistemą.</a:t>
            </a:r>
          </a:p>
          <a:p>
            <a:pPr algn="just"/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Atlikti 2016/2017 </a:t>
            </a:r>
            <a:r>
              <a:rPr lang="lt-L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m.m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 ir II trimestrų pažangos pokyčio analizę ir palyginti su 2015/2016 </a:t>
            </a:r>
            <a:r>
              <a:rPr lang="lt-L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m.m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rezultatais.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Atlikti giluminį auditą (vertinimas kaip ugdymas).</a:t>
            </a:r>
          </a:p>
          <a:p>
            <a:pPr marL="0" indent="0">
              <a:buNone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11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>
          <a:xfrm>
            <a:off x="457200" y="1628800"/>
            <a:ext cx="7467600" cy="2088232"/>
          </a:xfrm>
        </p:spPr>
        <p:txBody>
          <a:bodyPr>
            <a:normAutofit/>
          </a:bodyPr>
          <a:lstStyle/>
          <a:p>
            <a:pPr algn="ctr"/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Ačiū už dėmesį.</a:t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Darbingų mokslo metų.</a:t>
            </a: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32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Esame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lt-LT" sz="3200" dirty="0" err="1">
                <a:latin typeface="Times New Roman" pitchFamily="18" charset="0"/>
                <a:cs typeface="Times New Roman" pitchFamily="18" charset="0"/>
              </a:rPr>
              <a:t>atenkinti</a:t>
            </a:r>
            <a:r>
              <a:rPr lang="lt-LT" sz="3200" dirty="0">
                <a:latin typeface="Times New Roman" pitchFamily="18" charset="0"/>
                <a:cs typeface="Times New Roman" pitchFamily="18" charset="0"/>
              </a:rPr>
              <a:t> mokymosi rezultatais</a:t>
            </a: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20978444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074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Mūsų mokykla tinkamai parengia tolimesniam mokymuisi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89242816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462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368152"/>
          </a:xfrm>
        </p:spPr>
        <p:txBody>
          <a:bodyPr>
            <a:no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Mokykloje pakankamai dėmesio skiriama bendro, komandinio darbo gebėjimų ugdymui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04495272"/>
              </p:ext>
            </p:extLst>
          </p:nvPr>
        </p:nvGraphicFramePr>
        <p:xfrm>
          <a:off x="457200" y="1600200"/>
          <a:ext cx="7931224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967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>
                <a:effectLst/>
                <a:latin typeface="Times New Roman" pitchFamily="18" charset="0"/>
                <a:cs typeface="Times New Roman" pitchFamily="18" charset="0"/>
              </a:rPr>
              <a:t>Mokykloje</a:t>
            </a:r>
            <a:r>
              <a:rPr lang="lt-LT" sz="3200" dirty="0">
                <a:latin typeface="Times New Roman" pitchFamily="18" charset="0"/>
                <a:cs typeface="Times New Roman" pitchFamily="18" charset="0"/>
              </a:rPr>
              <a:t> pakankamai dėmesio skiriama 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savarankiškumo </a:t>
            </a:r>
            <a:r>
              <a:rPr lang="lt-LT" sz="3200" dirty="0">
                <a:latin typeface="Times New Roman" pitchFamily="18" charset="0"/>
                <a:cs typeface="Times New Roman" pitchFamily="18" charset="0"/>
              </a:rPr>
              <a:t>ugdymui</a:t>
            </a: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67574426"/>
              </p:ext>
            </p:extLst>
          </p:nvPr>
        </p:nvGraphicFramePr>
        <p:xfrm>
          <a:off x="457200" y="1600200"/>
          <a:ext cx="8219256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513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82154"/>
          </a:xfrm>
        </p:spPr>
        <p:txBody>
          <a:bodyPr>
            <a:noAutofit/>
          </a:bodyPr>
          <a:lstStyle/>
          <a:p>
            <a:pPr algn="ctr"/>
            <a:r>
              <a:rPr lang="lt-LT" sz="3200" dirty="0" smtClean="0">
                <a:effectLst/>
                <a:latin typeface="Times New Roman" pitchFamily="18" charset="0"/>
                <a:cs typeface="Times New Roman" pitchFamily="18" charset="0"/>
              </a:rPr>
              <a:t>Mokykloje pakankamai dėmesio skiriama pasitikėjimo savo jėgomis skatinimui</a:t>
            </a:r>
            <a:endParaRPr lang="lt-LT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32368254"/>
              </p:ext>
            </p:extLst>
          </p:nvPr>
        </p:nvGraphicFramePr>
        <p:xfrm>
          <a:off x="467544" y="1484784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779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šdailintas">
  <a:themeElements>
    <a:clrScheme name="Išdailintas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Išdailintas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Išdailinta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928</TotalTime>
  <Words>1002</Words>
  <Application>Microsoft Office PowerPoint</Application>
  <PresentationFormat>Demonstracija ekrane (4:3)</PresentationFormat>
  <Paragraphs>104</Paragraphs>
  <Slides>42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42</vt:i4>
      </vt:variant>
    </vt:vector>
  </HeadingPairs>
  <TitlesOfParts>
    <vt:vector size="43" baseType="lpstr">
      <vt:lpstr>Išdailintas</vt:lpstr>
      <vt:lpstr>Mokinių pasiekimai. Mokėjimo mokytis kompetencija.</vt:lpstr>
      <vt:lpstr>Apklausoje dalyvavo</vt:lpstr>
      <vt:lpstr>Mokinių pasiekimai</vt:lpstr>
      <vt:lpstr>Mūsų mokykla teikia tikrai kokybišką išsilavinimą</vt:lpstr>
      <vt:lpstr>Esame patenkinti mokymosi rezultatais</vt:lpstr>
      <vt:lpstr>Mūsų mokykla tinkamai parengia tolimesniam mokymuisi</vt:lpstr>
      <vt:lpstr>Mokykloje pakankamai dėmesio skiriama bendro, komandinio darbo gebėjimų ugdymui</vt:lpstr>
      <vt:lpstr>Mokykloje pakankamai dėmesio skiriama savarankiškumo ugdymui</vt:lpstr>
      <vt:lpstr>Mokykloje pakankamai dėmesio skiriama pasitikėjimo savo jėgomis skatinimui</vt:lpstr>
      <vt:lpstr>Mokykloje pakankamai dėmesio skiriama ugdymui užbaigti tai, kas pradėta</vt:lpstr>
      <vt:lpstr>Mokykloje pakankamai dėmesio skiriama mokymui planuoti ir efektyviai naudoti savo laiką</vt:lpstr>
      <vt:lpstr>Mokykloje pakankamai dėmesio skiriama mokymui įsivertinti savo žinias ir gebėjimus</vt:lpstr>
      <vt:lpstr>Kas dar turėtų dalyvauti individualių pokalbių metu?</vt:lpstr>
      <vt:lpstr>Mokėjimo mokytis kompetencija</vt:lpstr>
      <vt:lpstr>Mokiniams patinka mokytis</vt:lpstr>
      <vt:lpstr>Mokiniams yra svarbu mokytis</vt:lpstr>
      <vt:lpstr>Mokiniai planuoja savo mokymąsi</vt:lpstr>
      <vt:lpstr>Mokiniai dalinasi savo žiniomis ir patirtimi su kitais</vt:lpstr>
      <vt:lpstr>Mokiniai mokosi tik tada, kai jiems įdomu</vt:lpstr>
      <vt:lpstr>Mokiniai noriai mokosi ir tada, kai žino kad darbas nebus tikrinamas ir vertinamas</vt:lpstr>
      <vt:lpstr>Mokiniai mokosi, nes to nori jų tėvai</vt:lpstr>
      <vt:lpstr>Mokiniai mokosi, nes to jiems reikės ateityje</vt:lpstr>
      <vt:lpstr>Mokiniams pavyksta laikytis savo mokymosi planų</vt:lpstr>
      <vt:lpstr>Mokiniams sunku planuoti savo veiklą </vt:lpstr>
      <vt:lpstr>Mokiniai geba atrinkti reikiamą informaciją iš įvairių šaltinių</vt:lpstr>
      <vt:lpstr>Atlikę darbą mokiniai galėtų paaiškinti, ką padarė gerai, ką blogai ir ką kitą kartą darytų kitaip</vt:lpstr>
      <vt:lpstr>Mokiniai žino ką daryti, kai mokydamiesi susiduria su sunkumais</vt:lpstr>
      <vt:lpstr>Mokiniai mokosi nuolat, o ne tik tuomet, kai jiems reikia atsiskaityti</vt:lpstr>
      <vt:lpstr>Prieš atlikdami užduotį mokiniai susiplanuoja savo laiką taip, kad spėtų viską atlikti</vt:lpstr>
      <vt:lpstr>Prieš atlikdami užduotį mokiniai apgalvoja, kaip ją atliks</vt:lpstr>
      <vt:lpstr>Atlikę užduotį mokiniai peržiūri ir pasitikrina, ar viskas gerai</vt:lpstr>
      <vt:lpstr>Iškilus mokymosi sunkumams, mokiniai juos sprendžia lankydami konsultacijas, namų darbų ruošos užsiėmimus</vt:lpstr>
      <vt:lpstr>Iškilus mokymosi sunkumams, mokiniai...</vt:lpstr>
      <vt:lpstr>Atviri klausimai mokiniams</vt:lpstr>
      <vt:lpstr>Atviras klausimas tėvams</vt:lpstr>
      <vt:lpstr>Atviri klausimai mokytojams</vt:lpstr>
      <vt:lpstr>Įvertinkite mokyklos veiklos kokybę. Kokį pažymį Jūs parašytumėte savo mokyklai dešimties balų sistemoje?</vt:lpstr>
      <vt:lpstr>Išvados</vt:lpstr>
      <vt:lpstr>PowerPoint pristatymas</vt:lpstr>
      <vt:lpstr>Rekomendacijos</vt:lpstr>
      <vt:lpstr>Veiklos kokybės įsivertinimo ir mokinių pažangos bei pasiekimų vertinimo darbo grupės planuojama veikla </vt:lpstr>
      <vt:lpstr>Ačiū už dėmesį. Darbingų mokslo metų.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pristatymas</dc:title>
  <dc:creator>x</dc:creator>
  <cp:lastModifiedBy>server</cp:lastModifiedBy>
  <cp:revision>92</cp:revision>
  <dcterms:created xsi:type="dcterms:W3CDTF">2016-08-24T20:09:18Z</dcterms:created>
  <dcterms:modified xsi:type="dcterms:W3CDTF">2016-11-07T09:29:54Z</dcterms:modified>
</cp:coreProperties>
</file>