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44"/>
  </p:notesMasterIdLst>
  <p:sldIdLst>
    <p:sldId id="257" r:id="rId2"/>
    <p:sldId id="290" r:id="rId3"/>
    <p:sldId id="291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7" r:id="rId12"/>
    <p:sldId id="268" r:id="rId13"/>
    <p:sldId id="269" r:id="rId14"/>
    <p:sldId id="275" r:id="rId15"/>
    <p:sldId id="292" r:id="rId16"/>
    <p:sldId id="270" r:id="rId17"/>
    <p:sldId id="271" r:id="rId18"/>
    <p:sldId id="272" r:id="rId19"/>
    <p:sldId id="274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3" r:id="rId35"/>
    <p:sldId id="294" r:id="rId36"/>
    <p:sldId id="295" r:id="rId37"/>
    <p:sldId id="296" r:id="rId38"/>
    <p:sldId id="297" r:id="rId39"/>
    <p:sldId id="298" r:id="rId40"/>
    <p:sldId id="299" r:id="rId41"/>
    <p:sldId id="301" r:id="rId42"/>
    <p:sldId id="300" r:id="rId43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09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23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24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25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26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27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28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29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-1.5306122448979591E-2"/>
                  <c:y val="7.817384390469106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0408163265306121E-2"/>
                  <c:y val="7.817384390469106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Lapas1!$B$2:$B$5</c:f>
              <c:numCache>
                <c:formatCode>0%</c:formatCode>
                <c:ptCount val="4"/>
                <c:pt idx="0">
                  <c:v>0.03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 nesutinku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Lapas1!$C$2:$C$5</c:f>
              <c:numCache>
                <c:formatCode>0%</c:formatCode>
                <c:ptCount val="4"/>
                <c:pt idx="0">
                  <c:v>0.08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 sutinku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0676522577534951E-2"/>
                  <c:y val="9.01854369181051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0802469135802469E-2"/>
                  <c:y val="8.41809984264118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Lapas1!$D$2:$D$5</c:f>
              <c:numCache>
                <c:formatCode>0%</c:formatCode>
                <c:ptCount val="4"/>
                <c:pt idx="0">
                  <c:v>0.44</c:v>
                </c:pt>
                <c:pt idx="1">
                  <c:v>0.35</c:v>
                </c:pt>
                <c:pt idx="2">
                  <c:v>0.32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0408163265306121E-2"/>
                  <c:y val="-4.7773606638563622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Lapas1!$E$2:$E$5</c:f>
              <c:numCache>
                <c:formatCode>0%</c:formatCode>
                <c:ptCount val="4"/>
                <c:pt idx="0">
                  <c:v>0.45</c:v>
                </c:pt>
                <c:pt idx="1">
                  <c:v>0.65</c:v>
                </c:pt>
                <c:pt idx="2">
                  <c:v>0.68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364544"/>
        <c:axId val="6366336"/>
      </c:barChart>
      <c:catAx>
        <c:axId val="6364544"/>
        <c:scaling>
          <c:orientation val="minMax"/>
        </c:scaling>
        <c:delete val="0"/>
        <c:axPos val="b"/>
        <c:majorTickMark val="out"/>
        <c:minorTickMark val="none"/>
        <c:tickLblPos val="nextTo"/>
        <c:crossAx val="6366336"/>
        <c:crosses val="autoZero"/>
        <c:auto val="1"/>
        <c:lblAlgn val="ctr"/>
        <c:lblOffset val="100"/>
        <c:noMultiLvlLbl val="0"/>
      </c:catAx>
      <c:valAx>
        <c:axId val="636633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636454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1 seka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Soc. Pedagogas</c:v>
                </c:pt>
                <c:pt idx="1">
                  <c:v>Pagalbos mokiniui specialistas</c:v>
                </c:pt>
                <c:pt idx="2">
                  <c:v>Administracijos atstovas</c:v>
                </c:pt>
                <c:pt idx="3">
                  <c:v>Individualūs pokalbiai vyksta sklandžiai dalyvaujant tik tėvams+mokiniui+mokytojui</c:v>
                </c:pt>
              </c:strCache>
            </c:strRef>
          </c:cat>
          <c:val>
            <c:numRef>
              <c:f>Lapas1!$B$2:$B$5</c:f>
              <c:numCache>
                <c:formatCode>0%</c:formatCode>
                <c:ptCount val="4"/>
                <c:pt idx="0">
                  <c:v>0.64</c:v>
                </c:pt>
                <c:pt idx="1">
                  <c:v>0.4</c:v>
                </c:pt>
                <c:pt idx="2">
                  <c:v>0.4</c:v>
                </c:pt>
                <c:pt idx="3">
                  <c:v>0.6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Stulpelis1</c:v>
                </c:pt>
              </c:strCache>
            </c:strRef>
          </c:tx>
          <c:invertIfNegative val="0"/>
          <c:cat>
            <c:strRef>
              <c:f>Lapas1!$A$2:$A$5</c:f>
              <c:strCache>
                <c:ptCount val="4"/>
                <c:pt idx="0">
                  <c:v>Soc. Pedagogas</c:v>
                </c:pt>
                <c:pt idx="1">
                  <c:v>Pagalbos mokiniui specialistas</c:v>
                </c:pt>
                <c:pt idx="2">
                  <c:v>Administracijos atstovas</c:v>
                </c:pt>
                <c:pt idx="3">
                  <c:v>Individualūs pokalbiai vyksta sklandžiai dalyvaujant tik tėvams+mokiniui+mokytojui</c:v>
                </c:pt>
              </c:strCache>
            </c:strRef>
          </c:cat>
          <c:val>
            <c:numRef>
              <c:f>Lapas1!$C$2:$C$5</c:f>
              <c:numCache>
                <c:formatCode>General</c:formatCode>
                <c:ptCount val="4"/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Stulpelis2</c:v>
                </c:pt>
              </c:strCache>
            </c:strRef>
          </c:tx>
          <c:invertIfNegative val="0"/>
          <c:cat>
            <c:strRef>
              <c:f>Lapas1!$A$2:$A$5</c:f>
              <c:strCache>
                <c:ptCount val="4"/>
                <c:pt idx="0">
                  <c:v>Soc. Pedagogas</c:v>
                </c:pt>
                <c:pt idx="1">
                  <c:v>Pagalbos mokiniui specialistas</c:v>
                </c:pt>
                <c:pt idx="2">
                  <c:v>Administracijos atstovas</c:v>
                </c:pt>
                <c:pt idx="3">
                  <c:v>Individualūs pokalbiai vyksta sklandžiai dalyvaujant tik tėvams+mokiniui+mokytojui</c:v>
                </c:pt>
              </c:strCache>
            </c:strRef>
          </c:cat>
          <c:val>
            <c:numRef>
              <c:f>Lapas1!$D$2:$D$5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253312"/>
        <c:axId val="40254848"/>
      </c:barChart>
      <c:catAx>
        <c:axId val="40253312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40254848"/>
        <c:crosses val="autoZero"/>
        <c:auto val="1"/>
        <c:lblAlgn val="ctr"/>
        <c:lblOffset val="100"/>
        <c:noMultiLvlLbl val="0"/>
      </c:catAx>
      <c:valAx>
        <c:axId val="40254848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402533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3820841839214538E-2"/>
          <c:y val="3.0831228624714786E-2"/>
          <c:w val="0.63686683080035666"/>
          <c:h val="0.871233591613541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 </c:v>
                </c:pt>
                <c:pt idx="2">
                  <c:v>Mokytojai</c:v>
                </c:pt>
              </c:strCache>
            </c:strRef>
          </c:cat>
          <c:val>
            <c:numRef>
              <c:f>Lapas1!$B$2:$B$5</c:f>
              <c:numCache>
                <c:formatCode>0%</c:formatCode>
                <c:ptCount val="4"/>
                <c:pt idx="0">
                  <c:v>0.08</c:v>
                </c:pt>
                <c:pt idx="1">
                  <c:v>7.0000000000000007E-2</c:v>
                </c:pt>
                <c:pt idx="2">
                  <c:v>0.04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 nesutinku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7.2432910171942792E-4"/>
                  <c:y val="2.80612480443201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 </c:v>
                </c:pt>
                <c:pt idx="2">
                  <c:v>Mokytojai</c:v>
                </c:pt>
              </c:strCache>
            </c:strRef>
          </c:cat>
          <c:val>
            <c:numRef>
              <c:f>Lapas1!$C$2:$C$5</c:f>
              <c:numCache>
                <c:formatCode>0%</c:formatCode>
                <c:ptCount val="4"/>
                <c:pt idx="0">
                  <c:v>0.15</c:v>
                </c:pt>
                <c:pt idx="1">
                  <c:v>0.04</c:v>
                </c:pt>
                <c:pt idx="2">
                  <c:v>0.4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 sutinku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2.6234567901234625E-2"/>
                  <c:y val="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 </c:v>
                </c:pt>
                <c:pt idx="2">
                  <c:v>Mokytojai</c:v>
                </c:pt>
              </c:strCache>
            </c:strRef>
          </c:cat>
          <c:val>
            <c:numRef>
              <c:f>Lapas1!$D$2:$D$5</c:f>
              <c:numCache>
                <c:formatCode>0%</c:formatCode>
                <c:ptCount val="4"/>
                <c:pt idx="0">
                  <c:v>0.56000000000000005</c:v>
                </c:pt>
                <c:pt idx="1">
                  <c:v>0.48</c:v>
                </c:pt>
                <c:pt idx="2">
                  <c:v>0.44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8518518518518517E-2"/>
                  <c:y val="-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3148148148148147E-2"/>
                  <c:y val="8.41809798268348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2407407407407406E-2"/>
                  <c:y val="5.1443337838570405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 </c:v>
                </c:pt>
                <c:pt idx="2">
                  <c:v>Mokytojai</c:v>
                </c:pt>
              </c:strCache>
            </c:strRef>
          </c:cat>
          <c:val>
            <c:numRef>
              <c:f>Lapas1!$E$2:$E$5</c:f>
              <c:numCache>
                <c:formatCode>0%</c:formatCode>
                <c:ptCount val="4"/>
                <c:pt idx="0">
                  <c:v>0.21</c:v>
                </c:pt>
                <c:pt idx="1">
                  <c:v>0.41</c:v>
                </c:pt>
                <c:pt idx="2">
                  <c:v>0.12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643776"/>
        <c:axId val="35645312"/>
      </c:barChart>
      <c:catAx>
        <c:axId val="35643776"/>
        <c:scaling>
          <c:orientation val="minMax"/>
        </c:scaling>
        <c:delete val="0"/>
        <c:axPos val="b"/>
        <c:majorTickMark val="out"/>
        <c:minorTickMark val="none"/>
        <c:tickLblPos val="nextTo"/>
        <c:crossAx val="35645312"/>
        <c:crosses val="autoZero"/>
        <c:auto val="1"/>
        <c:lblAlgn val="ctr"/>
        <c:lblOffset val="100"/>
        <c:noMultiLvlLbl val="0"/>
      </c:catAx>
      <c:valAx>
        <c:axId val="3564531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356437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2114866924994792"/>
          <c:y val="0.35712718972017748"/>
          <c:w val="0.2693301045534191"/>
          <c:h val="0.285745415373566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3820841839214538E-2"/>
          <c:y val="3.0831228624714786E-2"/>
          <c:w val="0.63884903435712581"/>
          <c:h val="0.871233591613541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2.3452768729641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0722128736945296E-2"/>
                  <c:y val="7.81758957654732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Lapas1!$B$2:$B$5</c:f>
              <c:numCache>
                <c:formatCode>0%</c:formatCode>
                <c:ptCount val="4"/>
                <c:pt idx="0">
                  <c:v>0.04</c:v>
                </c:pt>
                <c:pt idx="1">
                  <c:v>0.04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 nesutinku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Lapas1!$C$2:$C$5</c:f>
              <c:numCache>
                <c:formatCode>0%</c:formatCode>
                <c:ptCount val="4"/>
                <c:pt idx="0">
                  <c:v>0.05</c:v>
                </c:pt>
                <c:pt idx="1">
                  <c:v>0.04</c:v>
                </c:pt>
                <c:pt idx="2">
                  <c:v>0.24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 sutinku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Lapas1!$D$2:$D$5</c:f>
              <c:numCache>
                <c:formatCode>0%</c:formatCode>
                <c:ptCount val="4"/>
                <c:pt idx="0">
                  <c:v>0.32</c:v>
                </c:pt>
                <c:pt idx="1">
                  <c:v>0.37</c:v>
                </c:pt>
                <c:pt idx="2">
                  <c:v>0.56000000000000005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4.0123456790123455E-2"/>
                  <c:y val="2.806032660894436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Lapas1!$E$2:$E$5</c:f>
              <c:numCache>
                <c:formatCode>0%</c:formatCode>
                <c:ptCount val="4"/>
                <c:pt idx="0">
                  <c:v>0.59</c:v>
                </c:pt>
                <c:pt idx="1">
                  <c:v>0.56000000000000005</c:v>
                </c:pt>
                <c:pt idx="2">
                  <c:v>0.2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9730944"/>
        <c:axId val="79749120"/>
      </c:barChart>
      <c:catAx>
        <c:axId val="79730944"/>
        <c:scaling>
          <c:orientation val="minMax"/>
        </c:scaling>
        <c:delete val="0"/>
        <c:axPos val="b"/>
        <c:majorTickMark val="out"/>
        <c:minorTickMark val="none"/>
        <c:tickLblPos val="nextTo"/>
        <c:crossAx val="79749120"/>
        <c:crosses val="autoZero"/>
        <c:auto val="1"/>
        <c:lblAlgn val="ctr"/>
        <c:lblOffset val="100"/>
        <c:noMultiLvlLbl val="0"/>
      </c:catAx>
      <c:valAx>
        <c:axId val="7974912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7973094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3820841839214538E-2"/>
          <c:y val="3.0831228624714786E-2"/>
          <c:w val="0.6406417249134071"/>
          <c:h val="0.871233591613541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Lapas1!$B$2:$B$5</c:f>
              <c:numCache>
                <c:formatCode>0%</c:formatCode>
                <c:ptCount val="4"/>
                <c:pt idx="0">
                  <c:v>0.06</c:v>
                </c:pt>
                <c:pt idx="1">
                  <c:v>0.04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 nesutinku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Lapas1!$C$2:$C$5</c:f>
              <c:numCache>
                <c:formatCode>0%</c:formatCode>
                <c:ptCount val="4"/>
                <c:pt idx="0">
                  <c:v>0.08</c:v>
                </c:pt>
                <c:pt idx="1">
                  <c:v>7.0000000000000007E-2</c:v>
                </c:pt>
                <c:pt idx="2">
                  <c:v>0.44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 sutinku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Lapas1!$D$2:$D$5</c:f>
              <c:numCache>
                <c:formatCode>0%</c:formatCode>
                <c:ptCount val="4"/>
                <c:pt idx="0">
                  <c:v>0.48</c:v>
                </c:pt>
                <c:pt idx="1">
                  <c:v>0.37</c:v>
                </c:pt>
                <c:pt idx="2">
                  <c:v>0.52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0061728395061727E-2"/>
                  <c:y val="-2.806032660894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3950617283950615E-2"/>
                  <c:y val="-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Lapas1!$E$2:$E$5</c:f>
              <c:numCache>
                <c:formatCode>0%</c:formatCode>
                <c:ptCount val="4"/>
                <c:pt idx="0">
                  <c:v>0.38</c:v>
                </c:pt>
                <c:pt idx="1">
                  <c:v>0.52</c:v>
                </c:pt>
                <c:pt idx="2">
                  <c:v>0.04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8916352"/>
        <c:axId val="88917888"/>
      </c:barChart>
      <c:catAx>
        <c:axId val="88916352"/>
        <c:scaling>
          <c:orientation val="minMax"/>
        </c:scaling>
        <c:delete val="0"/>
        <c:axPos val="b"/>
        <c:majorTickMark val="out"/>
        <c:minorTickMark val="none"/>
        <c:tickLblPos val="nextTo"/>
        <c:crossAx val="88917888"/>
        <c:crosses val="autoZero"/>
        <c:auto val="1"/>
        <c:lblAlgn val="ctr"/>
        <c:lblOffset val="100"/>
        <c:noMultiLvlLbl val="0"/>
      </c:catAx>
      <c:valAx>
        <c:axId val="8891788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8891635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3820841839214538E-2"/>
          <c:y val="3.0831228624714786E-2"/>
          <c:w val="0.63531966883620605"/>
          <c:h val="0.8684275589526472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2"/>
                <c:pt idx="0">
                  <c:v>Mokiniai</c:v>
                </c:pt>
                <c:pt idx="1">
                  <c:v>Mokytojai</c:v>
                </c:pt>
              </c:strCache>
            </c:strRef>
          </c:cat>
          <c:val>
            <c:numRef>
              <c:f>Lapas1!$B$2:$B$5</c:f>
              <c:numCache>
                <c:formatCode>0%</c:formatCode>
                <c:ptCount val="4"/>
                <c:pt idx="0">
                  <c:v>7.0000000000000007E-2</c:v>
                </c:pt>
                <c:pt idx="1">
                  <c:v>0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 nesutinku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2"/>
                <c:pt idx="0">
                  <c:v>Mokiniai</c:v>
                </c:pt>
                <c:pt idx="1">
                  <c:v>Mokytojai</c:v>
                </c:pt>
              </c:strCache>
            </c:strRef>
          </c:cat>
          <c:val>
            <c:numRef>
              <c:f>Lapas1!$C$2:$C$5</c:f>
              <c:numCache>
                <c:formatCode>0%</c:formatCode>
                <c:ptCount val="4"/>
                <c:pt idx="0">
                  <c:v>0.16</c:v>
                </c:pt>
                <c:pt idx="1">
                  <c:v>0.08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 sutinku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2"/>
                <c:pt idx="0">
                  <c:v>Mokiniai</c:v>
                </c:pt>
                <c:pt idx="1">
                  <c:v>Mokytojai</c:v>
                </c:pt>
              </c:strCache>
            </c:strRef>
          </c:cat>
          <c:val>
            <c:numRef>
              <c:f>Lapas1!$D$2:$D$5</c:f>
              <c:numCache>
                <c:formatCode>0%</c:formatCode>
                <c:ptCount val="4"/>
                <c:pt idx="0">
                  <c:v>0.51</c:v>
                </c:pt>
                <c:pt idx="1">
                  <c:v>0.64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777777777777777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3148148148148091E-2"/>
                  <c:y val="5.6120653217889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2"/>
                <c:pt idx="0">
                  <c:v>Mokiniai</c:v>
                </c:pt>
                <c:pt idx="1">
                  <c:v>Mokytojai</c:v>
                </c:pt>
              </c:strCache>
            </c:strRef>
          </c:cat>
          <c:val>
            <c:numRef>
              <c:f>Lapas1!$E$2:$E$5</c:f>
              <c:numCache>
                <c:formatCode>0%</c:formatCode>
                <c:ptCount val="4"/>
                <c:pt idx="0">
                  <c:v>0.25</c:v>
                </c:pt>
                <c:pt idx="1">
                  <c:v>0.28000000000000003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9504000"/>
        <c:axId val="89509888"/>
      </c:barChart>
      <c:catAx>
        <c:axId val="89504000"/>
        <c:scaling>
          <c:orientation val="minMax"/>
        </c:scaling>
        <c:delete val="0"/>
        <c:axPos val="b"/>
        <c:majorTickMark val="out"/>
        <c:minorTickMark val="none"/>
        <c:tickLblPos val="nextTo"/>
        <c:crossAx val="89509888"/>
        <c:crosses val="autoZero"/>
        <c:auto val="1"/>
        <c:lblAlgn val="ctr"/>
        <c:lblOffset val="100"/>
        <c:noMultiLvlLbl val="0"/>
      </c:catAx>
      <c:valAx>
        <c:axId val="8950988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8950400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3820841839214538E-2"/>
          <c:y val="3.0831228624714786E-2"/>
          <c:w val="0.64052908957164134"/>
          <c:h val="0.871233591613541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Lapas1!$B$2:$B$5</c:f>
              <c:numCache>
                <c:formatCode>0%</c:formatCode>
                <c:ptCount val="4"/>
                <c:pt idx="0">
                  <c:v>0.24</c:v>
                </c:pt>
                <c:pt idx="1">
                  <c:v>0.15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 nesutinku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7.716049382716049E-3"/>
                  <c:y val="8.13749471659401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Lapas1!$C$2:$C$5</c:f>
              <c:numCache>
                <c:formatCode>0%</c:formatCode>
                <c:ptCount val="4"/>
                <c:pt idx="0">
                  <c:v>0.34</c:v>
                </c:pt>
                <c:pt idx="1">
                  <c:v>0.26</c:v>
                </c:pt>
                <c:pt idx="2">
                  <c:v>0.2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 sutinku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8518518518518517E-2"/>
                  <c:y val="5.6120653217889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Lapas1!$D$2:$D$5</c:f>
              <c:numCache>
                <c:formatCode>0%</c:formatCode>
                <c:ptCount val="4"/>
                <c:pt idx="0">
                  <c:v>0.26</c:v>
                </c:pt>
                <c:pt idx="1">
                  <c:v>0.3</c:v>
                </c:pt>
                <c:pt idx="2">
                  <c:v>0.48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 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3148148148148147E-2"/>
                  <c:y val="1.68361996852823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7777777777777776E-2"/>
                  <c:y val="-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012345679012345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Lapas1!$E$2:$E$5</c:f>
              <c:numCache>
                <c:formatCode>0%</c:formatCode>
                <c:ptCount val="4"/>
                <c:pt idx="0">
                  <c:v>0.16</c:v>
                </c:pt>
                <c:pt idx="1">
                  <c:v>0.3</c:v>
                </c:pt>
                <c:pt idx="2">
                  <c:v>0.32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2942208"/>
        <c:axId val="97447296"/>
      </c:barChart>
      <c:catAx>
        <c:axId val="102942208"/>
        <c:scaling>
          <c:orientation val="minMax"/>
        </c:scaling>
        <c:delete val="0"/>
        <c:axPos val="b"/>
        <c:majorTickMark val="out"/>
        <c:minorTickMark val="none"/>
        <c:tickLblPos val="nextTo"/>
        <c:crossAx val="97447296"/>
        <c:crosses val="autoZero"/>
        <c:auto val="1"/>
        <c:lblAlgn val="ctr"/>
        <c:lblOffset val="100"/>
        <c:noMultiLvlLbl val="0"/>
      </c:catAx>
      <c:valAx>
        <c:axId val="9744729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0294220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3820841839214538E-2"/>
          <c:y val="3.0831228624714786E-2"/>
          <c:w val="0.64120896701673702"/>
          <c:h val="0.871233591613541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Lapas1!$B$2:$B$5</c:f>
              <c:numCache>
                <c:formatCode>0%</c:formatCode>
                <c:ptCount val="4"/>
                <c:pt idx="0">
                  <c:v>0.12</c:v>
                </c:pt>
                <c:pt idx="1">
                  <c:v>7.0000000000000007E-2</c:v>
                </c:pt>
                <c:pt idx="2">
                  <c:v>0.04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 nesutinku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Lapas1!$C$2:$C$5</c:f>
              <c:numCache>
                <c:formatCode>0%</c:formatCode>
                <c:ptCount val="4"/>
                <c:pt idx="0">
                  <c:v>0.25</c:v>
                </c:pt>
                <c:pt idx="1">
                  <c:v>0.11</c:v>
                </c:pt>
                <c:pt idx="2">
                  <c:v>0.4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 sutinku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2.3148148148148147E-2"/>
                  <c:y val="-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2312925170068028E-2"/>
                  <c:y val="-5.211726384364821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Lapas1!$D$2:$D$5</c:f>
              <c:numCache>
                <c:formatCode>0%</c:formatCode>
                <c:ptCount val="4"/>
                <c:pt idx="0">
                  <c:v>0.42</c:v>
                </c:pt>
                <c:pt idx="1">
                  <c:v>0.26</c:v>
                </c:pt>
                <c:pt idx="2">
                  <c:v>0.4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8518518518518517E-2"/>
                  <c:y val="-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314814814814814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Lapas1!$E$2:$E$5</c:f>
              <c:numCache>
                <c:formatCode>0%</c:formatCode>
                <c:ptCount val="4"/>
                <c:pt idx="0">
                  <c:v>0.21</c:v>
                </c:pt>
                <c:pt idx="1">
                  <c:v>0.56000000000000005</c:v>
                </c:pt>
                <c:pt idx="2">
                  <c:v>0.16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443840"/>
        <c:axId val="35446144"/>
      </c:barChart>
      <c:catAx>
        <c:axId val="35443840"/>
        <c:scaling>
          <c:orientation val="minMax"/>
        </c:scaling>
        <c:delete val="0"/>
        <c:axPos val="b"/>
        <c:majorTickMark val="out"/>
        <c:minorTickMark val="none"/>
        <c:tickLblPos val="nextTo"/>
        <c:crossAx val="35446144"/>
        <c:crosses val="autoZero"/>
        <c:auto val="1"/>
        <c:lblAlgn val="ctr"/>
        <c:lblOffset val="100"/>
        <c:noMultiLvlLbl val="0"/>
      </c:catAx>
      <c:valAx>
        <c:axId val="3544614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3544384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3820841839214538E-2"/>
          <c:y val="3.0831228624714786E-2"/>
          <c:w val="0.64106093882872639"/>
          <c:h val="0.871233591613541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5185444165871922E-3"/>
                  <c:y val="3.12703583061889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Lapas1!$B$2:$B$5</c:f>
              <c:numCache>
                <c:formatCode>0%</c:formatCode>
                <c:ptCount val="4"/>
                <c:pt idx="0">
                  <c:v>0.23</c:v>
                </c:pt>
                <c:pt idx="1">
                  <c:v>0.15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 nesutinku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Lapas1!$C$2:$C$5</c:f>
              <c:numCache>
                <c:formatCode>0%</c:formatCode>
                <c:ptCount val="4"/>
                <c:pt idx="0">
                  <c:v>0.25</c:v>
                </c:pt>
                <c:pt idx="1">
                  <c:v>0.22</c:v>
                </c:pt>
                <c:pt idx="2">
                  <c:v>0.2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 sutinku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670398858245911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925584149361637E-3"/>
                  <c:y val="5.812306035035522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Lapas1!$D$2:$D$5</c:f>
              <c:numCache>
                <c:formatCode>0%</c:formatCode>
                <c:ptCount val="4"/>
                <c:pt idx="0">
                  <c:v>0.27</c:v>
                </c:pt>
                <c:pt idx="1">
                  <c:v>0.3</c:v>
                </c:pt>
                <c:pt idx="2">
                  <c:v>0.68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1555558637815438E-2"/>
                  <c:y val="3.90879478827361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6703988582459115E-2"/>
                  <c:y val="-5.211726384364821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177760091983137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Lapas1!$E$2:$E$5</c:f>
              <c:numCache>
                <c:formatCode>0%</c:formatCode>
                <c:ptCount val="4"/>
                <c:pt idx="0">
                  <c:v>0.25</c:v>
                </c:pt>
                <c:pt idx="1">
                  <c:v>0.33</c:v>
                </c:pt>
                <c:pt idx="2">
                  <c:v>0.12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3616896"/>
        <c:axId val="103666048"/>
      </c:barChart>
      <c:catAx>
        <c:axId val="103616896"/>
        <c:scaling>
          <c:orientation val="minMax"/>
        </c:scaling>
        <c:delete val="0"/>
        <c:axPos val="b"/>
        <c:majorTickMark val="out"/>
        <c:minorTickMark val="none"/>
        <c:tickLblPos val="nextTo"/>
        <c:crossAx val="103666048"/>
        <c:crosses val="autoZero"/>
        <c:auto val="1"/>
        <c:lblAlgn val="ctr"/>
        <c:lblOffset val="100"/>
        <c:noMultiLvlLbl val="0"/>
      </c:catAx>
      <c:valAx>
        <c:axId val="10366604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03616896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Lapas1!$B$2:$B$5</c:f>
              <c:numCache>
                <c:formatCode>0%</c:formatCode>
                <c:ptCount val="4"/>
                <c:pt idx="0">
                  <c:v>0.04</c:v>
                </c:pt>
                <c:pt idx="1">
                  <c:v>0.04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 nesutinku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5.1020408163265302E-3"/>
                  <c:y val="5.211726384364821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Lapas1!$C$2:$C$5</c:f>
              <c:numCache>
                <c:formatCode>0%</c:formatCode>
                <c:ptCount val="4"/>
                <c:pt idx="0">
                  <c:v>0.01</c:v>
                </c:pt>
                <c:pt idx="1">
                  <c:v>0</c:v>
                </c:pt>
                <c:pt idx="2">
                  <c:v>0.2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 sutinku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Lapas1!$D$2:$D$5</c:f>
              <c:numCache>
                <c:formatCode>0%</c:formatCode>
                <c:ptCount val="4"/>
                <c:pt idx="0">
                  <c:v>0.24</c:v>
                </c:pt>
                <c:pt idx="1">
                  <c:v>0.3</c:v>
                </c:pt>
                <c:pt idx="2">
                  <c:v>0.6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2.3148148148148147E-2"/>
                  <c:y val="-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Lapas1!$E$2:$E$5</c:f>
              <c:numCache>
                <c:formatCode>0%</c:formatCode>
                <c:ptCount val="4"/>
                <c:pt idx="0">
                  <c:v>0.7</c:v>
                </c:pt>
                <c:pt idx="1">
                  <c:v>0.67</c:v>
                </c:pt>
                <c:pt idx="2">
                  <c:v>0.2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3944960"/>
        <c:axId val="103946496"/>
      </c:barChart>
      <c:catAx>
        <c:axId val="103944960"/>
        <c:scaling>
          <c:orientation val="minMax"/>
        </c:scaling>
        <c:delete val="0"/>
        <c:axPos val="b"/>
        <c:majorTickMark val="out"/>
        <c:minorTickMark val="none"/>
        <c:tickLblPos val="nextTo"/>
        <c:crossAx val="103946496"/>
        <c:crosses val="autoZero"/>
        <c:auto val="1"/>
        <c:lblAlgn val="ctr"/>
        <c:lblOffset val="100"/>
        <c:noMultiLvlLbl val="0"/>
      </c:catAx>
      <c:valAx>
        <c:axId val="10394649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0394496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3820841839214538E-2"/>
          <c:y val="3.0831228624714786E-2"/>
          <c:w val="0.63897531184629996"/>
          <c:h val="0.871233591613541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Lapas1!$B$2:$B$5</c:f>
              <c:numCache>
                <c:formatCode>0%</c:formatCode>
                <c:ptCount val="4"/>
                <c:pt idx="0">
                  <c:v>0.06</c:v>
                </c:pt>
                <c:pt idx="1">
                  <c:v>0.04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 nesutinku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2.623456790123456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1255557341046654E-3"/>
                  <c:y val="2.0026161224965663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Lapas1!$C$2:$C$5</c:f>
              <c:numCache>
                <c:formatCode>0%</c:formatCode>
                <c:ptCount val="4"/>
                <c:pt idx="0">
                  <c:v>0.16</c:v>
                </c:pt>
                <c:pt idx="1">
                  <c:v>0.11</c:v>
                </c:pt>
                <c:pt idx="2">
                  <c:v>0.4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 sutinku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1.7006802721088435E-3"/>
                  <c:y val="1.04234527687296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Lapas1!$D$2:$D$5</c:f>
              <c:numCache>
                <c:formatCode>0%</c:formatCode>
                <c:ptCount val="4"/>
                <c:pt idx="0">
                  <c:v>0.57999999999999996</c:v>
                </c:pt>
                <c:pt idx="1">
                  <c:v>0.41</c:v>
                </c:pt>
                <c:pt idx="2">
                  <c:v>0.48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8518518518518517E-2"/>
                  <c:y val="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2407407407407406E-2"/>
                  <c:y val="5.1443337838570405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Lapas1!$E$2:$E$5</c:f>
              <c:numCache>
                <c:formatCode>0%</c:formatCode>
                <c:ptCount val="4"/>
                <c:pt idx="0">
                  <c:v>0.2</c:v>
                </c:pt>
                <c:pt idx="1">
                  <c:v>0.44</c:v>
                </c:pt>
                <c:pt idx="2">
                  <c:v>0.12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3975552"/>
        <c:axId val="103981440"/>
      </c:barChart>
      <c:catAx>
        <c:axId val="103975552"/>
        <c:scaling>
          <c:orientation val="minMax"/>
        </c:scaling>
        <c:delete val="0"/>
        <c:axPos val="b"/>
        <c:majorTickMark val="out"/>
        <c:minorTickMark val="none"/>
        <c:tickLblPos val="nextTo"/>
        <c:crossAx val="103981440"/>
        <c:crosses val="autoZero"/>
        <c:auto val="1"/>
        <c:lblAlgn val="ctr"/>
        <c:lblOffset val="100"/>
        <c:noMultiLvlLbl val="0"/>
      </c:catAx>
      <c:valAx>
        <c:axId val="10398144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0397555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2"/>
                <c:pt idx="0">
                  <c:v>Mokiniai</c:v>
                </c:pt>
                <c:pt idx="1">
                  <c:v>Tėvai</c:v>
                </c:pt>
              </c:strCache>
            </c:strRef>
          </c:cat>
          <c:val>
            <c:numRef>
              <c:f>Lapas1!$B$2:$B$5</c:f>
              <c:numCache>
                <c:formatCode>0%</c:formatCode>
                <c:ptCount val="4"/>
                <c:pt idx="0">
                  <c:v>0.03</c:v>
                </c:pt>
                <c:pt idx="1">
                  <c:v>7.0000000000000007E-2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 nesutinku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2"/>
                <c:pt idx="0">
                  <c:v>Mokiniai</c:v>
                </c:pt>
                <c:pt idx="1">
                  <c:v>Tėvai</c:v>
                </c:pt>
              </c:strCache>
            </c:strRef>
          </c:cat>
          <c:val>
            <c:numRef>
              <c:f>Lapas1!$C$2:$C$5</c:f>
              <c:numCache>
                <c:formatCode>0%</c:formatCode>
                <c:ptCount val="4"/>
                <c:pt idx="0">
                  <c:v>0.17</c:v>
                </c:pt>
                <c:pt idx="1">
                  <c:v>0.11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 sutinku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2"/>
                <c:pt idx="0">
                  <c:v>Mokiniai</c:v>
                </c:pt>
                <c:pt idx="1">
                  <c:v>Tėvai</c:v>
                </c:pt>
              </c:strCache>
            </c:strRef>
          </c:cat>
          <c:val>
            <c:numRef>
              <c:f>Lapas1!$D$2:$D$5</c:f>
              <c:numCache>
                <c:formatCode>0%</c:formatCode>
                <c:ptCount val="4"/>
                <c:pt idx="0">
                  <c:v>0.55000000000000004</c:v>
                </c:pt>
                <c:pt idx="1">
                  <c:v>0.3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2"/>
                <c:pt idx="0">
                  <c:v>Mokiniai</c:v>
                </c:pt>
                <c:pt idx="1">
                  <c:v>Tėvai</c:v>
                </c:pt>
              </c:strCache>
            </c:strRef>
          </c:cat>
          <c:val>
            <c:numRef>
              <c:f>Lapas1!$E$2:$E$5</c:f>
              <c:numCache>
                <c:formatCode>0%</c:formatCode>
                <c:ptCount val="4"/>
                <c:pt idx="0">
                  <c:v>0.25</c:v>
                </c:pt>
                <c:pt idx="1">
                  <c:v>0.52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239744"/>
        <c:axId val="6241280"/>
      </c:barChart>
      <c:catAx>
        <c:axId val="6239744"/>
        <c:scaling>
          <c:orientation val="minMax"/>
        </c:scaling>
        <c:delete val="0"/>
        <c:axPos val="b"/>
        <c:majorTickMark val="out"/>
        <c:minorTickMark val="none"/>
        <c:tickLblPos val="nextTo"/>
        <c:crossAx val="6241280"/>
        <c:crosses val="autoZero"/>
        <c:auto val="1"/>
        <c:lblAlgn val="ctr"/>
        <c:lblOffset val="100"/>
        <c:noMultiLvlLbl val="0"/>
      </c:catAx>
      <c:valAx>
        <c:axId val="624128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623974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6281000589212"/>
          <c:y val="3.6625509759162844E-2"/>
          <c:w val="0.5898030156944668"/>
          <c:h val="0.863118110236220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0"/>
                  <c:y val="2.86644951140065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Lapas1!$B$2:$B$5</c:f>
              <c:numCache>
                <c:formatCode>0%</c:formatCode>
                <c:ptCount val="4"/>
                <c:pt idx="0">
                  <c:v>0.25</c:v>
                </c:pt>
                <c:pt idx="1">
                  <c:v>0.26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 nesutinku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2.0061728395061727E-2"/>
                  <c:y val="1.4030163304472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Lapas1!$C$2:$C$5</c:f>
              <c:numCache>
                <c:formatCode>0%</c:formatCode>
                <c:ptCount val="4"/>
                <c:pt idx="0">
                  <c:v>0.35</c:v>
                </c:pt>
                <c:pt idx="1">
                  <c:v>0.3</c:v>
                </c:pt>
                <c:pt idx="2">
                  <c:v>0.24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 sutinku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3809523809523808E-2"/>
                  <c:y val="1.04234527687296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731453211205741E-2"/>
                  <c:y val="2.90648131524276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Lapas1!$D$2:$D$5</c:f>
              <c:numCache>
                <c:formatCode>0%</c:formatCode>
                <c:ptCount val="4"/>
                <c:pt idx="0">
                  <c:v>0.32</c:v>
                </c:pt>
                <c:pt idx="1">
                  <c:v>0.26</c:v>
                </c:pt>
                <c:pt idx="2">
                  <c:v>0.64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8.5034013605442185E-3"/>
                  <c:y val="1.30293159609120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932098765432098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9320987654320986E-2"/>
                  <c:y val="-5.6120653217889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Lapas1!$E$2:$E$5</c:f>
              <c:numCache>
                <c:formatCode>0%</c:formatCode>
                <c:ptCount val="4"/>
                <c:pt idx="0">
                  <c:v>0.08</c:v>
                </c:pt>
                <c:pt idx="1">
                  <c:v>0.19</c:v>
                </c:pt>
                <c:pt idx="2">
                  <c:v>0.12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4780544"/>
        <c:axId val="104782080"/>
      </c:barChart>
      <c:catAx>
        <c:axId val="104780544"/>
        <c:scaling>
          <c:orientation val="minMax"/>
        </c:scaling>
        <c:delete val="0"/>
        <c:axPos val="b"/>
        <c:majorTickMark val="out"/>
        <c:minorTickMark val="none"/>
        <c:tickLblPos val="nextTo"/>
        <c:crossAx val="104782080"/>
        <c:crosses val="autoZero"/>
        <c:auto val="1"/>
        <c:lblAlgn val="ctr"/>
        <c:lblOffset val="100"/>
        <c:noMultiLvlLbl val="0"/>
      </c:catAx>
      <c:valAx>
        <c:axId val="10478208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0478054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Lapas1!$B$2:$B$5</c:f>
              <c:numCache>
                <c:formatCode>0%</c:formatCode>
                <c:ptCount val="4"/>
                <c:pt idx="0">
                  <c:v>0.04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 nesutinku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1.092841073437248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Lapas1!$C$2:$C$5</c:f>
              <c:numCache>
                <c:formatCode>0%</c:formatCode>
                <c:ptCount val="4"/>
                <c:pt idx="0">
                  <c:v>0.08</c:v>
                </c:pt>
                <c:pt idx="1">
                  <c:v>0.04</c:v>
                </c:pt>
                <c:pt idx="2">
                  <c:v>0.2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 sutinku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Lapas1!$D$2:$D$5</c:f>
              <c:numCache>
                <c:formatCode>0%</c:formatCode>
                <c:ptCount val="4"/>
                <c:pt idx="0">
                  <c:v>0.48</c:v>
                </c:pt>
                <c:pt idx="1">
                  <c:v>0.31</c:v>
                </c:pt>
                <c:pt idx="2">
                  <c:v>0.72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7777777777777776E-2"/>
                  <c:y val="5.6120653217889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3950617283950615E-2"/>
                  <c:y val="-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Lapas1!$E$2:$E$5</c:f>
              <c:numCache>
                <c:formatCode>0%</c:formatCode>
                <c:ptCount val="4"/>
                <c:pt idx="0">
                  <c:v>0.4</c:v>
                </c:pt>
                <c:pt idx="1">
                  <c:v>0.65</c:v>
                </c:pt>
                <c:pt idx="2">
                  <c:v>0.08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7051648"/>
        <c:axId val="107061632"/>
      </c:barChart>
      <c:catAx>
        <c:axId val="107051648"/>
        <c:scaling>
          <c:orientation val="minMax"/>
        </c:scaling>
        <c:delete val="0"/>
        <c:axPos val="b"/>
        <c:majorTickMark val="out"/>
        <c:minorTickMark val="none"/>
        <c:tickLblPos val="nextTo"/>
        <c:crossAx val="107061632"/>
        <c:crosses val="autoZero"/>
        <c:auto val="1"/>
        <c:lblAlgn val="ctr"/>
        <c:lblOffset val="100"/>
        <c:noMultiLvlLbl val="0"/>
      </c:catAx>
      <c:valAx>
        <c:axId val="10706163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0705164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Lapas1!$B$2:$B$5</c:f>
              <c:numCache>
                <c:formatCode>0%</c:formatCode>
                <c:ptCount val="4"/>
                <c:pt idx="0">
                  <c:v>7.0000000000000007E-2</c:v>
                </c:pt>
                <c:pt idx="1">
                  <c:v>0.04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 nesutinku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Lapas1!$C$2:$C$5</c:f>
              <c:numCache>
                <c:formatCode>0%</c:formatCode>
                <c:ptCount val="4"/>
                <c:pt idx="0">
                  <c:v>0.14000000000000001</c:v>
                </c:pt>
                <c:pt idx="1">
                  <c:v>0.11</c:v>
                </c:pt>
                <c:pt idx="2">
                  <c:v>0.12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 sutinku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2.3148148148148147E-2"/>
                  <c:y val="-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Lapas1!$D$2:$D$5</c:f>
              <c:numCache>
                <c:formatCode>0%</c:formatCode>
                <c:ptCount val="4"/>
                <c:pt idx="0">
                  <c:v>0.53</c:v>
                </c:pt>
                <c:pt idx="1">
                  <c:v>0.37</c:v>
                </c:pt>
                <c:pt idx="2">
                  <c:v>0.76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851851851851851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2407407407407406E-2"/>
                  <c:y val="5.6120653217889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Lapas1!$E$2:$E$5</c:f>
              <c:numCache>
                <c:formatCode>0%</c:formatCode>
                <c:ptCount val="4"/>
                <c:pt idx="0">
                  <c:v>0.26</c:v>
                </c:pt>
                <c:pt idx="1">
                  <c:v>0.48</c:v>
                </c:pt>
                <c:pt idx="2">
                  <c:v>0.12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4961536"/>
        <c:axId val="124963072"/>
      </c:barChart>
      <c:catAx>
        <c:axId val="124961536"/>
        <c:scaling>
          <c:orientation val="minMax"/>
        </c:scaling>
        <c:delete val="0"/>
        <c:axPos val="b"/>
        <c:majorTickMark val="out"/>
        <c:minorTickMark val="none"/>
        <c:tickLblPos val="nextTo"/>
        <c:crossAx val="124963072"/>
        <c:crosses val="autoZero"/>
        <c:auto val="1"/>
        <c:lblAlgn val="ctr"/>
        <c:lblOffset val="100"/>
        <c:noMultiLvlLbl val="0"/>
      </c:catAx>
      <c:valAx>
        <c:axId val="12496307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24961536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Lapas1!$B$2:$B$5</c:f>
              <c:numCache>
                <c:formatCode>0%</c:formatCode>
                <c:ptCount val="4"/>
                <c:pt idx="0">
                  <c:v>0.05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 nesutinku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1.6975308641975252E-2"/>
                  <c:y val="-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Lapas1!$C$2:$C$5</c:f>
              <c:numCache>
                <c:formatCode>0%</c:formatCode>
                <c:ptCount val="4"/>
                <c:pt idx="0">
                  <c:v>0.16</c:v>
                </c:pt>
                <c:pt idx="1">
                  <c:v>7.0000000000000007E-2</c:v>
                </c:pt>
                <c:pt idx="2">
                  <c:v>0.36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 sutinku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2.3148148148148147E-2"/>
                  <c:y val="-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Lapas1!$D$2:$D$5</c:f>
              <c:numCache>
                <c:formatCode>0%</c:formatCode>
                <c:ptCount val="4"/>
                <c:pt idx="0">
                  <c:v>0.55000000000000004</c:v>
                </c:pt>
                <c:pt idx="1">
                  <c:v>0.33</c:v>
                </c:pt>
                <c:pt idx="2">
                  <c:v>0.52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0061728395061727E-2"/>
                  <c:y val="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2407407407407406E-2"/>
                  <c:y val="5.1443337838570405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Lapas1!$E$2:$E$5</c:f>
              <c:numCache>
                <c:formatCode>0%</c:formatCode>
                <c:ptCount val="4"/>
                <c:pt idx="0">
                  <c:v>0.24</c:v>
                </c:pt>
                <c:pt idx="1">
                  <c:v>0.59</c:v>
                </c:pt>
                <c:pt idx="2">
                  <c:v>0.12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5907200"/>
        <c:axId val="115921280"/>
      </c:barChart>
      <c:catAx>
        <c:axId val="115907200"/>
        <c:scaling>
          <c:orientation val="minMax"/>
        </c:scaling>
        <c:delete val="0"/>
        <c:axPos val="b"/>
        <c:majorTickMark val="out"/>
        <c:minorTickMark val="none"/>
        <c:tickLblPos val="nextTo"/>
        <c:crossAx val="115921280"/>
        <c:crosses val="autoZero"/>
        <c:auto val="1"/>
        <c:lblAlgn val="ctr"/>
        <c:lblOffset val="100"/>
        <c:noMultiLvlLbl val="0"/>
      </c:catAx>
      <c:valAx>
        <c:axId val="11592128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1590720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3820841839214538E-2"/>
          <c:y val="3.0831228624714786E-2"/>
          <c:w val="0.63897531184629996"/>
          <c:h val="0.871233591613541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visiškia nesutinku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Lapas1!$B$2:$B$5</c:f>
              <c:numCache>
                <c:formatCode>0%</c:formatCode>
                <c:ptCount val="4"/>
                <c:pt idx="0">
                  <c:v>0.11</c:v>
                </c:pt>
                <c:pt idx="1">
                  <c:v>0.04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 nesutinku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1.851851851851851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6234567901234566E-2"/>
                  <c:y val="1.12241306435779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Lapas1!$C$2:$C$5</c:f>
              <c:numCache>
                <c:formatCode>0%</c:formatCode>
                <c:ptCount val="4"/>
                <c:pt idx="0">
                  <c:v>0.23</c:v>
                </c:pt>
                <c:pt idx="1">
                  <c:v>0.15</c:v>
                </c:pt>
                <c:pt idx="2">
                  <c:v>0.68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 sutinku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2.3148148148148147E-2"/>
                  <c:y val="-5.6120653217889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6975308641975308E-2"/>
                  <c:y val="5.1443337838570405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Lapas1!$D$2:$D$5</c:f>
              <c:numCache>
                <c:formatCode>0%</c:formatCode>
                <c:ptCount val="4"/>
                <c:pt idx="0">
                  <c:v>0.39</c:v>
                </c:pt>
                <c:pt idx="1">
                  <c:v>0.3</c:v>
                </c:pt>
                <c:pt idx="2">
                  <c:v>0.2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0061728395061727E-2"/>
                  <c:y val="1.12241306435779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6296296296296294E-2"/>
                  <c:y val="-8.41809798268346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Lapas1!$E$2:$E$5</c:f>
              <c:numCache>
                <c:formatCode>0%</c:formatCode>
                <c:ptCount val="4"/>
                <c:pt idx="0">
                  <c:v>0.27</c:v>
                </c:pt>
                <c:pt idx="1">
                  <c:v>0.52</c:v>
                </c:pt>
                <c:pt idx="2">
                  <c:v>0.12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4822272"/>
        <c:axId val="124823808"/>
      </c:barChart>
      <c:catAx>
        <c:axId val="124822272"/>
        <c:scaling>
          <c:orientation val="minMax"/>
        </c:scaling>
        <c:delete val="0"/>
        <c:axPos val="b"/>
        <c:majorTickMark val="out"/>
        <c:minorTickMark val="none"/>
        <c:tickLblPos val="nextTo"/>
        <c:crossAx val="124823808"/>
        <c:crosses val="autoZero"/>
        <c:auto val="1"/>
        <c:lblAlgn val="ctr"/>
        <c:lblOffset val="100"/>
        <c:noMultiLvlLbl val="0"/>
      </c:catAx>
      <c:valAx>
        <c:axId val="12482380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2482227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3820841839214538E-2"/>
          <c:y val="3.0831228624714786E-2"/>
          <c:w val="0.6338521920871002"/>
          <c:h val="0.871233591613541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Lapas1!$B$2:$B$5</c:f>
              <c:numCache>
                <c:formatCode>0%</c:formatCode>
                <c:ptCount val="4"/>
                <c:pt idx="0">
                  <c:v>7.0000000000000007E-2</c:v>
                </c:pt>
                <c:pt idx="1">
                  <c:v>0.08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 nesutinku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Lapas1!$C$2:$C$5</c:f>
              <c:numCache>
                <c:formatCode>0%</c:formatCode>
                <c:ptCount val="4"/>
                <c:pt idx="0">
                  <c:v>0.26</c:v>
                </c:pt>
                <c:pt idx="1">
                  <c:v>0.08</c:v>
                </c:pt>
                <c:pt idx="2">
                  <c:v>0.67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 sutinku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-1.5432098765432098E-2"/>
                  <c:y val="3.08663592698393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3148148148148147E-2"/>
                  <c:y val="-5.1443337838570405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Lapas1!$D$2:$D$5</c:f>
              <c:numCache>
                <c:formatCode>0%</c:formatCode>
                <c:ptCount val="4"/>
                <c:pt idx="0">
                  <c:v>0.4</c:v>
                </c:pt>
                <c:pt idx="1">
                  <c:v>0.42</c:v>
                </c:pt>
                <c:pt idx="2">
                  <c:v>0.25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8518518518518517E-2"/>
                  <c:y val="3.36723919307338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6.1728395061728392E-3"/>
                  <c:y val="3.08663592698393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7777777777777776E-2"/>
                  <c:y val="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Lapas1!$E$2:$E$5</c:f>
              <c:numCache>
                <c:formatCode>0%</c:formatCode>
                <c:ptCount val="4"/>
                <c:pt idx="0">
                  <c:v>0.27</c:v>
                </c:pt>
                <c:pt idx="1">
                  <c:v>0.42</c:v>
                </c:pt>
                <c:pt idx="2">
                  <c:v>0.08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6392960"/>
        <c:axId val="126411136"/>
      </c:barChart>
      <c:catAx>
        <c:axId val="126392960"/>
        <c:scaling>
          <c:orientation val="minMax"/>
        </c:scaling>
        <c:delete val="0"/>
        <c:axPos val="b"/>
        <c:majorTickMark val="out"/>
        <c:minorTickMark val="none"/>
        <c:tickLblPos val="nextTo"/>
        <c:crossAx val="126411136"/>
        <c:crosses val="autoZero"/>
        <c:auto val="1"/>
        <c:lblAlgn val="ctr"/>
        <c:lblOffset val="100"/>
        <c:noMultiLvlLbl val="0"/>
      </c:catAx>
      <c:valAx>
        <c:axId val="12641113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2639296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7006802721088435E-3"/>
                  <c:y val="3.38762214983713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Lapas1!$B$2:$B$5</c:f>
              <c:numCache>
                <c:formatCode>0%</c:formatCode>
                <c:ptCount val="4"/>
                <c:pt idx="0">
                  <c:v>0.05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 nesutinku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5.1020408163265302E-3"/>
                  <c:y val="2.3452768729641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7.2432910171942792E-4"/>
                  <c:y val="-2.60586319218241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Lapas1!$C$2:$C$5</c:f>
              <c:numCache>
                <c:formatCode>0%</c:formatCode>
                <c:ptCount val="4"/>
                <c:pt idx="0">
                  <c:v>0.06</c:v>
                </c:pt>
                <c:pt idx="1">
                  <c:v>0.04</c:v>
                </c:pt>
                <c:pt idx="2">
                  <c:v>0.25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 sutinku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1.3888933526166372E-2"/>
                  <c:y val="1.50272128036112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Lapas1!$D$2:$D$5</c:f>
              <c:numCache>
                <c:formatCode>0%</c:formatCode>
                <c:ptCount val="4"/>
                <c:pt idx="0">
                  <c:v>0.49</c:v>
                </c:pt>
                <c:pt idx="1">
                  <c:v>0.44</c:v>
                </c:pt>
                <c:pt idx="2">
                  <c:v>0.54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0061728395061727E-2"/>
                  <c:y val="1.12241306435779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0864197530864196E-2"/>
                  <c:y val="-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Lapas1!$E$2:$E$5</c:f>
              <c:numCache>
                <c:formatCode>0%</c:formatCode>
                <c:ptCount val="4"/>
                <c:pt idx="0">
                  <c:v>0.4</c:v>
                </c:pt>
                <c:pt idx="1">
                  <c:v>0.52</c:v>
                </c:pt>
                <c:pt idx="2">
                  <c:v>0.21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6464768"/>
        <c:axId val="126466304"/>
      </c:barChart>
      <c:catAx>
        <c:axId val="126464768"/>
        <c:scaling>
          <c:orientation val="minMax"/>
        </c:scaling>
        <c:delete val="0"/>
        <c:axPos val="b"/>
        <c:majorTickMark val="out"/>
        <c:minorTickMark val="none"/>
        <c:tickLblPos val="nextTo"/>
        <c:crossAx val="126466304"/>
        <c:crosses val="autoZero"/>
        <c:auto val="1"/>
        <c:lblAlgn val="ctr"/>
        <c:lblOffset val="100"/>
        <c:noMultiLvlLbl val="0"/>
      </c:catAx>
      <c:valAx>
        <c:axId val="12646630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2646476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3820841839214538E-2"/>
          <c:y val="3.0831228624714786E-2"/>
          <c:w val="0.64106093882872639"/>
          <c:h val="0.871233591613541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Lapas1!$B$2:$B$5</c:f>
              <c:numCache>
                <c:formatCode>0%</c:formatCode>
                <c:ptCount val="4"/>
                <c:pt idx="0">
                  <c:v>0.03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 nesutinku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1.8518518518518517E-2"/>
                  <c:y val="5.61206532178892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6975308641975252E-2"/>
                  <c:y val="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Lapas1!$C$2:$C$5</c:f>
              <c:numCache>
                <c:formatCode>0%</c:formatCode>
                <c:ptCount val="4"/>
                <c:pt idx="0">
                  <c:v>0.1</c:v>
                </c:pt>
                <c:pt idx="1">
                  <c:v>0.22</c:v>
                </c:pt>
                <c:pt idx="2">
                  <c:v>0.32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 sutinku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6.1728395061728392E-3"/>
                  <c:y val="1.4030163304472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Lapas1!$D$2:$D$5</c:f>
              <c:numCache>
                <c:formatCode>0%</c:formatCode>
                <c:ptCount val="4"/>
                <c:pt idx="0">
                  <c:v>0.46</c:v>
                </c:pt>
                <c:pt idx="1">
                  <c:v>0.37</c:v>
                </c:pt>
                <c:pt idx="2">
                  <c:v>0.56000000000000005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0061728395061727E-2"/>
                  <c:y val="1.96422286262614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888888888888888E-2"/>
                  <c:y val="8.41809798268348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2407407407407406E-2"/>
                  <c:y val="5.1443337838570405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Lapas1!$E$2:$E$5</c:f>
              <c:numCache>
                <c:formatCode>0%</c:formatCode>
                <c:ptCount val="4"/>
                <c:pt idx="0">
                  <c:v>0.41</c:v>
                </c:pt>
                <c:pt idx="1">
                  <c:v>0.41</c:v>
                </c:pt>
                <c:pt idx="2">
                  <c:v>0.12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6675584"/>
        <c:axId val="126681472"/>
      </c:barChart>
      <c:catAx>
        <c:axId val="126675584"/>
        <c:scaling>
          <c:orientation val="minMax"/>
        </c:scaling>
        <c:delete val="0"/>
        <c:axPos val="b"/>
        <c:majorTickMark val="out"/>
        <c:minorTickMark val="none"/>
        <c:tickLblPos val="nextTo"/>
        <c:crossAx val="126681472"/>
        <c:crosses val="autoZero"/>
        <c:auto val="1"/>
        <c:lblAlgn val="ctr"/>
        <c:lblOffset val="100"/>
        <c:noMultiLvlLbl val="0"/>
      </c:catAx>
      <c:valAx>
        <c:axId val="12668147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2667558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 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2"/>
                <c:pt idx="0">
                  <c:v>Tėvai</c:v>
                </c:pt>
                <c:pt idx="1">
                  <c:v>Mokytojai</c:v>
                </c:pt>
              </c:strCache>
            </c:strRef>
          </c:cat>
          <c:val>
            <c:numRef>
              <c:f>Lapas1!$B$2:$B$5</c:f>
              <c:numCache>
                <c:formatCode>0%</c:formatCode>
                <c:ptCount val="4"/>
                <c:pt idx="0">
                  <c:v>0.15</c:v>
                </c:pt>
                <c:pt idx="1">
                  <c:v>0.04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 nesutinku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469135802469135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2"/>
                <c:pt idx="0">
                  <c:v>Tėvai</c:v>
                </c:pt>
                <c:pt idx="1">
                  <c:v>Mokytojai</c:v>
                </c:pt>
              </c:strCache>
            </c:strRef>
          </c:cat>
          <c:val>
            <c:numRef>
              <c:f>Lapas1!$C$2:$C$5</c:f>
              <c:numCache>
                <c:formatCode>0%</c:formatCode>
                <c:ptCount val="4"/>
                <c:pt idx="0">
                  <c:v>0.08</c:v>
                </c:pt>
                <c:pt idx="1">
                  <c:v>0.08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 sutinku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2"/>
                <c:pt idx="0">
                  <c:v>Tėvai</c:v>
                </c:pt>
                <c:pt idx="1">
                  <c:v>Mokytojai</c:v>
                </c:pt>
              </c:strCache>
            </c:strRef>
          </c:cat>
          <c:val>
            <c:numRef>
              <c:f>Lapas1!$D$2:$D$5</c:f>
              <c:numCache>
                <c:formatCode>0%</c:formatCode>
                <c:ptCount val="4"/>
                <c:pt idx="0">
                  <c:v>0.35</c:v>
                </c:pt>
                <c:pt idx="1">
                  <c:v>0.64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3.2407407407407461E-2"/>
                  <c:y val="8.41809798268346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2"/>
                <c:pt idx="0">
                  <c:v>Tėvai</c:v>
                </c:pt>
                <c:pt idx="1">
                  <c:v>Mokytojai</c:v>
                </c:pt>
              </c:strCache>
            </c:strRef>
          </c:cat>
          <c:val>
            <c:numRef>
              <c:f>Lapas1!$E$2:$E$5</c:f>
              <c:numCache>
                <c:formatCode>0%</c:formatCode>
                <c:ptCount val="4"/>
                <c:pt idx="0">
                  <c:v>0.42</c:v>
                </c:pt>
                <c:pt idx="1">
                  <c:v>0.24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2539136"/>
        <c:axId val="132540672"/>
      </c:barChart>
      <c:catAx>
        <c:axId val="132539136"/>
        <c:scaling>
          <c:orientation val="minMax"/>
        </c:scaling>
        <c:delete val="0"/>
        <c:axPos val="b"/>
        <c:majorTickMark val="out"/>
        <c:minorTickMark val="none"/>
        <c:tickLblPos val="nextTo"/>
        <c:crossAx val="132540672"/>
        <c:crosses val="autoZero"/>
        <c:auto val="1"/>
        <c:lblAlgn val="ctr"/>
        <c:lblOffset val="100"/>
        <c:noMultiLvlLbl val="0"/>
      </c:catAx>
      <c:valAx>
        <c:axId val="13254067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32539136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7894502770487024"/>
          <c:y val="2.9219046216708695E-2"/>
          <c:w val="0.48778725575969673"/>
          <c:h val="0.864791112055565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Stulpelis3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Lapas1!$A$2:$A$9</c:f>
              <c:strCache>
                <c:ptCount val="8"/>
                <c:pt idx="0">
                  <c:v>Palieka užduotį ar darbą nebaigtą</c:v>
                </c:pt>
                <c:pt idx="1">
                  <c:v>Stengiasi atlikti darbą iki galo</c:v>
                </c:pt>
                <c:pt idx="2">
                  <c:v>Ieško papildomos informacijos </c:v>
                </c:pt>
                <c:pt idx="3">
                  <c:v>Tikisi nusirašyti</c:v>
                </c:pt>
                <c:pt idx="4">
                  <c:v>Kreipiasi pagalbos į mokytoją</c:v>
                </c:pt>
                <c:pt idx="5">
                  <c:v>Kreipiasi pagalbos į draugus</c:v>
                </c:pt>
                <c:pt idx="6">
                  <c:v>Kreipiasi pagalbos į tėvus</c:v>
                </c:pt>
                <c:pt idx="7">
                  <c:v>Lanko konsultacijas, namų darbų ruošos užsiėmimus</c:v>
                </c:pt>
              </c:strCache>
            </c:strRef>
          </c:cat>
          <c:val>
            <c:numRef>
              <c:f>Lapas1!$B$2:$B$9</c:f>
              <c:numCache>
                <c:formatCode>0%</c:formatCode>
                <c:ptCount val="8"/>
                <c:pt idx="0">
                  <c:v>0.18</c:v>
                </c:pt>
                <c:pt idx="1">
                  <c:v>0.55000000000000004</c:v>
                </c:pt>
                <c:pt idx="2">
                  <c:v>0.49</c:v>
                </c:pt>
                <c:pt idx="3">
                  <c:v>0.16</c:v>
                </c:pt>
                <c:pt idx="4">
                  <c:v>0.42</c:v>
                </c:pt>
                <c:pt idx="5">
                  <c:v>0.28000000000000003</c:v>
                </c:pt>
                <c:pt idx="6">
                  <c:v>0.38</c:v>
                </c:pt>
                <c:pt idx="7">
                  <c:v>0.24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Stulpelis1</c:v>
                </c:pt>
              </c:strCache>
            </c:strRef>
          </c:tx>
          <c:invertIfNegative val="0"/>
          <c:cat>
            <c:strRef>
              <c:f>Lapas1!$A$2:$A$9</c:f>
              <c:strCache>
                <c:ptCount val="8"/>
                <c:pt idx="0">
                  <c:v>Palieka užduotį ar darbą nebaigtą</c:v>
                </c:pt>
                <c:pt idx="1">
                  <c:v>Stengiasi atlikti darbą iki galo</c:v>
                </c:pt>
                <c:pt idx="2">
                  <c:v>Ieško papildomos informacijos </c:v>
                </c:pt>
                <c:pt idx="3">
                  <c:v>Tikisi nusirašyti</c:v>
                </c:pt>
                <c:pt idx="4">
                  <c:v>Kreipiasi pagalbos į mokytoją</c:v>
                </c:pt>
                <c:pt idx="5">
                  <c:v>Kreipiasi pagalbos į draugus</c:v>
                </c:pt>
                <c:pt idx="6">
                  <c:v>Kreipiasi pagalbos į tėvus</c:v>
                </c:pt>
                <c:pt idx="7">
                  <c:v>Lanko konsultacijas, namų darbų ruošos užsiėmimus</c:v>
                </c:pt>
              </c:strCache>
            </c:strRef>
          </c:cat>
          <c:val>
            <c:numRef>
              <c:f>Lapas1!$C$2:$C$9</c:f>
              <c:numCache>
                <c:formatCode>General</c:formatCode>
                <c:ptCount val="8"/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Stulpelis2</c:v>
                </c:pt>
              </c:strCache>
            </c:strRef>
          </c:tx>
          <c:invertIfNegative val="0"/>
          <c:cat>
            <c:strRef>
              <c:f>Lapas1!$A$2:$A$9</c:f>
              <c:strCache>
                <c:ptCount val="8"/>
                <c:pt idx="0">
                  <c:v>Palieka užduotį ar darbą nebaigtą</c:v>
                </c:pt>
                <c:pt idx="1">
                  <c:v>Stengiasi atlikti darbą iki galo</c:v>
                </c:pt>
                <c:pt idx="2">
                  <c:v>Ieško papildomos informacijos </c:v>
                </c:pt>
                <c:pt idx="3">
                  <c:v>Tikisi nusirašyti</c:v>
                </c:pt>
                <c:pt idx="4">
                  <c:v>Kreipiasi pagalbos į mokytoją</c:v>
                </c:pt>
                <c:pt idx="5">
                  <c:v>Kreipiasi pagalbos į draugus</c:v>
                </c:pt>
                <c:pt idx="6">
                  <c:v>Kreipiasi pagalbos į tėvus</c:v>
                </c:pt>
                <c:pt idx="7">
                  <c:v>Lanko konsultacijas, namų darbų ruošos užsiėmimus</c:v>
                </c:pt>
              </c:strCache>
            </c:strRef>
          </c:cat>
          <c:val>
            <c:numRef>
              <c:f>Lapas1!$D$2:$D$9</c:f>
              <c:numCache>
                <c:formatCode>General</c:formatCode>
                <c:ptCount val="8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1990272"/>
        <c:axId val="131991808"/>
      </c:barChart>
      <c:catAx>
        <c:axId val="131990272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600"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131991808"/>
        <c:crosses val="autoZero"/>
        <c:auto val="1"/>
        <c:lblAlgn val="ctr"/>
        <c:lblOffset val="100"/>
        <c:noMultiLvlLbl val="0"/>
      </c:catAx>
      <c:valAx>
        <c:axId val="131991808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1319902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7006802721088435E-3"/>
                  <c:y val="3.12703583061890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4013605442176869E-3"/>
                  <c:y val="2.08469055374592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020408163265306E-2"/>
                  <c:y val="-5.211726384364916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Lapas1!$B$2:$B$5</c:f>
              <c:numCache>
                <c:formatCode>0%</c:formatCode>
                <c:ptCount val="4"/>
                <c:pt idx="0">
                  <c:v>0.05</c:v>
                </c:pt>
                <c:pt idx="1">
                  <c:v>0.04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 nesutinku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Lapas1!$C$2:$C$5</c:f>
              <c:numCache>
                <c:formatCode>0%</c:formatCode>
                <c:ptCount val="4"/>
                <c:pt idx="0">
                  <c:v>0.08</c:v>
                </c:pt>
                <c:pt idx="1">
                  <c:v>7.0000000000000007E-2</c:v>
                </c:pt>
                <c:pt idx="2">
                  <c:v>0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 sutinku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Lapas1!$D$2:$D$5</c:f>
              <c:numCache>
                <c:formatCode>0%</c:formatCode>
                <c:ptCount val="4"/>
                <c:pt idx="0">
                  <c:v>0.44</c:v>
                </c:pt>
                <c:pt idx="1">
                  <c:v>0.33</c:v>
                </c:pt>
                <c:pt idx="2">
                  <c:v>0.28000000000000003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0408163265306121E-2"/>
                  <c:y val="3.90879478827361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Lapas1!$E$2:$E$5</c:f>
              <c:numCache>
                <c:formatCode>0%</c:formatCode>
                <c:ptCount val="4"/>
                <c:pt idx="0">
                  <c:v>0.43</c:v>
                </c:pt>
                <c:pt idx="1">
                  <c:v>0.56000000000000005</c:v>
                </c:pt>
                <c:pt idx="2">
                  <c:v>0.72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303744"/>
        <c:axId val="6305280"/>
      </c:barChart>
      <c:catAx>
        <c:axId val="6303744"/>
        <c:scaling>
          <c:orientation val="minMax"/>
        </c:scaling>
        <c:delete val="0"/>
        <c:axPos val="b"/>
        <c:majorTickMark val="out"/>
        <c:minorTickMark val="none"/>
        <c:tickLblPos val="nextTo"/>
        <c:crossAx val="6305280"/>
        <c:crosses val="autoZero"/>
        <c:auto val="1"/>
        <c:lblAlgn val="ctr"/>
        <c:lblOffset val="100"/>
        <c:noMultiLvlLbl val="0"/>
      </c:catAx>
      <c:valAx>
        <c:axId val="630528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630374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521604938271605E-2"/>
          <c:y val="5.2837606678977862E-2"/>
          <c:w val="0.63093479634490135"/>
          <c:h val="0.814380898469761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Lapas1!$B$2:$B$5</c:f>
              <c:numCache>
                <c:formatCode>0%</c:formatCode>
                <c:ptCount val="4"/>
                <c:pt idx="0">
                  <c:v>0.04</c:v>
                </c:pt>
                <c:pt idx="1">
                  <c:v>0.04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 nesutinku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1.5432098765432098E-2"/>
                  <c:y val="1.12241331235215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Lapas1!$C$2:$C$5</c:f>
              <c:numCache>
                <c:formatCode>0%</c:formatCode>
                <c:ptCount val="4"/>
                <c:pt idx="0">
                  <c:v>0.08</c:v>
                </c:pt>
                <c:pt idx="1">
                  <c:v>0.08</c:v>
                </c:pt>
                <c:pt idx="2">
                  <c:v>0.04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 sutinku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2.0061728395061727E-2"/>
                  <c:y val="1.1224133123521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Lapas1!$D$2:$D$5</c:f>
              <c:numCache>
                <c:formatCode>0%</c:formatCode>
                <c:ptCount val="4"/>
                <c:pt idx="0">
                  <c:v>0.32</c:v>
                </c:pt>
                <c:pt idx="1">
                  <c:v>0.46</c:v>
                </c:pt>
                <c:pt idx="2">
                  <c:v>0.44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2.3148148148148147E-2"/>
                  <c:y val="2.52542995279235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Lapas1!$E$2:$E$5</c:f>
              <c:numCache>
                <c:formatCode>0%</c:formatCode>
                <c:ptCount val="4"/>
                <c:pt idx="0">
                  <c:v>0.56000000000000005</c:v>
                </c:pt>
                <c:pt idx="1">
                  <c:v>0.42</c:v>
                </c:pt>
                <c:pt idx="2">
                  <c:v>0.52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839936"/>
        <c:axId val="32878592"/>
      </c:barChart>
      <c:catAx>
        <c:axId val="32839936"/>
        <c:scaling>
          <c:orientation val="minMax"/>
        </c:scaling>
        <c:delete val="0"/>
        <c:axPos val="b"/>
        <c:majorTickMark val="out"/>
        <c:minorTickMark val="none"/>
        <c:tickLblPos val="nextTo"/>
        <c:crossAx val="32878592"/>
        <c:crosses val="autoZero"/>
        <c:auto val="1"/>
        <c:lblAlgn val="ctr"/>
        <c:lblOffset val="100"/>
        <c:noMultiLvlLbl val="0"/>
      </c:catAx>
      <c:valAx>
        <c:axId val="3287859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3283993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3820841839214538E-2"/>
          <c:y val="3.0831228624714786E-2"/>
          <c:w val="0.63531966883620605"/>
          <c:h val="0.8684275589526472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Lapas1!$B$2:$B$5</c:f>
              <c:numCache>
                <c:formatCode>0%</c:formatCode>
                <c:ptCount val="4"/>
                <c:pt idx="0">
                  <c:v>0.02</c:v>
                </c:pt>
                <c:pt idx="1">
                  <c:v>0</c:v>
                </c:pt>
                <c:pt idx="2">
                  <c:v>0.04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 nesutinku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Lapas1!$C$2:$C$5</c:f>
              <c:numCache>
                <c:formatCode>0%</c:formatCode>
                <c:ptCount val="4"/>
                <c:pt idx="0">
                  <c:v>0.06</c:v>
                </c:pt>
                <c:pt idx="1">
                  <c:v>7.0000000000000007E-2</c:v>
                </c:pt>
                <c:pt idx="2">
                  <c:v>0.12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 sutinku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Lapas1!$D$2:$D$5</c:f>
              <c:numCache>
                <c:formatCode>0%</c:formatCode>
                <c:ptCount val="4"/>
                <c:pt idx="0">
                  <c:v>0.48</c:v>
                </c:pt>
                <c:pt idx="1">
                  <c:v>0.41</c:v>
                </c:pt>
                <c:pt idx="2">
                  <c:v>0.4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006172839506172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Lapas1!$E$2:$E$5</c:f>
              <c:numCache>
                <c:formatCode>0%</c:formatCode>
                <c:ptCount val="4"/>
                <c:pt idx="0">
                  <c:v>0.44</c:v>
                </c:pt>
                <c:pt idx="1">
                  <c:v>0.52</c:v>
                </c:pt>
                <c:pt idx="2">
                  <c:v>0.44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021184"/>
        <c:axId val="35022720"/>
      </c:barChart>
      <c:catAx>
        <c:axId val="35021184"/>
        <c:scaling>
          <c:orientation val="minMax"/>
        </c:scaling>
        <c:delete val="0"/>
        <c:axPos val="b"/>
        <c:majorTickMark val="out"/>
        <c:minorTickMark val="none"/>
        <c:tickLblPos val="nextTo"/>
        <c:crossAx val="35022720"/>
        <c:crosses val="autoZero"/>
        <c:auto val="1"/>
        <c:lblAlgn val="ctr"/>
        <c:lblOffset val="100"/>
        <c:noMultiLvlLbl val="0"/>
      </c:catAx>
      <c:valAx>
        <c:axId val="3502272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3502118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Lapas1!$B$2:$B$5</c:f>
              <c:numCache>
                <c:formatCode>0%</c:formatCode>
                <c:ptCount val="4"/>
                <c:pt idx="0">
                  <c:v>0.04</c:v>
                </c:pt>
                <c:pt idx="1">
                  <c:v>0.04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 nesutinku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Lapas1!$C$2:$C$5</c:f>
              <c:numCache>
                <c:formatCode>0%</c:formatCode>
                <c:ptCount val="4"/>
                <c:pt idx="0">
                  <c:v>0.08</c:v>
                </c:pt>
                <c:pt idx="1">
                  <c:v>0.12</c:v>
                </c:pt>
                <c:pt idx="2">
                  <c:v>0.12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 sutinku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Lapas1!$D$2:$D$5</c:f>
              <c:numCache>
                <c:formatCode>0%</c:formatCode>
                <c:ptCount val="4"/>
                <c:pt idx="0">
                  <c:v>0.5</c:v>
                </c:pt>
                <c:pt idx="1">
                  <c:v>0.27</c:v>
                </c:pt>
                <c:pt idx="2">
                  <c:v>0.48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2345679012345678E-2"/>
                  <c:y val="-2.806253608348101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0123456790123455E-2"/>
                  <c:y val="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Lapas1!$E$2:$E$5</c:f>
              <c:numCache>
                <c:formatCode>0%</c:formatCode>
                <c:ptCount val="4"/>
                <c:pt idx="0">
                  <c:v>0.38</c:v>
                </c:pt>
                <c:pt idx="1">
                  <c:v>0.57999999999999996</c:v>
                </c:pt>
                <c:pt idx="2">
                  <c:v>0.4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222656"/>
        <c:axId val="33224192"/>
      </c:barChart>
      <c:catAx>
        <c:axId val="33222656"/>
        <c:scaling>
          <c:orientation val="minMax"/>
        </c:scaling>
        <c:delete val="0"/>
        <c:axPos val="b"/>
        <c:majorTickMark val="out"/>
        <c:minorTickMark val="none"/>
        <c:tickLblPos val="nextTo"/>
        <c:crossAx val="33224192"/>
        <c:crosses val="autoZero"/>
        <c:auto val="1"/>
        <c:lblAlgn val="ctr"/>
        <c:lblOffset val="100"/>
        <c:noMultiLvlLbl val="0"/>
      </c:catAx>
      <c:valAx>
        <c:axId val="3322419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33222656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Lapas1!$B$2:$B$5</c:f>
              <c:numCache>
                <c:formatCode>0%</c:formatCode>
                <c:ptCount val="4"/>
                <c:pt idx="0">
                  <c:v>0.02</c:v>
                </c:pt>
                <c:pt idx="1">
                  <c:v>0.04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 nesutinku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2.6234567901234566E-2"/>
                  <c:y val="8.41809798268346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623456790123456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Lapas1!$C$2:$C$5</c:f>
              <c:numCache>
                <c:formatCode>0%</c:formatCode>
                <c:ptCount val="4"/>
                <c:pt idx="0">
                  <c:v>0.09</c:v>
                </c:pt>
                <c:pt idx="1">
                  <c:v>0.12</c:v>
                </c:pt>
                <c:pt idx="2">
                  <c:v>0.13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 sutinku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Lapas1!$D$2:$D$5</c:f>
              <c:numCache>
                <c:formatCode>0%</c:formatCode>
                <c:ptCount val="4"/>
                <c:pt idx="0">
                  <c:v>0.52</c:v>
                </c:pt>
                <c:pt idx="1">
                  <c:v>0.27</c:v>
                </c:pt>
                <c:pt idx="2">
                  <c:v>0.5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7777777777777776E-2"/>
                  <c:y val="2.806032660894462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1604938271604937E-2"/>
                  <c:y val="1.96422329661627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012345679012345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Lapas1!$E$2:$E$5</c:f>
              <c:numCache>
                <c:formatCode>0%</c:formatCode>
                <c:ptCount val="4"/>
                <c:pt idx="0">
                  <c:v>0.37</c:v>
                </c:pt>
                <c:pt idx="1">
                  <c:v>0.57999999999999996</c:v>
                </c:pt>
                <c:pt idx="2">
                  <c:v>0.38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125440"/>
        <c:axId val="6126976"/>
      </c:barChart>
      <c:catAx>
        <c:axId val="6125440"/>
        <c:scaling>
          <c:orientation val="minMax"/>
        </c:scaling>
        <c:delete val="0"/>
        <c:axPos val="b"/>
        <c:majorTickMark val="out"/>
        <c:minorTickMark val="none"/>
        <c:tickLblPos val="nextTo"/>
        <c:crossAx val="6126976"/>
        <c:crosses val="autoZero"/>
        <c:auto val="1"/>
        <c:lblAlgn val="ctr"/>
        <c:lblOffset val="100"/>
        <c:noMultiLvlLbl val="0"/>
      </c:catAx>
      <c:valAx>
        <c:axId val="612697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612544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3820841839214538E-2"/>
          <c:y val="3.0831228624714786E-2"/>
          <c:w val="0.64791539341437598"/>
          <c:h val="0.8684275589526472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Lapas1!$B$2:$B$5</c:f>
              <c:numCache>
                <c:formatCode>0%</c:formatCode>
                <c:ptCount val="4"/>
                <c:pt idx="0">
                  <c:v>0.06</c:v>
                </c:pt>
                <c:pt idx="1">
                  <c:v>0.08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 nesutinku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Lapas1!$C$2:$C$5</c:f>
              <c:numCache>
                <c:formatCode>0%</c:formatCode>
                <c:ptCount val="4"/>
                <c:pt idx="0">
                  <c:v>0.12</c:v>
                </c:pt>
                <c:pt idx="1">
                  <c:v>0.12</c:v>
                </c:pt>
                <c:pt idx="2">
                  <c:v>0.2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 sutinku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Lapas1!$D$2:$D$5</c:f>
              <c:numCache>
                <c:formatCode>0%</c:formatCode>
                <c:ptCount val="4"/>
                <c:pt idx="0">
                  <c:v>0.41</c:v>
                </c:pt>
                <c:pt idx="1">
                  <c:v>0.38</c:v>
                </c:pt>
                <c:pt idx="2">
                  <c:v>0.36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0061728395061727E-2"/>
                  <c:y val="-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3148148148148206E-2"/>
                  <c:y val="-2.8060326608945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1604938271604937E-2"/>
                  <c:y val="5.6120653217889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Lapas1!$E$2:$E$5</c:f>
              <c:numCache>
                <c:formatCode>0%</c:formatCode>
                <c:ptCount val="4"/>
                <c:pt idx="0">
                  <c:v>0.41</c:v>
                </c:pt>
                <c:pt idx="1">
                  <c:v>0.42</c:v>
                </c:pt>
                <c:pt idx="2">
                  <c:v>0.44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217728"/>
        <c:axId val="6219264"/>
      </c:barChart>
      <c:catAx>
        <c:axId val="6217728"/>
        <c:scaling>
          <c:orientation val="minMax"/>
        </c:scaling>
        <c:delete val="0"/>
        <c:axPos val="b"/>
        <c:majorTickMark val="out"/>
        <c:minorTickMark val="none"/>
        <c:tickLblPos val="nextTo"/>
        <c:crossAx val="6219264"/>
        <c:crosses val="autoZero"/>
        <c:auto val="1"/>
        <c:lblAlgn val="ctr"/>
        <c:lblOffset val="100"/>
        <c:noMultiLvlLbl val="0"/>
      </c:catAx>
      <c:valAx>
        <c:axId val="621926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62177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3088608189558735"/>
          <c:y val="0.31806427453897257"/>
          <c:w val="0.26571257897392736"/>
          <c:h val="0.2700601708174100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3820841839214538E-2"/>
          <c:y val="3.0831228624714786E-2"/>
          <c:w val="0.63890644418028419"/>
          <c:h val="0.8684275589526472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-1.0722128736945296E-2"/>
                  <c:y val="5.211726384364821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Lapas1!$B$2:$B$5</c:f>
              <c:numCache>
                <c:formatCode>0%</c:formatCode>
                <c:ptCount val="4"/>
                <c:pt idx="0">
                  <c:v>7.0000000000000007E-2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 nesutinku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Lapas1!$C$2:$C$5</c:f>
              <c:numCache>
                <c:formatCode>0%</c:formatCode>
                <c:ptCount val="4"/>
                <c:pt idx="0">
                  <c:v>0.14000000000000001</c:v>
                </c:pt>
                <c:pt idx="1">
                  <c:v>0</c:v>
                </c:pt>
                <c:pt idx="2">
                  <c:v>0.04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 sutinku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Lapas1!$D$2:$D$5</c:f>
              <c:numCache>
                <c:formatCode>0%</c:formatCode>
                <c:ptCount val="4"/>
                <c:pt idx="0">
                  <c:v>0.53</c:v>
                </c:pt>
                <c:pt idx="1">
                  <c:v>0.48</c:v>
                </c:pt>
                <c:pt idx="2">
                  <c:v>0.32</c:v>
                </c:pt>
              </c:numCache>
            </c:numRef>
          </c:val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7777777777777776E-2"/>
                  <c:y val="5.6120653217889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3"/>
                <c:pt idx="0">
                  <c:v>Mokiniai</c:v>
                </c:pt>
                <c:pt idx="1">
                  <c:v>Tėvai</c:v>
                </c:pt>
                <c:pt idx="2">
                  <c:v>Mokytojai</c:v>
                </c:pt>
              </c:strCache>
            </c:strRef>
          </c:cat>
          <c:val>
            <c:numRef>
              <c:f>Lapas1!$E$2:$E$5</c:f>
              <c:numCache>
                <c:formatCode>0%</c:formatCode>
                <c:ptCount val="4"/>
                <c:pt idx="0">
                  <c:v>0.26</c:v>
                </c:pt>
                <c:pt idx="1">
                  <c:v>0.52</c:v>
                </c:pt>
                <c:pt idx="2">
                  <c:v>0.64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396608"/>
        <c:axId val="33398144"/>
      </c:barChart>
      <c:catAx>
        <c:axId val="33396608"/>
        <c:scaling>
          <c:orientation val="minMax"/>
        </c:scaling>
        <c:delete val="0"/>
        <c:axPos val="b"/>
        <c:majorTickMark val="out"/>
        <c:minorTickMark val="none"/>
        <c:tickLblPos val="nextTo"/>
        <c:crossAx val="33398144"/>
        <c:crosses val="autoZero"/>
        <c:auto val="1"/>
        <c:lblAlgn val="ctr"/>
        <c:lblOffset val="100"/>
        <c:noMultiLvlLbl val="0"/>
      </c:catAx>
      <c:valAx>
        <c:axId val="3339814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3339660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AD8831-D1D7-499E-B495-7076BB573DEE}" type="datetimeFigureOut">
              <a:rPr lang="lt-LT" smtClean="0"/>
              <a:t>2016.11.07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C97C5F-B8EA-49F8-91BC-ADB72B76281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72534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C97C5F-B8EA-49F8-91BC-ADB72B76281D}" type="slidenum">
              <a:rPr lang="lt-LT" smtClean="0"/>
              <a:t>1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549350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avadinimo skaidrė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ntraštė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lt-LT" smtClean="0"/>
              <a:t>Spustelėję redag. ruoš. pavad. stilių</a:t>
            </a:r>
            <a:endParaRPr kumimoji="0" lang="en-US"/>
          </a:p>
        </p:txBody>
      </p:sp>
      <p:sp>
        <p:nvSpPr>
          <p:cNvPr id="9" name="Antrinis pavadinima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lt-LT" smtClean="0"/>
              <a:t>Spustelėję redag. ruoš. paantrš. stilių</a:t>
            </a:r>
            <a:endParaRPr kumimoji="0" lang="en-US"/>
          </a:p>
        </p:txBody>
      </p:sp>
      <p:sp>
        <p:nvSpPr>
          <p:cNvPr id="28" name="Datos vietos rezervavimo ženklas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2F40A19-F25E-4371-90D5-9C0F9AD7E189}" type="datetimeFigureOut">
              <a:rPr lang="lt-LT" smtClean="0"/>
              <a:t>2016.11.07</a:t>
            </a:fld>
            <a:endParaRPr lang="lt-LT"/>
          </a:p>
        </p:txBody>
      </p:sp>
      <p:sp>
        <p:nvSpPr>
          <p:cNvPr id="17" name="Poraštės vietos rezervavimo ženklas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lt-LT"/>
          </a:p>
        </p:txBody>
      </p:sp>
      <p:sp>
        <p:nvSpPr>
          <p:cNvPr id="10" name="Stačiakampis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ačiakampis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Stačiakampis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Stačiakampis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Tiesioji jungtis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Tiesioji jungtis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Tiesioji jungtis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Tiesioji jungtis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Tiesioji jungtis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Tiesioji jungtis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Stačiakampis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as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as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as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as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as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kaidrės numerio vietos rezervavimo ženklas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2B8F924-CBDA-42E7-A8F8-8EB32B8DE34C}" type="slidenum">
              <a:rPr lang="lt-LT" smtClean="0"/>
              <a:t>‹#›</a:t>
            </a:fld>
            <a:endParaRPr lang="lt-L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lt-LT" smtClean="0"/>
              <a:t>Spustelėję redag. ruoš. pavad. stilių</a:t>
            </a:r>
            <a:endParaRPr kumimoji="0" lang="en-US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lt-LT" smtClean="0"/>
              <a:t>Spustelėję redag. ruoš. teksto stilių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40A19-F25E-4371-90D5-9C0F9AD7E189}" type="datetimeFigureOut">
              <a:rPr lang="lt-LT" smtClean="0"/>
              <a:t>2016.11.07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8F924-CBDA-42E7-A8F8-8EB32B8DE34C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lt-LT" smtClean="0"/>
              <a:t>Spustelėję redag. ruoš. pavad. stilių</a:t>
            </a:r>
            <a:endParaRPr kumimoji="0" lang="en-US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lt-LT" smtClean="0"/>
              <a:t>Spustelėję redag. ruoš. teksto stilių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40A19-F25E-4371-90D5-9C0F9AD7E189}" type="datetimeFigureOut">
              <a:rPr lang="lt-LT" smtClean="0"/>
              <a:t>2016.11.07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8F924-CBDA-42E7-A8F8-8EB32B8DE34C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lt-LT" smtClean="0"/>
              <a:t>Spustelėję redag. ruoš. pavad. stilių</a:t>
            </a:r>
            <a:endParaRPr kumimoji="0" lang="en-US"/>
          </a:p>
        </p:txBody>
      </p:sp>
      <p:sp>
        <p:nvSpPr>
          <p:cNvPr id="8" name="Turinio vietos rezervavimo ženklas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lt-LT" smtClean="0"/>
              <a:t>Spustelėję redag. ruoš. teksto stilių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2F40A19-F25E-4371-90D5-9C0F9AD7E189}" type="datetimeFigureOut">
              <a:rPr lang="lt-LT" smtClean="0"/>
              <a:t>2016.11.07</a:t>
            </a:fld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2B8F924-CBDA-42E7-A8F8-8EB32B8DE34C}" type="slidenum">
              <a:rPr lang="lt-LT" smtClean="0"/>
              <a:t>‹#›</a:t>
            </a:fld>
            <a:endParaRPr lang="lt-LT"/>
          </a:p>
        </p:txBody>
      </p:sp>
      <p:sp>
        <p:nvSpPr>
          <p:cNvPr id="10" name="Poraštės vietos rezervavimo ženklas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lt-L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kcijos antrašt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lt-LT" smtClean="0"/>
              <a:t>Spustelėję redag. ruoš. pavad. stilių</a:t>
            </a:r>
            <a:endParaRPr kumimoji="0" lang="en-US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lt-LT" smtClean="0"/>
              <a:t>Spustelėję redag. ruoš. teksto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2F40A19-F25E-4371-90D5-9C0F9AD7E189}" type="datetimeFigureOut">
              <a:rPr lang="lt-LT" smtClean="0"/>
              <a:t>2016.11.07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lt-LT"/>
          </a:p>
        </p:txBody>
      </p:sp>
      <p:sp>
        <p:nvSpPr>
          <p:cNvPr id="9" name="Stačiakampis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Stačiakampis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ačiakampis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ačiakampis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Tiesioji jungtis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Tiesioji jungtis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Tiesioji jungtis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Tiesioji jungtis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Tiesioji jungtis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ačiakampis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as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as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as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as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as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Tiesioji jungtis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2B8F924-CBDA-42E7-A8F8-8EB32B8DE34C}" type="slidenum">
              <a:rPr lang="lt-LT" smtClean="0"/>
              <a:t>‹#›</a:t>
            </a:fld>
            <a:endParaRPr lang="lt-L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lt-LT" smtClean="0"/>
              <a:t>Spustelėję redag. ruoš. pavad. stilių</a:t>
            </a:r>
            <a:endParaRPr kumimoji="0" lang="en-US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40A19-F25E-4371-90D5-9C0F9AD7E189}" type="datetimeFigureOut">
              <a:rPr lang="lt-LT" smtClean="0"/>
              <a:t>2016.11.07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8F924-CBDA-42E7-A8F8-8EB32B8DE34C}" type="slidenum">
              <a:rPr lang="lt-LT" smtClean="0"/>
              <a:t>‹#›</a:t>
            </a:fld>
            <a:endParaRPr lang="lt-LT"/>
          </a:p>
        </p:txBody>
      </p:sp>
      <p:sp>
        <p:nvSpPr>
          <p:cNvPr id="9" name="Turinio vietos rezervavimo ženklas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lt-LT" smtClean="0"/>
              <a:t>Spustelėję redag. ruoš. teksto stilių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11" name="Turinio vietos rezervavimo ženklas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lt-LT" smtClean="0"/>
              <a:t>Spustelėję redag. ruoš. teksto stilių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lt-LT" smtClean="0"/>
              <a:t>Spustelėję redag. ruoš. pavad. stilių</a:t>
            </a:r>
            <a:endParaRPr kumimoji="0" lang="en-US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40A19-F25E-4371-90D5-9C0F9AD7E189}" type="datetimeFigureOut">
              <a:rPr lang="lt-LT" smtClean="0"/>
              <a:t>2016.11.07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8F924-CBDA-42E7-A8F8-8EB32B8DE34C}" type="slidenum">
              <a:rPr lang="lt-LT" smtClean="0"/>
              <a:t>‹#›</a:t>
            </a:fld>
            <a:endParaRPr lang="lt-LT"/>
          </a:p>
        </p:txBody>
      </p:sp>
      <p:sp>
        <p:nvSpPr>
          <p:cNvPr id="11" name="Turinio vietos rezervavimo ženklas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lt-LT" smtClean="0"/>
              <a:t>Spustelėję redag. ruoš. teksto stilių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13" name="Turinio vietos rezervavimo ženklas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lt-LT" smtClean="0"/>
              <a:t>Spustelėję redag. ruoš. teksto stilių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12" name="Teksto vietos rezervavimo ženklas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lt-LT" smtClean="0"/>
              <a:t>Spustelėję redag. ruoš. teksto stilių</a:t>
            </a:r>
          </a:p>
        </p:txBody>
      </p:sp>
      <p:sp>
        <p:nvSpPr>
          <p:cNvPr id="14" name="Teksto vietos rezervavimo ženklas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lt-LT" smtClean="0"/>
              <a:t>Spustelėję redag. ruoš. teksto stilių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lt-LT" smtClean="0"/>
              <a:t>Spustelėję redag. ruoš. pavad. stilių</a:t>
            </a:r>
            <a:endParaRPr kumimoji="0" lang="en-US"/>
          </a:p>
        </p:txBody>
      </p:sp>
      <p:sp>
        <p:nvSpPr>
          <p:cNvPr id="6" name="Datos vietos rezervavimo ženklas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2F40A19-F25E-4371-90D5-9C0F9AD7E189}" type="datetimeFigureOut">
              <a:rPr lang="lt-LT" smtClean="0"/>
              <a:t>2016.11.07</a:t>
            </a:fld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2B8F924-CBDA-42E7-A8F8-8EB32B8DE34C}" type="slidenum">
              <a:rPr lang="lt-LT" smtClean="0"/>
              <a:t>‹#›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lt-L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40A19-F25E-4371-90D5-9C0F9AD7E189}" type="datetimeFigureOut">
              <a:rPr lang="lt-LT" smtClean="0"/>
              <a:t>2016.11.07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8F924-CBDA-42E7-A8F8-8EB32B8DE34C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urinys ir antraštė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esioji jungtis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lt-LT" smtClean="0"/>
              <a:t>Spustelėję redag. ruoš. pavad. stilių</a:t>
            </a:r>
            <a:endParaRPr kumimoji="0" lang="en-US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lt-LT" smtClean="0"/>
              <a:t>Spustelėję redag. ruoš. teksto stilių</a:t>
            </a:r>
          </a:p>
        </p:txBody>
      </p:sp>
      <p:sp>
        <p:nvSpPr>
          <p:cNvPr id="8" name="Tiesioji jungtis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iesioji jungtis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Tiesioji jungtis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ačiakampis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Tiesioji jungtis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as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Turinio vietos rezervavimo ženklas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lt-LT" smtClean="0"/>
              <a:t>Spustelėję redag. ruoš. teksto stilių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21" name="Datos vietos rezervavimo ženklas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2F40A19-F25E-4371-90D5-9C0F9AD7E189}" type="datetimeFigureOut">
              <a:rPr lang="lt-LT" smtClean="0"/>
              <a:t>2016.11.07</a:t>
            </a:fld>
            <a:endParaRPr lang="lt-LT"/>
          </a:p>
        </p:txBody>
      </p:sp>
      <p:sp>
        <p:nvSpPr>
          <p:cNvPr id="22" name="Skaidrės numerio vietos rezervavimo ženklas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2B8F924-CBDA-42E7-A8F8-8EB32B8DE34C}" type="slidenum">
              <a:rPr lang="lt-LT" smtClean="0"/>
              <a:t>‹#›</a:t>
            </a:fld>
            <a:endParaRPr lang="lt-LT"/>
          </a:p>
        </p:txBody>
      </p:sp>
      <p:sp>
        <p:nvSpPr>
          <p:cNvPr id="23" name="Poraštės vietos rezervavimo ženklas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lt-L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esioji jungtis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as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lt-LT" smtClean="0"/>
              <a:t>Spustelėję redag. ruoš. pavad. stilių</a:t>
            </a:r>
            <a:endParaRPr kumimoji="0" lang="en-US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lt-LT" smtClean="0"/>
              <a:t>Spustelėkite piktogr. norėdami įtraukti pav.</a:t>
            </a:r>
            <a:endParaRPr kumimoji="0" lang="en-US" dirty="0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lt-LT" smtClean="0"/>
              <a:t>Spustelėję redag. ruoš. teksto stilių</a:t>
            </a:r>
          </a:p>
        </p:txBody>
      </p:sp>
      <p:sp>
        <p:nvSpPr>
          <p:cNvPr id="10" name="Tiesioji jungtis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Stačiakampis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iesioji jungtis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Tiesioji jungtis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Tiesioji jungtis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os vietos rezervavimo ženklas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2F40A19-F25E-4371-90D5-9C0F9AD7E189}" type="datetimeFigureOut">
              <a:rPr lang="lt-LT" smtClean="0"/>
              <a:t>2016.11.07</a:t>
            </a:fld>
            <a:endParaRPr lang="lt-LT"/>
          </a:p>
        </p:txBody>
      </p:sp>
      <p:sp>
        <p:nvSpPr>
          <p:cNvPr id="18" name="Skaidrės numerio vietos rezervavimo ženklas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2B8F924-CBDA-42E7-A8F8-8EB32B8DE34C}" type="slidenum">
              <a:rPr lang="lt-LT" smtClean="0"/>
              <a:t>‹#›</a:t>
            </a:fld>
            <a:endParaRPr lang="lt-LT"/>
          </a:p>
        </p:txBody>
      </p:sp>
      <p:sp>
        <p:nvSpPr>
          <p:cNvPr id="21" name="Poraštės vietos rezervavimo ženklas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lt-L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esioji jungtis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Pavadinimo vietos rezervavimo ženkla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lt-LT" smtClean="0"/>
              <a:t>Spustelėję redag. ruoš. pavad. stilių</a:t>
            </a:r>
            <a:endParaRPr kumimoji="0" lang="en-US"/>
          </a:p>
        </p:txBody>
      </p:sp>
      <p:sp>
        <p:nvSpPr>
          <p:cNvPr id="13" name="Teksto vietos rezervavimo ženklas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lt-LT" smtClean="0"/>
              <a:t>Spustelėję redag. ruoš. teksto stilių</a:t>
            </a:r>
          </a:p>
          <a:p>
            <a:pPr lvl="1" eaLnBrk="1" latinLnBrk="0" hangingPunct="1"/>
            <a:r>
              <a:rPr kumimoji="0" lang="lt-LT" smtClean="0"/>
              <a:t>Antras lygmuo</a:t>
            </a:r>
          </a:p>
          <a:p>
            <a:pPr lvl="2" eaLnBrk="1" latinLnBrk="0" hangingPunct="1"/>
            <a:r>
              <a:rPr kumimoji="0" lang="lt-LT" smtClean="0"/>
              <a:t>Trečias lygmuo</a:t>
            </a:r>
          </a:p>
          <a:p>
            <a:pPr lvl="3" eaLnBrk="1" latinLnBrk="0" hangingPunct="1"/>
            <a:r>
              <a:rPr kumimoji="0" lang="lt-LT" smtClean="0"/>
              <a:t>Ketvirtas lygmuo</a:t>
            </a:r>
          </a:p>
          <a:p>
            <a:pPr lvl="4" eaLnBrk="1" latinLnBrk="0" hangingPunct="1"/>
            <a:r>
              <a:rPr kumimoji="0" lang="lt-LT" smtClean="0"/>
              <a:t>Penktas lygmuo</a:t>
            </a:r>
            <a:endParaRPr kumimoji="0" lang="en-US"/>
          </a:p>
        </p:txBody>
      </p:sp>
      <p:sp>
        <p:nvSpPr>
          <p:cNvPr id="14" name="Datos vietos rezervavimo ženklas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2F40A19-F25E-4371-90D5-9C0F9AD7E189}" type="datetimeFigureOut">
              <a:rPr lang="lt-LT" smtClean="0"/>
              <a:t>2016.11.07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lt-LT"/>
          </a:p>
        </p:txBody>
      </p:sp>
      <p:sp>
        <p:nvSpPr>
          <p:cNvPr id="7" name="Tiesioji jungtis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esioji jungtis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ačiakampis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Tiesioji jungtis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as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kaidrės numerio vietos rezervavimo ženklas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2B8F924-CBDA-42E7-A8F8-8EB32B8DE34C}" type="slidenum">
              <a:rPr lang="lt-LT" smtClean="0"/>
              <a:t>‹#›</a:t>
            </a:fld>
            <a:endParaRPr lang="lt-L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ntraštė 4"/>
          <p:cNvSpPr>
            <a:spLocks noGrp="1"/>
          </p:cNvSpPr>
          <p:nvPr>
            <p:ph type="ctrTitle"/>
          </p:nvPr>
        </p:nvSpPr>
        <p:spPr>
          <a:xfrm>
            <a:off x="179512" y="836713"/>
            <a:ext cx="8784976" cy="1944215"/>
          </a:xfrm>
        </p:spPr>
        <p:txBody>
          <a:bodyPr>
            <a:normAutofit/>
          </a:bodyPr>
          <a:lstStyle/>
          <a:p>
            <a:pPr algn="ctr"/>
            <a:r>
              <a:rPr lang="lt-LT" sz="4000" dirty="0" smtClean="0">
                <a:effectLst/>
                <a:latin typeface="Times New Roman" pitchFamily="18" charset="0"/>
                <a:cs typeface="Times New Roman" pitchFamily="18" charset="0"/>
              </a:rPr>
              <a:t>Mokinių pasiekimai.</a:t>
            </a:r>
            <a:br>
              <a:rPr lang="lt-LT" sz="4000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lt-LT" sz="4000" dirty="0" smtClean="0">
                <a:effectLst/>
                <a:latin typeface="Times New Roman" pitchFamily="18" charset="0"/>
                <a:cs typeface="Times New Roman" pitchFamily="18" charset="0"/>
              </a:rPr>
              <a:t>Mokėjimo mokytis kompetencija.</a:t>
            </a:r>
            <a:endParaRPr lang="lt-LT" sz="40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ntrinis pavadinimas 5"/>
          <p:cNvSpPr>
            <a:spLocks noGrp="1"/>
          </p:cNvSpPr>
          <p:nvPr>
            <p:ph type="subTitle" idx="1"/>
          </p:nvPr>
        </p:nvSpPr>
        <p:spPr>
          <a:xfrm>
            <a:off x="1763688" y="3501008"/>
            <a:ext cx="7200800" cy="2137792"/>
          </a:xfrm>
        </p:spPr>
        <p:txBody>
          <a:bodyPr>
            <a:normAutofit/>
          </a:bodyPr>
          <a:lstStyle/>
          <a:p>
            <a:pPr algn="ctr"/>
            <a:r>
              <a:rPr lang="lt-LT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Veiklos kokybės įsivertinimo ir mokinių pažangos bei pasiekimų vertinimo darbo </a:t>
            </a:r>
            <a:r>
              <a:rPr lang="lt-LT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grupė</a:t>
            </a:r>
          </a:p>
          <a:p>
            <a:pPr algn="ctr"/>
            <a:r>
              <a:rPr lang="lt-LT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2016 08 31</a:t>
            </a:r>
            <a:endParaRPr lang="lt-LT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7596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79296" cy="1143000"/>
          </a:xfrm>
        </p:spPr>
        <p:txBody>
          <a:bodyPr>
            <a:noAutofit/>
          </a:bodyPr>
          <a:lstStyle/>
          <a:p>
            <a:pPr algn="ctr"/>
            <a:r>
              <a:rPr lang="lt-LT" sz="3200" dirty="0" smtClean="0">
                <a:effectLst/>
                <a:latin typeface="Times New Roman" pitchFamily="18" charset="0"/>
                <a:cs typeface="Times New Roman" pitchFamily="18" charset="0"/>
              </a:rPr>
              <a:t>Mokykloje pakankamai dėmesio skiriama ugdymui užbaigti tai, kas pradėta</a:t>
            </a:r>
            <a:endParaRPr lang="lt-LT" sz="32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29111327"/>
              </p:ext>
            </p:extLst>
          </p:nvPr>
        </p:nvGraphicFramePr>
        <p:xfrm>
          <a:off x="457200" y="1600200"/>
          <a:ext cx="74676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7204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282154"/>
          </a:xfrm>
        </p:spPr>
        <p:txBody>
          <a:bodyPr>
            <a:noAutofit/>
          </a:bodyPr>
          <a:lstStyle/>
          <a:p>
            <a:pPr algn="ctr"/>
            <a:r>
              <a:rPr lang="lt-LT" sz="3200" dirty="0" smtClean="0">
                <a:effectLst/>
                <a:latin typeface="Times New Roman" pitchFamily="18" charset="0"/>
                <a:cs typeface="Times New Roman" pitchFamily="18" charset="0"/>
              </a:rPr>
              <a:t>Mokykloje</a:t>
            </a:r>
            <a:r>
              <a:rPr lang="lt-LT" sz="3200" dirty="0" smtClean="0">
                <a:latin typeface="Times New Roman" pitchFamily="18" charset="0"/>
                <a:cs typeface="Times New Roman" pitchFamily="18" charset="0"/>
              </a:rPr>
              <a:t> pakankamai dėmesio skiriama mokymui planuoti ir efektyviai naudoti savo laiką</a:t>
            </a:r>
            <a:endParaRPr lang="lt-LT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15996961"/>
              </p:ext>
            </p:extLst>
          </p:nvPr>
        </p:nvGraphicFramePr>
        <p:xfrm>
          <a:off x="251520" y="1484784"/>
          <a:ext cx="8496944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27455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7467600" cy="1152128"/>
          </a:xfrm>
        </p:spPr>
        <p:txBody>
          <a:bodyPr>
            <a:noAutofit/>
          </a:bodyPr>
          <a:lstStyle/>
          <a:p>
            <a:pPr algn="ctr"/>
            <a:r>
              <a:rPr lang="lt-LT" sz="3200" dirty="0" smtClean="0">
                <a:effectLst/>
                <a:latin typeface="Times New Roman" pitchFamily="18" charset="0"/>
                <a:cs typeface="Times New Roman" pitchFamily="18" charset="0"/>
              </a:rPr>
              <a:t>Mokykloje pakankamai dėmesio skiriama mokymui įsivertinti savo žinias ir gebėjimus</a:t>
            </a:r>
            <a:endParaRPr lang="lt-LT" sz="32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007166265"/>
              </p:ext>
            </p:extLst>
          </p:nvPr>
        </p:nvGraphicFramePr>
        <p:xfrm>
          <a:off x="457200" y="1600200"/>
          <a:ext cx="8291264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20064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t-LT" sz="3200" dirty="0" smtClean="0">
                <a:latin typeface="Times New Roman" pitchFamily="18" charset="0"/>
                <a:cs typeface="Times New Roman" pitchFamily="18" charset="0"/>
              </a:rPr>
              <a:t>Kas </a:t>
            </a:r>
            <a:r>
              <a:rPr lang="lt-LT" sz="3200" dirty="0" smtClean="0">
                <a:effectLst/>
                <a:latin typeface="Times New Roman" pitchFamily="18" charset="0"/>
                <a:cs typeface="Times New Roman" pitchFamily="18" charset="0"/>
              </a:rPr>
              <a:t>dar</a:t>
            </a:r>
            <a:r>
              <a:rPr lang="lt-LT" sz="3200" dirty="0" smtClean="0">
                <a:latin typeface="Times New Roman" pitchFamily="18" charset="0"/>
                <a:cs typeface="Times New Roman" pitchFamily="18" charset="0"/>
              </a:rPr>
              <a:t> turėtų dalyvauti individualių pokalbių metu?</a:t>
            </a:r>
            <a:endParaRPr lang="lt-LT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66085028"/>
              </p:ext>
            </p:extLst>
          </p:nvPr>
        </p:nvGraphicFramePr>
        <p:xfrm>
          <a:off x="457200" y="1600200"/>
          <a:ext cx="74676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25542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2195736" y="2276872"/>
            <a:ext cx="6172200" cy="1894362"/>
          </a:xfrm>
        </p:spPr>
        <p:txBody>
          <a:bodyPr>
            <a:normAutofit/>
          </a:bodyPr>
          <a:lstStyle/>
          <a:p>
            <a:pPr algn="ctr"/>
            <a:r>
              <a:rPr lang="lt-LT" sz="4000" dirty="0" smtClean="0">
                <a:latin typeface="Times New Roman" pitchFamily="18" charset="0"/>
                <a:cs typeface="Times New Roman" pitchFamily="18" charset="0"/>
              </a:rPr>
              <a:t>Mokėjimo mokytis kompetencija</a:t>
            </a:r>
            <a:endParaRPr lang="lt-LT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4016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22114"/>
          </a:xfrm>
        </p:spPr>
        <p:txBody>
          <a:bodyPr>
            <a:normAutofit/>
          </a:bodyPr>
          <a:lstStyle/>
          <a:p>
            <a:pPr algn="ctr"/>
            <a:r>
              <a:rPr lang="lt-LT" sz="3200" dirty="0" smtClean="0">
                <a:effectLst/>
                <a:latin typeface="Times New Roman" pitchFamily="18" charset="0"/>
                <a:cs typeface="Times New Roman" pitchFamily="18" charset="0"/>
              </a:rPr>
              <a:t>Mokiniams patinka mokytis</a:t>
            </a:r>
            <a:endParaRPr lang="lt-LT" sz="32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855917045"/>
              </p:ext>
            </p:extLst>
          </p:nvPr>
        </p:nvGraphicFramePr>
        <p:xfrm>
          <a:off x="457200" y="1600200"/>
          <a:ext cx="8291264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74083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22114"/>
          </a:xfrm>
        </p:spPr>
        <p:txBody>
          <a:bodyPr>
            <a:normAutofit/>
          </a:bodyPr>
          <a:lstStyle/>
          <a:p>
            <a:pPr algn="ctr"/>
            <a:r>
              <a:rPr lang="lt-LT" sz="3200" dirty="0" smtClean="0">
                <a:effectLst/>
                <a:latin typeface="Times New Roman" pitchFamily="18" charset="0"/>
                <a:cs typeface="Times New Roman" pitchFamily="18" charset="0"/>
              </a:rPr>
              <a:t>Mokiniams yra svarbu mokytis</a:t>
            </a:r>
            <a:endParaRPr lang="lt-LT" sz="32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711319973"/>
              </p:ext>
            </p:extLst>
          </p:nvPr>
        </p:nvGraphicFramePr>
        <p:xfrm>
          <a:off x="457200" y="1600200"/>
          <a:ext cx="8291264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56531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22114"/>
          </a:xfrm>
        </p:spPr>
        <p:txBody>
          <a:bodyPr>
            <a:normAutofit/>
          </a:bodyPr>
          <a:lstStyle/>
          <a:p>
            <a:pPr algn="ctr"/>
            <a:r>
              <a:rPr lang="lt-LT" sz="3200" dirty="0" smtClean="0">
                <a:effectLst/>
                <a:latin typeface="Times New Roman" pitchFamily="18" charset="0"/>
                <a:cs typeface="Times New Roman" pitchFamily="18" charset="0"/>
              </a:rPr>
              <a:t>Mokiniai planuoja savo mokymąsi</a:t>
            </a:r>
            <a:endParaRPr lang="lt-LT" sz="32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20970074"/>
              </p:ext>
            </p:extLst>
          </p:nvPr>
        </p:nvGraphicFramePr>
        <p:xfrm>
          <a:off x="467544" y="1628800"/>
          <a:ext cx="8363272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02484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t-LT" sz="3200" dirty="0" smtClean="0">
                <a:effectLst/>
                <a:latin typeface="Times New Roman" pitchFamily="18" charset="0"/>
                <a:cs typeface="Times New Roman" pitchFamily="18" charset="0"/>
              </a:rPr>
              <a:t>Mokiniai dalinasi savo žiniomis ir patirtimi su kitais</a:t>
            </a:r>
            <a:endParaRPr lang="lt-LT" sz="32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700231382"/>
              </p:ext>
            </p:extLst>
          </p:nvPr>
        </p:nvGraphicFramePr>
        <p:xfrm>
          <a:off x="457200" y="1600200"/>
          <a:ext cx="8219256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61068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778098"/>
          </a:xfrm>
        </p:spPr>
        <p:txBody>
          <a:bodyPr>
            <a:normAutofit/>
          </a:bodyPr>
          <a:lstStyle/>
          <a:p>
            <a:pPr algn="ctr"/>
            <a:r>
              <a:rPr lang="lt-LT" sz="3200" dirty="0" smtClean="0">
                <a:effectLst/>
                <a:latin typeface="Times New Roman" pitchFamily="18" charset="0"/>
                <a:cs typeface="Times New Roman" pitchFamily="18" charset="0"/>
              </a:rPr>
              <a:t>Mokiniai mokosi tik tada, kai jiems įdomu</a:t>
            </a:r>
            <a:endParaRPr lang="lt-LT" sz="32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466446651"/>
              </p:ext>
            </p:extLst>
          </p:nvPr>
        </p:nvGraphicFramePr>
        <p:xfrm>
          <a:off x="457200" y="1600200"/>
          <a:ext cx="8363272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77685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ntraštė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err="1" smtClean="0">
                <a:effectLst/>
                <a:latin typeface="Times New Roman" pitchFamily="18" charset="0"/>
                <a:cs typeface="Times New Roman" pitchFamily="18" charset="0"/>
              </a:rPr>
              <a:t>Apklausoje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dalyvavo</a:t>
            </a:r>
            <a:endParaRPr lang="lt-LT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lt-LT" dirty="0" smtClean="0"/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Mokiniai – 279</a:t>
            </a:r>
            <a:r>
              <a:rPr lang="lt-LT" sz="3200" dirty="0" smtClean="0">
                <a:latin typeface="Times New Roman" pitchFamily="18" charset="0"/>
                <a:cs typeface="Times New Roman" pitchFamily="18" charset="0"/>
              </a:rPr>
              <a:t> (78,2%)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lt-LT" sz="3200" dirty="0" err="1" smtClean="0">
                <a:latin typeface="Times New Roman" pitchFamily="18" charset="0"/>
                <a:cs typeface="Times New Roman" pitchFamily="18" charset="0"/>
              </a:rPr>
              <a:t>ėvai</a:t>
            </a:r>
            <a:r>
              <a:rPr lang="lt-LT" sz="3200" dirty="0" smtClean="0">
                <a:latin typeface="Times New Roman" pitchFamily="18" charset="0"/>
                <a:cs typeface="Times New Roman" pitchFamily="18" charset="0"/>
              </a:rPr>
              <a:t> – 27 (7,7%)</a:t>
            </a:r>
          </a:p>
          <a:p>
            <a:r>
              <a:rPr lang="lt-LT" sz="3200" dirty="0" smtClean="0">
                <a:latin typeface="Times New Roman" pitchFamily="18" charset="0"/>
                <a:cs typeface="Times New Roman" pitchFamily="18" charset="0"/>
              </a:rPr>
              <a:t>Mokytojai – 25 (45,5</a:t>
            </a:r>
            <a:r>
              <a:rPr lang="lt-LT" sz="3200" dirty="0">
                <a:latin typeface="Times New Roman" pitchFamily="18" charset="0"/>
                <a:cs typeface="Times New Roman" pitchFamily="18" charset="0"/>
              </a:rPr>
              <a:t>%</a:t>
            </a:r>
            <a:r>
              <a:rPr lang="lt-LT" sz="32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lt-LT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345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712968" cy="1210146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>
                <a:effectLst/>
                <a:latin typeface="Times New Roman" pitchFamily="18" charset="0"/>
                <a:cs typeface="Times New Roman" pitchFamily="18" charset="0"/>
              </a:rPr>
              <a:t>Mokiniai </a:t>
            </a:r>
            <a:r>
              <a:rPr lang="en-US" sz="3200" dirty="0" err="1" smtClean="0">
                <a:effectLst/>
                <a:latin typeface="Times New Roman" pitchFamily="18" charset="0"/>
                <a:cs typeface="Times New Roman" pitchFamily="18" charset="0"/>
              </a:rPr>
              <a:t>noriai</a:t>
            </a:r>
            <a:r>
              <a:rPr lang="en-US" sz="32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itchFamily="18" charset="0"/>
                <a:cs typeface="Times New Roman" pitchFamily="18" charset="0"/>
              </a:rPr>
              <a:t>mokosi</a:t>
            </a:r>
            <a:r>
              <a:rPr lang="en-US" sz="32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itchFamily="18" charset="0"/>
                <a:cs typeface="Times New Roman" pitchFamily="18" charset="0"/>
              </a:rPr>
              <a:t>ir</a:t>
            </a:r>
            <a:r>
              <a:rPr lang="en-US" sz="32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itchFamily="18" charset="0"/>
                <a:cs typeface="Times New Roman" pitchFamily="18" charset="0"/>
              </a:rPr>
              <a:t>tada</a:t>
            </a:r>
            <a:r>
              <a:rPr lang="en-US" sz="3200" dirty="0" smtClean="0"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lt-LT" sz="3200" dirty="0" smtClean="0">
                <a:effectLst/>
                <a:latin typeface="Times New Roman" pitchFamily="18" charset="0"/>
                <a:cs typeface="Times New Roman" pitchFamily="18" charset="0"/>
              </a:rPr>
              <a:t>kai žino</a:t>
            </a:r>
            <a:r>
              <a:rPr lang="en-US" sz="32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itchFamily="18" charset="0"/>
                <a:cs typeface="Times New Roman" pitchFamily="18" charset="0"/>
              </a:rPr>
              <a:t>kad</a:t>
            </a:r>
            <a:r>
              <a:rPr lang="en-US" sz="32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3200" dirty="0" smtClean="0">
                <a:effectLst/>
                <a:latin typeface="Times New Roman" pitchFamily="18" charset="0"/>
                <a:cs typeface="Times New Roman" pitchFamily="18" charset="0"/>
              </a:rPr>
              <a:t>darbas nebus tikrinamas ir vertinamas</a:t>
            </a:r>
            <a:endParaRPr lang="lt-LT" sz="32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763565775"/>
              </p:ext>
            </p:extLst>
          </p:nvPr>
        </p:nvGraphicFramePr>
        <p:xfrm>
          <a:off x="457200" y="1600200"/>
          <a:ext cx="8363272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21026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850106"/>
          </a:xfrm>
        </p:spPr>
        <p:txBody>
          <a:bodyPr>
            <a:normAutofit/>
          </a:bodyPr>
          <a:lstStyle/>
          <a:p>
            <a:pPr algn="ctr"/>
            <a:r>
              <a:rPr lang="lt-LT" sz="3200" dirty="0" smtClean="0">
                <a:effectLst/>
                <a:latin typeface="Times New Roman" pitchFamily="18" charset="0"/>
                <a:cs typeface="Times New Roman" pitchFamily="18" charset="0"/>
              </a:rPr>
              <a:t>Mokiniai</a:t>
            </a:r>
            <a:r>
              <a:rPr lang="lt-LT" sz="3200" dirty="0" smtClean="0">
                <a:latin typeface="Times New Roman" pitchFamily="18" charset="0"/>
                <a:cs typeface="Times New Roman" pitchFamily="18" charset="0"/>
              </a:rPr>
              <a:t> mokosi, nes to nori jų tėvai</a:t>
            </a:r>
            <a:endParaRPr lang="lt-LT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793037427"/>
              </p:ext>
            </p:extLst>
          </p:nvPr>
        </p:nvGraphicFramePr>
        <p:xfrm>
          <a:off x="457200" y="1600200"/>
          <a:ext cx="8363272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0029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t-LT" sz="3200" dirty="0" smtClean="0">
                <a:effectLst/>
                <a:latin typeface="Times New Roman" pitchFamily="18" charset="0"/>
                <a:cs typeface="Times New Roman" pitchFamily="18" charset="0"/>
              </a:rPr>
              <a:t>Mokiniai</a:t>
            </a:r>
            <a:r>
              <a:rPr lang="lt-LT" sz="3200" dirty="0" smtClean="0">
                <a:latin typeface="Times New Roman" pitchFamily="18" charset="0"/>
                <a:cs typeface="Times New Roman" pitchFamily="18" charset="0"/>
              </a:rPr>
              <a:t> mokosi, nes to jiems reikės ateityje</a:t>
            </a:r>
            <a:endParaRPr lang="lt-LT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750166476"/>
              </p:ext>
            </p:extLst>
          </p:nvPr>
        </p:nvGraphicFramePr>
        <p:xfrm>
          <a:off x="457200" y="1600200"/>
          <a:ext cx="74676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3997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t-LT" sz="3200" dirty="0" smtClean="0">
                <a:effectLst/>
                <a:latin typeface="Times New Roman" pitchFamily="18" charset="0"/>
                <a:cs typeface="Times New Roman" pitchFamily="18" charset="0"/>
              </a:rPr>
              <a:t>Mokiniams pavyksta laikytis savo mokymosi planų</a:t>
            </a:r>
            <a:endParaRPr lang="lt-LT" sz="32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286375456"/>
              </p:ext>
            </p:extLst>
          </p:nvPr>
        </p:nvGraphicFramePr>
        <p:xfrm>
          <a:off x="457200" y="1600200"/>
          <a:ext cx="8291264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78663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t-LT" sz="3600" dirty="0" smtClean="0">
                <a:effectLst/>
                <a:latin typeface="Times New Roman" pitchFamily="18" charset="0"/>
                <a:cs typeface="Times New Roman" pitchFamily="18" charset="0"/>
              </a:rPr>
              <a:t>Mokiniams sunku planuoti savo veiklą</a:t>
            </a:r>
            <a:r>
              <a:rPr lang="lt-LT" dirty="0" smtClean="0"/>
              <a:t/>
            </a:r>
            <a:br>
              <a:rPr lang="lt-LT" dirty="0" smtClean="0"/>
            </a:br>
            <a:endParaRPr lang="lt-LT" dirty="0">
              <a:solidFill>
                <a:srgbClr val="FF0000"/>
              </a:solidFill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62729226"/>
              </p:ext>
            </p:extLst>
          </p:nvPr>
        </p:nvGraphicFramePr>
        <p:xfrm>
          <a:off x="457200" y="1600200"/>
          <a:ext cx="74676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45267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t-LT" sz="3200" dirty="0" smtClean="0">
                <a:effectLst/>
                <a:latin typeface="Times New Roman" pitchFamily="18" charset="0"/>
                <a:cs typeface="Times New Roman" pitchFamily="18" charset="0"/>
              </a:rPr>
              <a:t>Mokiniai geba atrinkti reikiamą informaciją iš įvairių šaltinių</a:t>
            </a:r>
            <a:endParaRPr lang="lt-LT" sz="32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39904551"/>
              </p:ext>
            </p:extLst>
          </p:nvPr>
        </p:nvGraphicFramePr>
        <p:xfrm>
          <a:off x="457200" y="1600200"/>
          <a:ext cx="74676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58434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282154"/>
          </a:xfrm>
        </p:spPr>
        <p:txBody>
          <a:bodyPr>
            <a:noAutofit/>
          </a:bodyPr>
          <a:lstStyle/>
          <a:p>
            <a:pPr algn="ctr"/>
            <a:r>
              <a:rPr lang="lt-LT" sz="3200" dirty="0" smtClean="0">
                <a:effectLst/>
                <a:latin typeface="Times New Roman" pitchFamily="18" charset="0"/>
                <a:cs typeface="Times New Roman" pitchFamily="18" charset="0"/>
              </a:rPr>
              <a:t>Atlikę darbą mokiniai galėtų paaiškinti, ką padarė gerai, ką blogai ir ką kitą kartą darytų kitaip</a:t>
            </a:r>
            <a:endParaRPr lang="lt-LT" sz="32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071363"/>
              </p:ext>
            </p:extLst>
          </p:nvPr>
        </p:nvGraphicFramePr>
        <p:xfrm>
          <a:off x="457200" y="1600200"/>
          <a:ext cx="74676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62005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t-LT" sz="3200" dirty="0" smtClean="0">
                <a:effectLst/>
                <a:latin typeface="Times New Roman" pitchFamily="18" charset="0"/>
                <a:cs typeface="Times New Roman" pitchFamily="18" charset="0"/>
              </a:rPr>
              <a:t>Mokiniai žino ką daryti, kai mokydamiesi susiduria su sunkumais</a:t>
            </a:r>
            <a:endParaRPr lang="lt-LT" sz="32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23682493"/>
              </p:ext>
            </p:extLst>
          </p:nvPr>
        </p:nvGraphicFramePr>
        <p:xfrm>
          <a:off x="457200" y="1600200"/>
          <a:ext cx="74676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65368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t-LT" sz="3200" dirty="0" smtClean="0">
                <a:effectLst/>
                <a:latin typeface="Times New Roman" pitchFamily="18" charset="0"/>
                <a:cs typeface="Times New Roman" pitchFamily="18" charset="0"/>
              </a:rPr>
              <a:t>Mokiniai mokosi nuolat, o ne tik tuomet, kai jiems reikia atsiskaityti</a:t>
            </a:r>
            <a:endParaRPr lang="lt-LT" sz="32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612353086"/>
              </p:ext>
            </p:extLst>
          </p:nvPr>
        </p:nvGraphicFramePr>
        <p:xfrm>
          <a:off x="457200" y="1600200"/>
          <a:ext cx="8291264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99509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1066130"/>
          </a:xfrm>
        </p:spPr>
        <p:txBody>
          <a:bodyPr>
            <a:noAutofit/>
          </a:bodyPr>
          <a:lstStyle/>
          <a:p>
            <a:pPr algn="ctr"/>
            <a:r>
              <a:rPr lang="lt-LT" sz="3200" dirty="0" smtClean="0">
                <a:effectLst/>
                <a:latin typeface="Times New Roman" pitchFamily="18" charset="0"/>
                <a:cs typeface="Times New Roman" pitchFamily="18" charset="0"/>
              </a:rPr>
              <a:t>Prieš atlikdami užduotį mokiniai susiplanuoja savo laiką taip, kad spėtų viską atlikti</a:t>
            </a:r>
            <a:endParaRPr lang="lt-LT" sz="32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833340455"/>
              </p:ext>
            </p:extLst>
          </p:nvPr>
        </p:nvGraphicFramePr>
        <p:xfrm>
          <a:off x="539552" y="1412776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14442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ntraštė 6"/>
          <p:cNvSpPr>
            <a:spLocks noGrp="1"/>
          </p:cNvSpPr>
          <p:nvPr>
            <p:ph type="ctrTitle"/>
          </p:nvPr>
        </p:nvSpPr>
        <p:spPr>
          <a:xfrm>
            <a:off x="2411760" y="2348880"/>
            <a:ext cx="6172200" cy="1894362"/>
          </a:xfrm>
        </p:spPr>
        <p:txBody>
          <a:bodyPr>
            <a:normAutofit/>
          </a:bodyPr>
          <a:lstStyle/>
          <a:p>
            <a:pPr algn="ctr"/>
            <a:r>
              <a:rPr lang="lt-LT" sz="5400" dirty="0" smtClean="0">
                <a:effectLst/>
                <a:latin typeface="Times New Roman" pitchFamily="18" charset="0"/>
                <a:cs typeface="Times New Roman" pitchFamily="18" charset="0"/>
              </a:rPr>
              <a:t>Mokinių pasiekimai</a:t>
            </a:r>
            <a:endParaRPr lang="lt-LT" sz="54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9500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t-LT" sz="3200" dirty="0" smtClean="0">
                <a:effectLst/>
                <a:latin typeface="Times New Roman" pitchFamily="18" charset="0"/>
                <a:cs typeface="Times New Roman" pitchFamily="18" charset="0"/>
              </a:rPr>
              <a:t>Prieš atlikdami užduotį mokiniai apgalvoja, kaip ją atliks</a:t>
            </a:r>
            <a:endParaRPr lang="lt-LT" sz="32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050682848"/>
              </p:ext>
            </p:extLst>
          </p:nvPr>
        </p:nvGraphicFramePr>
        <p:xfrm>
          <a:off x="457200" y="1600200"/>
          <a:ext cx="74676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4978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t-LT" sz="3200" dirty="0" smtClean="0">
                <a:effectLst/>
                <a:latin typeface="Times New Roman" pitchFamily="18" charset="0"/>
                <a:cs typeface="Times New Roman" pitchFamily="18" charset="0"/>
              </a:rPr>
              <a:t>Atlikę</a:t>
            </a:r>
            <a:r>
              <a:rPr lang="lt-LT" sz="3200" dirty="0" smtClean="0">
                <a:latin typeface="Times New Roman" pitchFamily="18" charset="0"/>
                <a:cs typeface="Times New Roman" pitchFamily="18" charset="0"/>
              </a:rPr>
              <a:t> užduotį mokiniai peržiūri ir pasitikrina, ar viskas gerai</a:t>
            </a:r>
            <a:endParaRPr lang="lt-LT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92639168"/>
              </p:ext>
            </p:extLst>
          </p:nvPr>
        </p:nvGraphicFramePr>
        <p:xfrm>
          <a:off x="457200" y="1600200"/>
          <a:ext cx="8363272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41738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199" y="260648"/>
            <a:ext cx="8319331" cy="1224136"/>
          </a:xfrm>
        </p:spPr>
        <p:txBody>
          <a:bodyPr>
            <a:noAutofit/>
          </a:bodyPr>
          <a:lstStyle/>
          <a:p>
            <a:pPr algn="ctr"/>
            <a:r>
              <a:rPr lang="lt-LT" sz="2800" dirty="0" smtClean="0">
                <a:effectLst/>
                <a:latin typeface="Times New Roman" pitchFamily="18" charset="0"/>
                <a:cs typeface="Times New Roman" pitchFamily="18" charset="0"/>
              </a:rPr>
              <a:t>Iškilus mokymosi sunkumams, mokiniai juos sprendžia lankydami konsultacijas, namų darbų ruošos užsiėmimus</a:t>
            </a:r>
            <a:endParaRPr lang="lt-LT" sz="28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265728299"/>
              </p:ext>
            </p:extLst>
          </p:nvPr>
        </p:nvGraphicFramePr>
        <p:xfrm>
          <a:off x="457200" y="1600200"/>
          <a:ext cx="74676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26305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t-LT" sz="3200" dirty="0" smtClean="0">
                <a:effectLst/>
                <a:latin typeface="Times New Roman" pitchFamily="18" charset="0"/>
                <a:cs typeface="Times New Roman" pitchFamily="18" charset="0"/>
              </a:rPr>
              <a:t>Iškilus mokymosi sunkumams, mokiniai...</a:t>
            </a:r>
            <a:endParaRPr lang="lt-LT" sz="32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051903207"/>
              </p:ext>
            </p:extLst>
          </p:nvPr>
        </p:nvGraphicFramePr>
        <p:xfrm>
          <a:off x="323528" y="1484784"/>
          <a:ext cx="7906072" cy="47811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48211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/>
          </a:bodyPr>
          <a:lstStyle/>
          <a:p>
            <a:pPr algn="ctr"/>
            <a:r>
              <a:rPr lang="lt-LT" sz="3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Atviri klausimai mokiniams</a:t>
            </a:r>
            <a:endParaRPr lang="lt-LT" sz="32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quarter" idx="1"/>
          </p:nvPr>
        </p:nvSpPr>
        <p:spPr>
          <a:xfrm>
            <a:off x="251520" y="1307901"/>
            <a:ext cx="8568952" cy="485740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lt-L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Ką pirmiausia reikėtų daryti, kad gerėtų Tavo </a:t>
            </a:r>
            <a:r>
              <a:rPr lang="lt-LT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mokymosi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pasiekimai?</a:t>
            </a:r>
          </a:p>
          <a:p>
            <a:r>
              <a:rPr lang="lt-L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Galėčiau labiau pasistengti – 44 mokiniai.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Susikaupti per pamokas – 12 mokinių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lt-LT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Lankyti konsultacijas – 10 mokinių.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t-LT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t-LT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 pageidautumei iš mokytojų?</a:t>
            </a:r>
          </a:p>
          <a:p>
            <a:pPr algn="just"/>
            <a:r>
              <a:rPr lang="lt-L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Bendradarbiauti su mokiniais pagarbiai, kantriai, geranoriškai – 35 mokiniai.</a:t>
            </a:r>
          </a:p>
          <a:p>
            <a:pPr algn="just"/>
            <a:r>
              <a:rPr lang="lt-L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Įvairesnių pamokų, mokymo metodų, grupinių darbų – 21 mokinys.</a:t>
            </a:r>
          </a:p>
          <a:p>
            <a:pPr algn="just"/>
            <a:r>
              <a:rPr lang="lt-L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Leisti perrašyti testus, kol išsitaisys nepatenkinamą įvertinimą, iš anksto pranešti apie savarankiško ir kontrolinio darbo rašymo laiką ir nurodyti temas – 9 mokiniai.</a:t>
            </a:r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2587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/>
          </a:bodyPr>
          <a:lstStyle/>
          <a:p>
            <a:pPr algn="ctr"/>
            <a:r>
              <a:rPr lang="lt-LT" sz="3200" dirty="0" smtClean="0">
                <a:effectLst/>
                <a:latin typeface="Times New Roman" pitchFamily="18" charset="0"/>
                <a:cs typeface="Times New Roman" pitchFamily="18" charset="0"/>
              </a:rPr>
              <a:t>Atviras</a:t>
            </a:r>
            <a:r>
              <a:rPr lang="lt-LT" sz="3200" dirty="0" smtClean="0">
                <a:latin typeface="Times New Roman" pitchFamily="18" charset="0"/>
                <a:cs typeface="Times New Roman" pitchFamily="18" charset="0"/>
              </a:rPr>
              <a:t> klausimas tėvams</a:t>
            </a:r>
            <a:endParaRPr lang="lt-LT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8291264" cy="50611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t-LT" sz="2400" b="1" dirty="0" smtClean="0">
                <a:latin typeface="Times New Roman" pitchFamily="18" charset="0"/>
                <a:cs typeface="Times New Roman" pitchFamily="18" charset="0"/>
              </a:rPr>
              <a:t>Ką pirmiausia reikėtų daryti, kad gerėtų Jūsų vaiko mokymosi pasiekimai?</a:t>
            </a:r>
          </a:p>
          <a:p>
            <a:pPr algn="just"/>
            <a:r>
              <a:rPr lang="lt-LT" sz="2400" dirty="0" smtClean="0">
                <a:latin typeface="Times New Roman" pitchFamily="18" charset="0"/>
                <a:cs typeface="Times New Roman" pitchFamily="18" charset="0"/>
              </a:rPr>
              <a:t>Kiekviena šeima turi rasti laiko savo vaikui, o ypač jei yra mokymosi sunkumų. Šeima turi būti kantri ir nereikalauti iš vaiko neįmanomų rezultatų. Mokytojai atiduoda visas savo žinias ir jėgas, tereikia jas pasiimti. Motyvuoti vaiką turi šeima, o ne mokytojas.</a:t>
            </a:r>
          </a:p>
          <a:p>
            <a:pPr algn="just"/>
            <a:r>
              <a:rPr lang="lt-LT" sz="2400" dirty="0" smtClean="0">
                <a:latin typeface="Times New Roman" pitchFamily="18" charset="0"/>
                <a:cs typeface="Times New Roman" pitchFamily="18" charset="0"/>
              </a:rPr>
              <a:t>Šeimoje reikia padėti vaikui ruošti namų darbus, o mokykloje tai labai gerai yra nemokamos konsultacijos.</a:t>
            </a:r>
          </a:p>
          <a:p>
            <a:pPr algn="just"/>
            <a:r>
              <a:rPr lang="lt-LT" sz="2400" dirty="0" smtClean="0">
                <a:latin typeface="Times New Roman" pitchFamily="18" charset="0"/>
                <a:cs typeface="Times New Roman" pitchFamily="18" charset="0"/>
              </a:rPr>
              <a:t>Kontroliuoti vaiko mokymąsi. Atsižvelgti į vaikus, trukdančius kitiems mokytis, taikyti nušalinimą iš mokyklos dienai, dviem.</a:t>
            </a:r>
            <a:endParaRPr lang="lt-LT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7288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/>
          </a:bodyPr>
          <a:lstStyle/>
          <a:p>
            <a:pPr algn="ctr"/>
            <a:r>
              <a:rPr lang="lt-LT" sz="3200" dirty="0" smtClean="0">
                <a:effectLst/>
                <a:latin typeface="Times New Roman" pitchFamily="18" charset="0"/>
                <a:cs typeface="Times New Roman" pitchFamily="18" charset="0"/>
              </a:rPr>
              <a:t>Atviri</a:t>
            </a:r>
            <a:r>
              <a:rPr lang="lt-LT" sz="3200" dirty="0" smtClean="0">
                <a:latin typeface="Times New Roman" pitchFamily="18" charset="0"/>
                <a:cs typeface="Times New Roman" pitchFamily="18" charset="0"/>
              </a:rPr>
              <a:t> klausimai mokytojams</a:t>
            </a:r>
            <a:endParaRPr lang="lt-LT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lt-LT" sz="2400" b="1" dirty="0" smtClean="0">
                <a:latin typeface="Times New Roman" pitchFamily="18" charset="0"/>
                <a:cs typeface="Times New Roman" pitchFamily="18" charset="0"/>
              </a:rPr>
              <a:t>Ką pirmiausia reikėtų daryti, kad gerėtų mokyklos mokinių mokymosi pasiekimai?</a:t>
            </a:r>
          </a:p>
          <a:p>
            <a:pPr algn="just"/>
            <a:r>
              <a:rPr lang="lt-LT" sz="2400" dirty="0" smtClean="0">
                <a:latin typeface="Times New Roman" pitchFamily="18" charset="0"/>
                <a:cs typeface="Times New Roman" pitchFamily="18" charset="0"/>
              </a:rPr>
              <a:t>Sustiprinti drausmę pamokose. Reikalingas glaudesnis klasės vadovų bendradarbiavimas su dalykų mokytojais.</a:t>
            </a:r>
          </a:p>
          <a:p>
            <a:pPr algn="just"/>
            <a:r>
              <a:rPr lang="lt-LT" sz="2400" dirty="0" smtClean="0">
                <a:latin typeface="Times New Roman" pitchFamily="18" charset="0"/>
                <a:cs typeface="Times New Roman" pitchFamily="18" charset="0"/>
              </a:rPr>
              <a:t>Stebėti, analizuoti trimestrų rezultatus. Nukreipti mokinius, turinčius mokymosi sunkumų, į konsultacijas, namų darbų ruošos užsiėmimus.</a:t>
            </a:r>
          </a:p>
          <a:p>
            <a:pPr algn="just"/>
            <a:r>
              <a:rPr lang="lt-LT" sz="2400" dirty="0" smtClean="0">
                <a:latin typeface="Times New Roman" pitchFamily="18" charset="0"/>
                <a:cs typeface="Times New Roman" pitchFamily="18" charset="0"/>
              </a:rPr>
              <a:t>Keisti požiūrį į mokinį, keisti savo mokymo metodiką. Visi mokytojai turėtų taikytis prie šiuolaikinių mokinių ir tėvų.</a:t>
            </a:r>
          </a:p>
          <a:p>
            <a:pPr marL="0" indent="0">
              <a:buNone/>
            </a:pPr>
            <a:r>
              <a:rPr lang="lt-LT" sz="2400" b="1" dirty="0" smtClean="0">
                <a:latin typeface="Times New Roman" pitchFamily="18" charset="0"/>
                <a:cs typeface="Times New Roman" pitchFamily="18" charset="0"/>
              </a:rPr>
              <a:t>Parašykite mokėjimo mokytis būdus, kuriuos dažniausiai naudojate pamokose.</a:t>
            </a:r>
          </a:p>
          <a:p>
            <a:pPr marL="0" indent="0" algn="just">
              <a:buNone/>
            </a:pPr>
            <a:r>
              <a:rPr lang="lt-LT" sz="2400" dirty="0" smtClean="0">
                <a:latin typeface="Times New Roman" pitchFamily="18" charset="0"/>
                <a:cs typeface="Times New Roman" pitchFamily="18" charset="0"/>
              </a:rPr>
              <a:t>Įsivertinimas, darbas grupėse, porose, medžiagos susiejimas su aplinka, aiškiai suformuluoti mokymosi uždaviniai, nuoseklus užduočių pateikimas, informacijos paieška, projektiniai ir kūrybiniai darbai.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726771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584176"/>
          </a:xfrm>
        </p:spPr>
        <p:txBody>
          <a:bodyPr>
            <a:noAutofit/>
          </a:bodyPr>
          <a:lstStyle/>
          <a:p>
            <a:pPr algn="ctr"/>
            <a:r>
              <a:rPr lang="lt-LT" sz="3200" dirty="0" smtClean="0">
                <a:effectLst/>
                <a:latin typeface="Times New Roman" pitchFamily="18" charset="0"/>
                <a:cs typeface="Times New Roman" pitchFamily="18" charset="0"/>
              </a:rPr>
              <a:t>Įvertinkite mokyklos veiklos kokybę. Kokį pažymį Jūs parašytumėte savo mokyklai dešimties balų sistemoje?</a:t>
            </a:r>
            <a:endParaRPr lang="lt-LT" sz="32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quarter" idx="1"/>
          </p:nvPr>
        </p:nvSpPr>
        <p:spPr>
          <a:xfrm>
            <a:off x="457200" y="1481328"/>
            <a:ext cx="8435280" cy="4525963"/>
          </a:xfrm>
        </p:spPr>
        <p:txBody>
          <a:bodyPr/>
          <a:lstStyle/>
          <a:p>
            <a:endParaRPr lang="lt-LT" dirty="0" smtClean="0"/>
          </a:p>
          <a:p>
            <a:pPr marL="109728" indent="0">
              <a:buNone/>
            </a:pPr>
            <a:endParaRPr lang="lt-LT" dirty="0" smtClean="0"/>
          </a:p>
          <a:p>
            <a:r>
              <a:rPr lang="lt-LT" sz="3200" dirty="0" smtClean="0">
                <a:latin typeface="Times New Roman" pitchFamily="18" charset="0"/>
                <a:cs typeface="Times New Roman" pitchFamily="18" charset="0"/>
              </a:rPr>
              <a:t>Mokinių pažymys - 8 </a:t>
            </a:r>
            <a:r>
              <a:rPr lang="lt-LT" sz="2000" dirty="0" smtClean="0">
                <a:latin typeface="Times New Roman" pitchFamily="18" charset="0"/>
                <a:cs typeface="Times New Roman" pitchFamily="18" charset="0"/>
              </a:rPr>
              <a:t>(įvertinimų vidurkis – 7,94)</a:t>
            </a:r>
          </a:p>
          <a:p>
            <a:r>
              <a:rPr lang="lt-LT" sz="3200" dirty="0" smtClean="0">
                <a:latin typeface="Times New Roman" pitchFamily="18" charset="0"/>
                <a:cs typeface="Times New Roman" pitchFamily="18" charset="0"/>
              </a:rPr>
              <a:t>Tėvų </a:t>
            </a:r>
            <a:r>
              <a:rPr lang="lt-LT" sz="3200" dirty="0">
                <a:latin typeface="Times New Roman" pitchFamily="18" charset="0"/>
                <a:cs typeface="Times New Roman" pitchFamily="18" charset="0"/>
              </a:rPr>
              <a:t>pažymys - 8 </a:t>
            </a:r>
            <a:r>
              <a:rPr lang="lt-LT" sz="2000" dirty="0">
                <a:latin typeface="Times New Roman" pitchFamily="18" charset="0"/>
                <a:cs typeface="Times New Roman" pitchFamily="18" charset="0"/>
              </a:rPr>
              <a:t>(įvertinimų vidurkis – </a:t>
            </a:r>
            <a:r>
              <a:rPr lang="lt-LT" sz="2000" dirty="0" smtClean="0">
                <a:latin typeface="Times New Roman" pitchFamily="18" charset="0"/>
                <a:cs typeface="Times New Roman" pitchFamily="18" charset="0"/>
              </a:rPr>
              <a:t>8,08)</a:t>
            </a:r>
          </a:p>
          <a:p>
            <a:r>
              <a:rPr lang="lt-LT" sz="3200" dirty="0">
                <a:latin typeface="Times New Roman" pitchFamily="18" charset="0"/>
                <a:cs typeface="Times New Roman" pitchFamily="18" charset="0"/>
              </a:rPr>
              <a:t>Mokytojų pažymys - 8 </a:t>
            </a:r>
            <a:r>
              <a:rPr lang="lt-LT" sz="2000" dirty="0">
                <a:latin typeface="Times New Roman" pitchFamily="18" charset="0"/>
                <a:cs typeface="Times New Roman" pitchFamily="18" charset="0"/>
              </a:rPr>
              <a:t>(įvertinimų vidurkis – </a:t>
            </a:r>
            <a:r>
              <a:rPr lang="lt-LT" sz="2000" dirty="0" smtClean="0">
                <a:latin typeface="Times New Roman" pitchFamily="18" charset="0"/>
                <a:cs typeface="Times New Roman" pitchFamily="18" charset="0"/>
              </a:rPr>
              <a:t>8,44)</a:t>
            </a:r>
            <a:endParaRPr lang="lt-LT" sz="2000" dirty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endParaRPr lang="lt-LT" dirty="0" smtClean="0"/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434111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ntraštė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pPr algn="ctr"/>
            <a:r>
              <a:rPr lang="lt-LT" sz="3200" dirty="0" smtClean="0">
                <a:effectLst/>
                <a:latin typeface="Times New Roman" pitchFamily="18" charset="0"/>
                <a:cs typeface="Times New Roman" pitchFamily="18" charset="0"/>
              </a:rPr>
              <a:t>Išvados</a:t>
            </a:r>
            <a:endParaRPr lang="lt-LT" sz="32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urinio vietos rezervavimo ženklas 1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219256" cy="5133184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augiau nei pusė apklaustųjų teigia, kad mokykla teikia kokybišką išsilavinimą.</a:t>
            </a:r>
          </a:p>
          <a:p>
            <a:pPr algn="just"/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Mokiniai ir tėvai mano, kad vaikams patinka mokytis. Dauguma mokytojų su šiuo teiginiu nesutinka.</a:t>
            </a:r>
          </a:p>
          <a:p>
            <a:pPr algn="just"/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Tėvus tenkina jų vaikų mokymosi rezultatai, tačiau vaikai mano, kad jie galėtų būti ir geresni.</a:t>
            </a:r>
          </a:p>
          <a:p>
            <a:pPr algn="just"/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Mokykla pakankamai gerai parengia mokinius tolimesniam mokymuisi.</a:t>
            </a:r>
          </a:p>
          <a:p>
            <a:pPr algn="just"/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Mokykloje pakankamai dėmesio skiriama žinių ir gebėjimų įsivertinimui.</a:t>
            </a:r>
          </a:p>
          <a:p>
            <a:pPr algn="just"/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Mokiniai mano, kad jiems pavyksta planuoti savo veiklą, bet mokytojai su šiuo teiginiu nesutinka.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009043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291264" cy="5205192"/>
          </a:xfrm>
        </p:spPr>
        <p:txBody>
          <a:bodyPr>
            <a:normAutofit lnSpcReduction="10000"/>
          </a:bodyPr>
          <a:lstStyle/>
          <a:p>
            <a:pPr algn="just"/>
            <a:r>
              <a:rPr lang="lt-LT" dirty="0">
                <a:latin typeface="Times New Roman" pitchFamily="18" charset="0"/>
                <a:cs typeface="Times New Roman" pitchFamily="18" charset="0"/>
              </a:rPr>
              <a:t>Dauguma mokytojų mano, kad mokiniai atsakingiau mokosi tik prieš atsiskaitymus. Su šiuo teiginiu sutinka tik dalis mokinių ir tėvų.</a:t>
            </a:r>
          </a:p>
          <a:p>
            <a:pPr algn="just"/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Tėvai ir mokytojai mano, kad konsultacijų ir namų darbų ruošos užsiėmimų lankymas padeda išspręsti mokinių mokymosi sunkumus.</a:t>
            </a:r>
          </a:p>
          <a:p>
            <a:pPr algn="just"/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Penktadalis apklaustųjų mano, kad mokykloje nepakankamai dėmesio skiriama mokymui planuoti ir efektyviai naudoti savo laiką.</a:t>
            </a:r>
          </a:p>
          <a:p>
            <a:pPr algn="just"/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Mokiniai mokosi nenuosekliai, todėl ir nepasiekiama norimo rezultato.</a:t>
            </a:r>
          </a:p>
          <a:p>
            <a:pPr algn="just"/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Mokiniai ir tėvai mano, kad mokiniai geba atrinkti reikiamą informaciją iš įvairių šaltinių. Su šiuo teiginiu nesutinka penktadalis mokytojų.</a:t>
            </a:r>
            <a:endParaRPr lang="lt-LT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2770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effectLst/>
                <a:latin typeface="Times New Roman" pitchFamily="18" charset="0"/>
                <a:cs typeface="Times New Roman" pitchFamily="18" charset="0"/>
              </a:rPr>
              <a:t>M</a:t>
            </a:r>
            <a:r>
              <a:rPr lang="lt-LT" sz="3200" dirty="0" smtClean="0">
                <a:effectLst/>
                <a:latin typeface="Times New Roman" pitchFamily="18" charset="0"/>
                <a:cs typeface="Times New Roman" pitchFamily="18" charset="0"/>
              </a:rPr>
              <a:t>ūsų mokykla teikia tikrai kokybišką išsilavinimą</a:t>
            </a:r>
            <a:endParaRPr lang="lt-LT" sz="32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401162215"/>
              </p:ext>
            </p:extLst>
          </p:nvPr>
        </p:nvGraphicFramePr>
        <p:xfrm>
          <a:off x="457200" y="1600200"/>
          <a:ext cx="74676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0412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>
            <a:normAutofit fontScale="90000"/>
          </a:bodyPr>
          <a:lstStyle/>
          <a:p>
            <a:pPr algn="ctr"/>
            <a:r>
              <a:rPr lang="lt-LT" sz="3200" dirty="0" smtClean="0">
                <a:latin typeface="Times New Roman" pitchFamily="18" charset="0"/>
                <a:cs typeface="Times New Roman" pitchFamily="18" charset="0"/>
              </a:rPr>
              <a:t>Rekomendacijos</a:t>
            </a:r>
            <a:endParaRPr lang="lt-LT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8291264" cy="5565232"/>
          </a:xfrm>
        </p:spPr>
        <p:txBody>
          <a:bodyPr>
            <a:normAutofit/>
          </a:bodyPr>
          <a:lstStyle/>
          <a:p>
            <a:pPr algn="just"/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Remiantis mokinių, tėvų ir mokytojų atsakymų rezultatais, siūlome mokyti mokinius planuoti savo veiklą.</a:t>
            </a:r>
          </a:p>
          <a:p>
            <a:pPr algn="just"/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Prieš atliekant užduotį, su mokiniais aptarti užduoties atlikimo strategiją (užduoties atlikimo laiką, būdus), priminti, kad atlikus užduotį būtina pasitikrinti.</a:t>
            </a:r>
          </a:p>
          <a:p>
            <a:pPr algn="just"/>
            <a:r>
              <a:rPr lang="lt-LT" dirty="0">
                <a:latin typeface="Times New Roman" pitchFamily="18" charset="0"/>
                <a:cs typeface="Times New Roman" pitchFamily="18" charset="0"/>
              </a:rPr>
              <a:t>Planuojant pamokinę veiklą, ieškoti įvairesnių mokymo metodų. Bent kartą per mėnesį pravesti netradicinę pamoką klasėje arba kitoje aplinkoje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Visa mokyklos bendruomenė (tėvai, mokytojai, administracija, pagalbos mokytojui specialistai) bendradarbiaudami tarpusavyje turėtų skatinti mokinius aktyviau lankyti konsultacijas ir namų darbų ruošos užsiėmimus.</a:t>
            </a:r>
          </a:p>
          <a:p>
            <a:pPr algn="just"/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Susitikimų su tėvais metu paraginti tėvus kasdien skirti laiko mokymosi sėkmių ir nesėkmių aptarimui.</a:t>
            </a:r>
            <a:endParaRPr lang="lt-LT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8117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lt-LT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Veiklos kokybės įsivertinimo ir mokinių pažangos bei pasiekimų vertinimo darbo </a:t>
            </a:r>
            <a:r>
              <a:rPr lang="lt-LT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grupės planuojama veikla</a:t>
            </a:r>
            <a:r>
              <a:rPr lang="lt-LT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lt-LT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lt-LT" sz="2800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91264" cy="4873752"/>
          </a:xfrm>
        </p:spPr>
        <p:txBody>
          <a:bodyPr/>
          <a:lstStyle/>
          <a:p>
            <a:pPr algn="just"/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Spalio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lt-L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ėnesio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metodinės tarybos </a:t>
            </a:r>
            <a:r>
              <a:rPr lang="lt-LT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posėdžiui pateikti 5-10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klasių mokinių pažangos stebėjimo ir pasiekimų matavimo sistemą.</a:t>
            </a:r>
          </a:p>
          <a:p>
            <a:pPr algn="just"/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Atlikti 2016/2017 </a:t>
            </a:r>
            <a:r>
              <a:rPr lang="lt-L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m.m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I ir II trimestrų pažangos pokyčio analizę ir palyginti su 2015/2016 </a:t>
            </a:r>
            <a:r>
              <a:rPr lang="lt-L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m.m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rezultatais.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Atlikti giluminį auditą (vertinimas kaip ugdymas).</a:t>
            </a:r>
          </a:p>
          <a:p>
            <a:pPr marL="0" indent="0">
              <a:buNone/>
            </a:pP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11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ntraštė 3"/>
          <p:cNvSpPr>
            <a:spLocks noGrp="1"/>
          </p:cNvSpPr>
          <p:nvPr>
            <p:ph type="title"/>
          </p:nvPr>
        </p:nvSpPr>
        <p:spPr>
          <a:xfrm>
            <a:off x="457200" y="1628800"/>
            <a:ext cx="7467600" cy="2088232"/>
          </a:xfrm>
        </p:spPr>
        <p:txBody>
          <a:bodyPr>
            <a:normAutofit/>
          </a:bodyPr>
          <a:lstStyle/>
          <a:p>
            <a:pPr algn="ctr"/>
            <a:r>
              <a:rPr lang="lt-LT" sz="4000" dirty="0" smtClean="0">
                <a:latin typeface="Times New Roman" pitchFamily="18" charset="0"/>
                <a:cs typeface="Times New Roman" pitchFamily="18" charset="0"/>
              </a:rPr>
              <a:t>Ačiū už dėmesį.</a:t>
            </a:r>
            <a:br>
              <a:rPr lang="lt-LT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lt-LT" sz="4000" dirty="0" smtClean="0">
                <a:latin typeface="Times New Roman" pitchFamily="18" charset="0"/>
                <a:cs typeface="Times New Roman" pitchFamily="18" charset="0"/>
              </a:rPr>
              <a:t>Darbingų mokslo metų.</a:t>
            </a:r>
            <a:endParaRPr lang="lt-LT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326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>
            <a:normAutofit/>
          </a:bodyPr>
          <a:lstStyle/>
          <a:p>
            <a:pPr algn="ctr"/>
            <a:r>
              <a:rPr lang="en-US" sz="3200" dirty="0" err="1">
                <a:effectLst/>
                <a:latin typeface="Times New Roman" pitchFamily="18" charset="0"/>
                <a:cs typeface="Times New Roman" pitchFamily="18" charset="0"/>
              </a:rPr>
              <a:t>Esame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p</a:t>
            </a:r>
            <a:r>
              <a:rPr lang="lt-LT" sz="3200" dirty="0" err="1">
                <a:latin typeface="Times New Roman" pitchFamily="18" charset="0"/>
                <a:cs typeface="Times New Roman" pitchFamily="18" charset="0"/>
              </a:rPr>
              <a:t>atenkinti</a:t>
            </a:r>
            <a:r>
              <a:rPr lang="lt-LT" sz="3200" dirty="0">
                <a:latin typeface="Times New Roman" pitchFamily="18" charset="0"/>
                <a:cs typeface="Times New Roman" pitchFamily="18" charset="0"/>
              </a:rPr>
              <a:t> mokymosi rezultatais</a:t>
            </a: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20978444"/>
              </p:ext>
            </p:extLst>
          </p:nvPr>
        </p:nvGraphicFramePr>
        <p:xfrm>
          <a:off x="457200" y="1600200"/>
          <a:ext cx="74676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10742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t-LT" sz="3200" dirty="0" smtClean="0">
                <a:effectLst/>
                <a:latin typeface="Times New Roman" pitchFamily="18" charset="0"/>
                <a:cs typeface="Times New Roman" pitchFamily="18" charset="0"/>
              </a:rPr>
              <a:t>Mūsų mokykla tinkamai parengia tolimesniam mokymuisi</a:t>
            </a:r>
            <a:endParaRPr lang="lt-LT" sz="32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189242816"/>
              </p:ext>
            </p:extLst>
          </p:nvPr>
        </p:nvGraphicFramePr>
        <p:xfrm>
          <a:off x="457200" y="1600200"/>
          <a:ext cx="74676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64622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8229600" cy="1368152"/>
          </a:xfrm>
        </p:spPr>
        <p:txBody>
          <a:bodyPr>
            <a:noAutofit/>
          </a:bodyPr>
          <a:lstStyle/>
          <a:p>
            <a:pPr algn="ctr"/>
            <a:r>
              <a:rPr lang="lt-LT" sz="3200" dirty="0" smtClean="0">
                <a:effectLst/>
                <a:latin typeface="Times New Roman" pitchFamily="18" charset="0"/>
                <a:cs typeface="Times New Roman" pitchFamily="18" charset="0"/>
              </a:rPr>
              <a:t>Mokykloje pakankamai dėmesio skiriama bendro, komandinio darbo gebėjimų ugdymui</a:t>
            </a:r>
            <a:endParaRPr lang="lt-LT" sz="32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04495272"/>
              </p:ext>
            </p:extLst>
          </p:nvPr>
        </p:nvGraphicFramePr>
        <p:xfrm>
          <a:off x="457200" y="1600200"/>
          <a:ext cx="7931224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09672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t-LT" sz="3200" dirty="0">
                <a:effectLst/>
                <a:latin typeface="Times New Roman" pitchFamily="18" charset="0"/>
                <a:cs typeface="Times New Roman" pitchFamily="18" charset="0"/>
              </a:rPr>
              <a:t>Mokykloje</a:t>
            </a:r>
            <a:r>
              <a:rPr lang="lt-LT" sz="3200" dirty="0">
                <a:latin typeface="Times New Roman" pitchFamily="18" charset="0"/>
                <a:cs typeface="Times New Roman" pitchFamily="18" charset="0"/>
              </a:rPr>
              <a:t> pakankamai dėmesio skiriama </a:t>
            </a:r>
            <a:r>
              <a:rPr lang="lt-LT" sz="3200" dirty="0" smtClean="0">
                <a:latin typeface="Times New Roman" pitchFamily="18" charset="0"/>
                <a:cs typeface="Times New Roman" pitchFamily="18" charset="0"/>
              </a:rPr>
              <a:t>savarankiškumo </a:t>
            </a:r>
            <a:r>
              <a:rPr lang="lt-LT" sz="3200" dirty="0">
                <a:latin typeface="Times New Roman" pitchFamily="18" charset="0"/>
                <a:cs typeface="Times New Roman" pitchFamily="18" charset="0"/>
              </a:rPr>
              <a:t>ugdymui</a:t>
            </a: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67574426"/>
              </p:ext>
            </p:extLst>
          </p:nvPr>
        </p:nvGraphicFramePr>
        <p:xfrm>
          <a:off x="457200" y="1600200"/>
          <a:ext cx="8219256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75135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282154"/>
          </a:xfrm>
        </p:spPr>
        <p:txBody>
          <a:bodyPr>
            <a:noAutofit/>
          </a:bodyPr>
          <a:lstStyle/>
          <a:p>
            <a:pPr algn="ctr"/>
            <a:r>
              <a:rPr lang="lt-LT" sz="3200" dirty="0" smtClean="0">
                <a:effectLst/>
                <a:latin typeface="Times New Roman" pitchFamily="18" charset="0"/>
                <a:cs typeface="Times New Roman" pitchFamily="18" charset="0"/>
              </a:rPr>
              <a:t>Mokykloje pakankamai dėmesio skiriama pasitikėjimo savo jėgomis skatinimui</a:t>
            </a:r>
            <a:endParaRPr lang="lt-LT" sz="32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232368254"/>
              </p:ext>
            </p:extLst>
          </p:nvPr>
        </p:nvGraphicFramePr>
        <p:xfrm>
          <a:off x="467544" y="1484784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37794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šdailintas">
  <a:themeElements>
    <a:clrScheme name="Išdailintas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Išdailintas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Išdailintas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928</TotalTime>
  <Words>1002</Words>
  <Application>Microsoft Office PowerPoint</Application>
  <PresentationFormat>Demonstracija ekrane (4:3)</PresentationFormat>
  <Paragraphs>104</Paragraphs>
  <Slides>42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Skaidrių pavadinimai</vt:lpstr>
      </vt:variant>
      <vt:variant>
        <vt:i4>42</vt:i4>
      </vt:variant>
    </vt:vector>
  </HeadingPairs>
  <TitlesOfParts>
    <vt:vector size="43" baseType="lpstr">
      <vt:lpstr>Išdailintas</vt:lpstr>
      <vt:lpstr>Mokinių pasiekimai. Mokėjimo mokytis kompetencija.</vt:lpstr>
      <vt:lpstr>Apklausoje dalyvavo</vt:lpstr>
      <vt:lpstr>Mokinių pasiekimai</vt:lpstr>
      <vt:lpstr>Mūsų mokykla teikia tikrai kokybišką išsilavinimą</vt:lpstr>
      <vt:lpstr>Esame patenkinti mokymosi rezultatais</vt:lpstr>
      <vt:lpstr>Mūsų mokykla tinkamai parengia tolimesniam mokymuisi</vt:lpstr>
      <vt:lpstr>Mokykloje pakankamai dėmesio skiriama bendro, komandinio darbo gebėjimų ugdymui</vt:lpstr>
      <vt:lpstr>Mokykloje pakankamai dėmesio skiriama savarankiškumo ugdymui</vt:lpstr>
      <vt:lpstr>Mokykloje pakankamai dėmesio skiriama pasitikėjimo savo jėgomis skatinimui</vt:lpstr>
      <vt:lpstr>Mokykloje pakankamai dėmesio skiriama ugdymui užbaigti tai, kas pradėta</vt:lpstr>
      <vt:lpstr>Mokykloje pakankamai dėmesio skiriama mokymui planuoti ir efektyviai naudoti savo laiką</vt:lpstr>
      <vt:lpstr>Mokykloje pakankamai dėmesio skiriama mokymui įsivertinti savo žinias ir gebėjimus</vt:lpstr>
      <vt:lpstr>Kas dar turėtų dalyvauti individualių pokalbių metu?</vt:lpstr>
      <vt:lpstr>Mokėjimo mokytis kompetencija</vt:lpstr>
      <vt:lpstr>Mokiniams patinka mokytis</vt:lpstr>
      <vt:lpstr>Mokiniams yra svarbu mokytis</vt:lpstr>
      <vt:lpstr>Mokiniai planuoja savo mokymąsi</vt:lpstr>
      <vt:lpstr>Mokiniai dalinasi savo žiniomis ir patirtimi su kitais</vt:lpstr>
      <vt:lpstr>Mokiniai mokosi tik tada, kai jiems įdomu</vt:lpstr>
      <vt:lpstr>Mokiniai noriai mokosi ir tada, kai žino kad darbas nebus tikrinamas ir vertinamas</vt:lpstr>
      <vt:lpstr>Mokiniai mokosi, nes to nori jų tėvai</vt:lpstr>
      <vt:lpstr>Mokiniai mokosi, nes to jiems reikės ateityje</vt:lpstr>
      <vt:lpstr>Mokiniams pavyksta laikytis savo mokymosi planų</vt:lpstr>
      <vt:lpstr>Mokiniams sunku planuoti savo veiklą </vt:lpstr>
      <vt:lpstr>Mokiniai geba atrinkti reikiamą informaciją iš įvairių šaltinių</vt:lpstr>
      <vt:lpstr>Atlikę darbą mokiniai galėtų paaiškinti, ką padarė gerai, ką blogai ir ką kitą kartą darytų kitaip</vt:lpstr>
      <vt:lpstr>Mokiniai žino ką daryti, kai mokydamiesi susiduria su sunkumais</vt:lpstr>
      <vt:lpstr>Mokiniai mokosi nuolat, o ne tik tuomet, kai jiems reikia atsiskaityti</vt:lpstr>
      <vt:lpstr>Prieš atlikdami užduotį mokiniai susiplanuoja savo laiką taip, kad spėtų viską atlikti</vt:lpstr>
      <vt:lpstr>Prieš atlikdami užduotį mokiniai apgalvoja, kaip ją atliks</vt:lpstr>
      <vt:lpstr>Atlikę užduotį mokiniai peržiūri ir pasitikrina, ar viskas gerai</vt:lpstr>
      <vt:lpstr>Iškilus mokymosi sunkumams, mokiniai juos sprendžia lankydami konsultacijas, namų darbų ruošos užsiėmimus</vt:lpstr>
      <vt:lpstr>Iškilus mokymosi sunkumams, mokiniai...</vt:lpstr>
      <vt:lpstr>Atviri klausimai mokiniams</vt:lpstr>
      <vt:lpstr>Atviras klausimas tėvams</vt:lpstr>
      <vt:lpstr>Atviri klausimai mokytojams</vt:lpstr>
      <vt:lpstr>Įvertinkite mokyklos veiklos kokybę. Kokį pažymį Jūs parašytumėte savo mokyklai dešimties balų sistemoje?</vt:lpstr>
      <vt:lpstr>Išvados</vt:lpstr>
      <vt:lpstr>PowerPoint pristatymas</vt:lpstr>
      <vt:lpstr>Rekomendacijos</vt:lpstr>
      <vt:lpstr>Veiklos kokybės įsivertinimo ir mokinių pažangos bei pasiekimų vertinimo darbo grupės planuojama veikla </vt:lpstr>
      <vt:lpstr>Ačiū už dėmesį. Darbingų mokslo metų.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pristatymas</dc:title>
  <dc:creator>x</dc:creator>
  <cp:lastModifiedBy>server</cp:lastModifiedBy>
  <cp:revision>92</cp:revision>
  <dcterms:created xsi:type="dcterms:W3CDTF">2016-08-24T20:09:18Z</dcterms:created>
  <dcterms:modified xsi:type="dcterms:W3CDTF">2016-11-07T09:29:54Z</dcterms:modified>
</cp:coreProperties>
</file>