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6" r:id="rId2"/>
    <p:sldMasterId id="2147483868" r:id="rId3"/>
    <p:sldMasterId id="2147483880" r:id="rId4"/>
  </p:sldMasterIdLst>
  <p:sldIdLst>
    <p:sldId id="256" r:id="rId5"/>
    <p:sldId id="259" r:id="rId6"/>
    <p:sldId id="281" r:id="rId7"/>
    <p:sldId id="291" r:id="rId8"/>
    <p:sldId id="288" r:id="rId9"/>
    <p:sldId id="258" r:id="rId10"/>
    <p:sldId id="260" r:id="rId11"/>
    <p:sldId id="261" r:id="rId12"/>
    <p:sldId id="262" r:id="rId13"/>
    <p:sldId id="263" r:id="rId14"/>
    <p:sldId id="264" r:id="rId15"/>
    <p:sldId id="265" r:id="rId16"/>
    <p:sldId id="266" r:id="rId17"/>
    <p:sldId id="270" r:id="rId18"/>
    <p:sldId id="271" r:id="rId19"/>
    <p:sldId id="292" r:id="rId20"/>
    <p:sldId id="267" r:id="rId21"/>
    <p:sldId id="293" r:id="rId22"/>
    <p:sldId id="294" r:id="rId23"/>
    <p:sldId id="295" r:id="rId24"/>
    <p:sldId id="268" r:id="rId25"/>
    <p:sldId id="269" r:id="rId26"/>
    <p:sldId id="272" r:id="rId27"/>
    <p:sldId id="273" r:id="rId28"/>
    <p:sldId id="274" r:id="rId29"/>
    <p:sldId id="275" r:id="rId30"/>
    <p:sldId id="279" r:id="rId31"/>
    <p:sldId id="280"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71" d="100"/>
          <a:sy n="71" d="100"/>
        </p:scale>
        <p:origin x="10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3,6 </a:t>
            </a:r>
            <a:r>
              <a:rPr lang="lt-LT" sz="2400" b="1" dirty="0">
                <a:solidFill>
                  <a:srgbClr val="0070C0"/>
                </a:solidFill>
                <a:latin typeface="Times New Roman" panose="02020603050405020304" pitchFamily="18" charset="0"/>
                <a:cs typeface="Times New Roman" panose="02020603050405020304" pitchFamily="18" charset="0"/>
              </a:rPr>
              <a:t>98%</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6627-4DF1-A749-A027421AAC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6627-4DF1-A749-A027421AAC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6627-4DF1-A749-A027421AAC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6627-4DF1-A749-A027421AACE7}"/>
              </c:ext>
            </c:extLst>
          </c:dPt>
          <c:dLbls>
            <c:dLbl>
              <c:idx val="0"/>
              <c:delete val="1"/>
              <c:extLst>
                <c:ext xmlns:c15="http://schemas.microsoft.com/office/drawing/2012/chart" uri="{CE6537A1-D6FC-4f65-9D91-7224C49458BB}"/>
                <c:ext xmlns:c16="http://schemas.microsoft.com/office/drawing/2014/chart" uri="{C3380CC4-5D6E-409C-BE32-E72D297353CC}">
                  <c16:uniqueId val="{00000005-6627-4DF1-A749-A027421AACE7}"/>
                </c:ext>
              </c:extLst>
            </c:dLbl>
            <c:dLbl>
              <c:idx val="1"/>
              <c:layout>
                <c:manualLayout>
                  <c:x val="-1.7133724488823991E-2"/>
                  <c:y val="7.5880218742002348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27-4DF1-A749-A027421AACE7}"/>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3-6627-4DF1-A749-A027421AACE7}"/>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2-6627-4DF1-A749-A027421AACE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c:v>
                </c:pt>
                <c:pt idx="1">
                  <c:v>0.02</c:v>
                </c:pt>
                <c:pt idx="2">
                  <c:v>0.41</c:v>
                </c:pt>
                <c:pt idx="3">
                  <c:v>0.56999999999999995</c:v>
                </c:pt>
              </c:numCache>
            </c:numRef>
          </c:val>
          <c:extLst>
            <c:ext xmlns:c16="http://schemas.microsoft.com/office/drawing/2014/chart" uri="{C3380CC4-5D6E-409C-BE32-E72D297353CC}">
              <c16:uniqueId val="{00000000-6627-4DF1-A749-A027421AAC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96%</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EB4-4725-90B9-18CF7489B6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B4-4725-90B9-18CF7489B6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B6-4A06-9BC1-36CAC0350D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B6-4A06-9BC1-36CAC0350D79}"/>
              </c:ext>
            </c:extLst>
          </c:dPt>
          <c:dLbls>
            <c:dLbl>
              <c:idx val="0"/>
              <c:delete val="1"/>
              <c:extLst>
                <c:ext xmlns:c15="http://schemas.microsoft.com/office/drawing/2012/chart" uri="{CE6537A1-D6FC-4f65-9D91-7224C49458BB}"/>
                <c:ext xmlns:c16="http://schemas.microsoft.com/office/drawing/2014/chart" uri="{C3380CC4-5D6E-409C-BE32-E72D297353CC}">
                  <c16:uniqueId val="{00000002-3EB4-4725-90B9-18CF7489B63C}"/>
                </c:ext>
              </c:extLst>
            </c:dLbl>
            <c:dLbl>
              <c:idx val="1"/>
              <c:layout>
                <c:manualLayout>
                  <c:x val="-1.0365552132070448E-2"/>
                  <c:y val="0.107684349043903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B4-4725-90B9-18CF7489B63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formatCode="General">
                  <c:v>0</c:v>
                </c:pt>
                <c:pt idx="1">
                  <c:v>0.04</c:v>
                </c:pt>
                <c:pt idx="2">
                  <c:v>0.28999999999999998</c:v>
                </c:pt>
                <c:pt idx="3">
                  <c:v>0.67</c:v>
                </c:pt>
              </c:numCache>
            </c:numRef>
          </c:val>
          <c:extLst>
            <c:ext xmlns:c16="http://schemas.microsoft.com/office/drawing/2014/chart" uri="{C3380CC4-5D6E-409C-BE32-E72D297353CC}">
              <c16:uniqueId val="{00000000-3EB4-4725-90B9-18CF7489B6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3,2</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86%</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B8B-4C9D-8F9D-B3B79B7FBB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CF-4DCA-A382-093590C80D5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CF-4DCA-A382-093590C80D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1CF-4DCA-A382-093590C80D50}"/>
              </c:ext>
            </c:extLst>
          </c:dPt>
          <c:dLbls>
            <c:dLbl>
              <c:idx val="0"/>
              <c:layout>
                <c:manualLayout>
                  <c:x val="-1.4068467027559055E-2"/>
                  <c:y val="8.639407369458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8B-4C9D-8F9D-B3B79B7FBBC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0.04</c:v>
                </c:pt>
                <c:pt idx="1">
                  <c:v>0.1</c:v>
                </c:pt>
                <c:pt idx="2">
                  <c:v>0.45</c:v>
                </c:pt>
                <c:pt idx="3">
                  <c:v>0.41</c:v>
                </c:pt>
              </c:numCache>
            </c:numRef>
          </c:val>
          <c:extLst>
            <c:ext xmlns:c16="http://schemas.microsoft.com/office/drawing/2014/chart" uri="{C3380CC4-5D6E-409C-BE32-E72D297353CC}">
              <c16:uniqueId val="{00000000-2B8B-4C9D-8F9D-B3B79B7FBBC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C4E3-4D20-8D33-D98FE0A011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E3-4D20-8D33-D98FE0A011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B3-47B0-A346-A88C6F18F9E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B3-47B0-A346-A88C6F18F9EF}"/>
              </c:ext>
            </c:extLst>
          </c:dPt>
          <c:dLbls>
            <c:dLbl>
              <c:idx val="0"/>
              <c:layout>
                <c:manualLayout>
                  <c:x val="3.0834145825128973E-3"/>
                  <c:y val="0.103769700044578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E3-4D20-8D33-D98FE0A011B9}"/>
                </c:ext>
              </c:extLst>
            </c:dLbl>
            <c:dLbl>
              <c:idx val="1"/>
              <c:layout>
                <c:manualLayout>
                  <c:x val="-8.2297584351769607E-2"/>
                  <c:y val="0.15900223384159182"/>
                </c:manualLayout>
              </c:layout>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4E3-4D20-8D33-D98FE0A011B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0.02</c:v>
                </c:pt>
                <c:pt idx="1">
                  <c:v>0.06</c:v>
                </c:pt>
                <c:pt idx="2">
                  <c:v>0.41</c:v>
                </c:pt>
                <c:pt idx="3">
                  <c:v>0.52</c:v>
                </c:pt>
              </c:numCache>
            </c:numRef>
          </c:val>
          <c:extLst>
            <c:ext xmlns:c16="http://schemas.microsoft.com/office/drawing/2014/chart" uri="{C3380CC4-5D6E-409C-BE32-E72D297353CC}">
              <c16:uniqueId val="{00000000-C4E3-4D20-8D33-D98FE0A011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96%</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7D1-4412-BDA4-60D2018DA7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D1-4412-BDA4-60D2018DA7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2A-457E-849A-94638AD54C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2A-457E-849A-94638AD54CC1}"/>
              </c:ext>
            </c:extLst>
          </c:dPt>
          <c:dLbls>
            <c:dLbl>
              <c:idx val="0"/>
              <c:delete val="1"/>
              <c:extLst>
                <c:ext xmlns:c15="http://schemas.microsoft.com/office/drawing/2012/chart" uri="{CE6537A1-D6FC-4f65-9D91-7224C49458BB}"/>
                <c:ext xmlns:c16="http://schemas.microsoft.com/office/drawing/2014/chart" uri="{C3380CC4-5D6E-409C-BE32-E72D297353CC}">
                  <c16:uniqueId val="{00000002-D7D1-4412-BDA4-60D2018DA784}"/>
                </c:ext>
              </c:extLst>
            </c:dLbl>
            <c:dLbl>
              <c:idx val="1"/>
              <c:layout>
                <c:manualLayout>
                  <c:x val="-1.2781011069268515E-2"/>
                  <c:y val="0.104765706548192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D1-4412-BDA4-60D2018DA78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formatCode="General">
                  <c:v>0</c:v>
                </c:pt>
                <c:pt idx="1">
                  <c:v>0.04</c:v>
                </c:pt>
                <c:pt idx="2">
                  <c:v>0.37</c:v>
                </c:pt>
                <c:pt idx="3">
                  <c:v>0.59</c:v>
                </c:pt>
              </c:numCache>
            </c:numRef>
          </c:val>
          <c:extLst>
            <c:ext xmlns:c16="http://schemas.microsoft.com/office/drawing/2014/chart" uri="{C3380CC4-5D6E-409C-BE32-E72D297353CC}">
              <c16:uniqueId val="{00000000-D7D1-4412-BDA4-60D2018DA7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3,3</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89%</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50D-458F-A6BC-3E074786B0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50-4A29-897E-60799131F0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50-4A29-897E-60799131F0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50-4A29-897E-60799131F017}"/>
              </c:ext>
            </c:extLst>
          </c:dPt>
          <c:dLbls>
            <c:dLbl>
              <c:idx val="0"/>
              <c:layout>
                <c:manualLayout>
                  <c:x val="-6.5165107282254284E-3"/>
                  <c:y val="7.9602836628663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0D-458F-A6BC-3E074786B0B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0.02</c:v>
                </c:pt>
                <c:pt idx="1">
                  <c:v>0.09</c:v>
                </c:pt>
                <c:pt idx="2">
                  <c:v>0.42</c:v>
                </c:pt>
                <c:pt idx="3">
                  <c:v>0.47</c:v>
                </c:pt>
              </c:numCache>
            </c:numRef>
          </c:val>
          <c:extLst>
            <c:ext xmlns:c16="http://schemas.microsoft.com/office/drawing/2014/chart" uri="{C3380CC4-5D6E-409C-BE32-E72D297353CC}">
              <c16:uniqueId val="{00000000-950D-458F-A6BC-3E074786B0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95%</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148-474D-AE0F-32932EB389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48-474D-AE0F-32932EB389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98-4FC3-8ADB-EA4F15E096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98-4FC3-8ADB-EA4F15E0966C}"/>
              </c:ext>
            </c:extLst>
          </c:dPt>
          <c:dLbls>
            <c:dLbl>
              <c:idx val="0"/>
              <c:layout>
                <c:manualLayout>
                  <c:x val="-2.4219926991192572E-2"/>
                  <c:y val="6.6911587444692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48-474D-AE0F-32932EB38995}"/>
                </c:ext>
              </c:extLst>
            </c:dLbl>
            <c:dLbl>
              <c:idx val="1"/>
              <c:layout>
                <c:manualLayout>
                  <c:x val="-3.7617009551182891E-2"/>
                  <c:y val="0.124698857064457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48-474D-AE0F-32932EB3899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0.04</c:v>
                </c:pt>
                <c:pt idx="2">
                  <c:v>0.35</c:v>
                </c:pt>
                <c:pt idx="3">
                  <c:v>0.6</c:v>
                </c:pt>
              </c:numCache>
            </c:numRef>
          </c:val>
          <c:extLst>
            <c:ext xmlns:c16="http://schemas.microsoft.com/office/drawing/2014/chart" uri="{C3380CC4-5D6E-409C-BE32-E72D297353CC}">
              <c16:uniqueId val="{00000000-F148-474D-AE0F-32932EB3899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3,5</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96%</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F65-415C-9E15-E93955199B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65-415C-9E15-E93955199B6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C3-42C6-90E9-9F32102E47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C3-42C6-90E9-9F32102E477E}"/>
              </c:ext>
            </c:extLst>
          </c:dPt>
          <c:dLbls>
            <c:dLbl>
              <c:idx val="0"/>
              <c:delete val="1"/>
              <c:extLst>
                <c:ext xmlns:c15="http://schemas.microsoft.com/office/drawing/2012/chart" uri="{CE6537A1-D6FC-4f65-9D91-7224C49458BB}"/>
                <c:ext xmlns:c16="http://schemas.microsoft.com/office/drawing/2014/chart" uri="{C3380CC4-5D6E-409C-BE32-E72D297353CC}">
                  <c16:uniqueId val="{00000002-4F65-415C-9E15-E93955199B67}"/>
                </c:ext>
              </c:extLst>
            </c:dLbl>
            <c:dLbl>
              <c:idx val="1"/>
              <c:layout>
                <c:manualLayout>
                  <c:x val="-1.3565797481836509E-2"/>
                  <c:y val="0.10830990375833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65-415C-9E15-E93955199B6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formatCode="General">
                  <c:v>0</c:v>
                </c:pt>
                <c:pt idx="1">
                  <c:v>0.04</c:v>
                </c:pt>
                <c:pt idx="2">
                  <c:v>0.43</c:v>
                </c:pt>
                <c:pt idx="3">
                  <c:v>0.53</c:v>
                </c:pt>
              </c:numCache>
            </c:numRef>
          </c:val>
          <c:extLst>
            <c:ext xmlns:c16="http://schemas.microsoft.com/office/drawing/2014/chart" uri="{C3380CC4-5D6E-409C-BE32-E72D297353CC}">
              <c16:uniqueId val="{00000000-4F65-415C-9E15-E93955199B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3,2</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84%</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12B-48F4-AEC3-3E4436ED73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EC5-4FA6-89A0-98722EB339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EC5-4FA6-89A0-98722EB339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EC5-4FA6-89A0-98722EB33952}"/>
              </c:ext>
            </c:extLst>
          </c:dPt>
          <c:dLbls>
            <c:dLbl>
              <c:idx val="0"/>
              <c:layout>
                <c:manualLayout>
                  <c:x val="-2.497785433070809E-3"/>
                  <c:y val="8.5631777136728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2B-48F4-AEC3-3E4436ED73C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0.02</c:v>
                </c:pt>
                <c:pt idx="1">
                  <c:v>0.14000000000000001</c:v>
                </c:pt>
                <c:pt idx="2">
                  <c:v>0.45</c:v>
                </c:pt>
                <c:pt idx="3">
                  <c:v>0.39</c:v>
                </c:pt>
              </c:numCache>
            </c:numRef>
          </c:val>
          <c:extLst>
            <c:ext xmlns:c16="http://schemas.microsoft.com/office/drawing/2014/chart" uri="{C3380CC4-5D6E-409C-BE32-E72D297353CC}">
              <c16:uniqueId val="{00000000-412B-48F4-AEC3-3E4436ED73C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3,5</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DF9-47F2-BF3B-214B70277A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12-47D0-B499-7890859833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12-47D0-B499-7890859833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12-47D0-B499-7890859833E9}"/>
              </c:ext>
            </c:extLst>
          </c:dPt>
          <c:dLbls>
            <c:dLbl>
              <c:idx val="0"/>
              <c:layout>
                <c:manualLayout>
                  <c:x val="-3.6008150664989143E-3"/>
                  <c:y val="7.380579728291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F9-47F2-BF3B-214B70277AE3}"/>
                </c:ext>
              </c:extLst>
            </c:dLbl>
            <c:dLbl>
              <c:idx val="1"/>
              <c:layout>
                <c:manualLayout>
                  <c:x val="-6.0555962430751502E-2"/>
                  <c:y val="0.141614705086247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12-47D0-B499-7890859833E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0.06</c:v>
                </c:pt>
                <c:pt idx="2">
                  <c:v>0.34</c:v>
                </c:pt>
                <c:pt idx="3">
                  <c:v>0.59</c:v>
                </c:pt>
              </c:numCache>
            </c:numRef>
          </c:val>
          <c:extLst>
            <c:ext xmlns:c16="http://schemas.microsoft.com/office/drawing/2014/chart" uri="{C3380CC4-5D6E-409C-BE32-E72D297353CC}">
              <c16:uniqueId val="{00000000-6DF9-47F2-BF3B-214B70277A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3,3</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92%</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FE2-4364-80C2-CE0A31B6C1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9C-4E15-9724-F6301185C7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9C-4E15-9724-F6301185C7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9C-4E15-9724-F6301185C778}"/>
              </c:ext>
            </c:extLst>
          </c:dPt>
          <c:dLbls>
            <c:dLbl>
              <c:idx val="0"/>
              <c:delete val="1"/>
              <c:extLst>
                <c:ext xmlns:c15="http://schemas.microsoft.com/office/drawing/2012/chart" uri="{CE6537A1-D6FC-4f65-9D91-7224C49458BB}"/>
                <c:ext xmlns:c16="http://schemas.microsoft.com/office/drawing/2014/chart" uri="{C3380CC4-5D6E-409C-BE32-E72D297353CC}">
                  <c16:uniqueId val="{00000002-3FE2-4364-80C2-CE0A31B6C17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formatCode="General">
                  <c:v>0</c:v>
                </c:pt>
                <c:pt idx="1">
                  <c:v>0.08</c:v>
                </c:pt>
                <c:pt idx="2">
                  <c:v>0.52</c:v>
                </c:pt>
                <c:pt idx="3">
                  <c:v>0.4</c:v>
                </c:pt>
              </c:numCache>
            </c:numRef>
          </c:val>
          <c:extLst>
            <c:ext xmlns:c16="http://schemas.microsoft.com/office/drawing/2014/chart" uri="{C3380CC4-5D6E-409C-BE32-E72D297353CC}">
              <c16:uniqueId val="{00000000-3FE2-4364-80C2-CE0A31B6C1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3,0</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79%</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178-41CB-AC4D-610B64A0E1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C8-4284-A6E8-C00BDF8FB0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F178-41CB-AC4D-610B64A0E1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F178-41CB-AC4D-610B64A0E196}"/>
              </c:ext>
            </c:extLst>
          </c:dPt>
          <c:dLbls>
            <c:dLbl>
              <c:idx val="0"/>
              <c:layout>
                <c:manualLayout>
                  <c:x val="-2.0708107775590495E-2"/>
                  <c:y val="0.12099941337523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78-41CB-AC4D-610B64A0E196}"/>
                </c:ext>
              </c:extLst>
            </c:dLbl>
            <c:dLbl>
              <c:idx val="1"/>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5C8-4284-A6E8-C00BDF8FB0E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0.06</c:v>
                </c:pt>
                <c:pt idx="1">
                  <c:v>0.16</c:v>
                </c:pt>
                <c:pt idx="2">
                  <c:v>0.5</c:v>
                </c:pt>
                <c:pt idx="3">
                  <c:v>0.28999999999999998</c:v>
                </c:pt>
              </c:numCache>
            </c:numRef>
          </c:val>
          <c:extLst>
            <c:ext xmlns:c16="http://schemas.microsoft.com/office/drawing/2014/chart" uri="{C3380CC4-5D6E-409C-BE32-E72D297353CC}">
              <c16:uniqueId val="{00000000-F178-41CB-AC4D-610B64A0E19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541358145612612"/>
          <c:y val="0.80938057617883696"/>
          <c:w val="0.61767437995477914"/>
          <c:h val="0.1725656862533038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2,2</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38%</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7D-4D51-8538-9C2DD532F8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7D-4D51-8538-9C2DD532F8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7D-4D51-8538-9C2DD532F8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7D-4D51-8538-9C2DD532F826}"/>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0.3</c:v>
                </c:pt>
                <c:pt idx="1">
                  <c:v>0.32</c:v>
                </c:pt>
                <c:pt idx="2">
                  <c:v>0.24</c:v>
                </c:pt>
                <c:pt idx="3">
                  <c:v>0.14000000000000001</c:v>
                </c:pt>
              </c:numCache>
            </c:numRef>
          </c:val>
          <c:extLst>
            <c:ext xmlns:c16="http://schemas.microsoft.com/office/drawing/2014/chart" uri="{C3380CC4-5D6E-409C-BE32-E72D297353CC}">
              <c16:uniqueId val="{00000000-0ACB-4909-8E28-6A61B2F1870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2,9</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69%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63-4D37-9C3C-A20E805BB6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63-4D37-9C3C-A20E805BB6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63-4D37-9C3C-A20E805BB6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63-4D37-9C3C-A20E805BB618}"/>
              </c:ext>
            </c:extLst>
          </c:dPt>
          <c:dLbls>
            <c:dLbl>
              <c:idx val="0"/>
              <c:layout>
                <c:manualLayout>
                  <c:x val="-4.0756901715698131E-2"/>
                  <c:y val="0.104286448328984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63-4D37-9C3C-A20E805BB61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0.04</c:v>
                </c:pt>
                <c:pt idx="1">
                  <c:v>0.27</c:v>
                </c:pt>
                <c:pt idx="2">
                  <c:v>0.42</c:v>
                </c:pt>
                <c:pt idx="3">
                  <c:v>0.27</c:v>
                </c:pt>
              </c:numCache>
            </c:numRef>
          </c:val>
          <c:extLst>
            <c:ext xmlns:c16="http://schemas.microsoft.com/office/drawing/2014/chart" uri="{C3380CC4-5D6E-409C-BE32-E72D297353CC}">
              <c16:uniqueId val="{00000000-3556-4409-B0CA-4AF328BAF0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3,2</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75%</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7F9-40EA-B27D-E75E2F56C4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6C-4DA2-B472-D041F4352C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6C-4DA2-B472-D041F4352C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6C-4DA2-B472-D041F4352CE9}"/>
              </c:ext>
            </c:extLst>
          </c:dPt>
          <c:dLbls>
            <c:dLbl>
              <c:idx val="0"/>
              <c:layout>
                <c:manualLayout>
                  <c:x val="-6.2580356803225686E-3"/>
                  <c:y val="0.102527084772545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F9-40EA-B27D-E75E2F56C4F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0.02</c:v>
                </c:pt>
                <c:pt idx="1">
                  <c:v>0.23</c:v>
                </c:pt>
                <c:pt idx="2">
                  <c:v>0.31</c:v>
                </c:pt>
                <c:pt idx="3">
                  <c:v>0.44</c:v>
                </c:pt>
              </c:numCache>
            </c:numRef>
          </c:val>
          <c:extLst>
            <c:ext xmlns:c16="http://schemas.microsoft.com/office/drawing/2014/chart" uri="{C3380CC4-5D6E-409C-BE32-E72D297353CC}">
              <c16:uniqueId val="{00000000-47F9-40EA-B27D-E75E2F56C4F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3,0</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80%</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33-4B6A-8D84-D678B62B85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33-4B6A-8D84-D678B62B85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33-4B6A-8D84-D678B62B85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33-4B6A-8D84-D678B62B8564}"/>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0.06</c:v>
                </c:pt>
                <c:pt idx="1">
                  <c:v>0.14000000000000001</c:v>
                </c:pt>
                <c:pt idx="2">
                  <c:v>0.52</c:v>
                </c:pt>
                <c:pt idx="3">
                  <c:v>0.28000000000000003</c:v>
                </c:pt>
              </c:numCache>
            </c:numRef>
          </c:val>
          <c:extLst>
            <c:ext xmlns:c16="http://schemas.microsoft.com/office/drawing/2014/chart" uri="{C3380CC4-5D6E-409C-BE32-E72D297353CC}">
              <c16:uniqueId val="{00000000-E512-4CA8-A0C2-21169D8C8E4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3,5</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5A1-407A-B1C8-CE8C15F9A3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A1-407A-B1C8-CE8C15F9A3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A7-4EC0-A18A-064FA02543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FA7-4EC0-A18A-064FA02543B4}"/>
              </c:ext>
            </c:extLst>
          </c:dPt>
          <c:dLbls>
            <c:dLbl>
              <c:idx val="0"/>
              <c:layout>
                <c:manualLayout>
                  <c:x val="1.7975487439070661E-3"/>
                  <c:y val="6.983024531764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A1-407A-B1C8-CE8C15F9A3B5}"/>
                </c:ext>
              </c:extLst>
            </c:dLbl>
            <c:dLbl>
              <c:idx val="1"/>
              <c:layout>
                <c:manualLayout>
                  <c:x val="-6.5253913573303332E-2"/>
                  <c:y val="0.152577298935797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A1-407A-B1C8-CE8C15F9A3B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0.06</c:v>
                </c:pt>
                <c:pt idx="2">
                  <c:v>0.38</c:v>
                </c:pt>
                <c:pt idx="3">
                  <c:v>0.55000000000000004</c:v>
                </c:pt>
              </c:numCache>
            </c:numRef>
          </c:val>
          <c:extLst>
            <c:ext xmlns:c16="http://schemas.microsoft.com/office/drawing/2014/chart" uri="{C3380CC4-5D6E-409C-BE32-E72D297353CC}">
              <c16:uniqueId val="{00000000-F5A1-407A-B1C8-CE8C15F9A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3,1</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77%</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E23-4C89-BDB5-960CCED5D7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3A-43E6-B87D-0D501F9BC6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3A-43E6-B87D-0D501F9BC6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3A-43E6-B87D-0D501F9BC63B}"/>
              </c:ext>
            </c:extLst>
          </c:dPt>
          <c:dLbls>
            <c:dLbl>
              <c:idx val="0"/>
              <c:layout>
                <c:manualLayout>
                  <c:x val="-5.0503062117235346E-3"/>
                  <c:y val="9.3771157285414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23-4C89-BDB5-960CCED5D77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0.02</c:v>
                </c:pt>
                <c:pt idx="1">
                  <c:v>0.21</c:v>
                </c:pt>
                <c:pt idx="2">
                  <c:v>0.42</c:v>
                </c:pt>
                <c:pt idx="3">
                  <c:v>0.35</c:v>
                </c:pt>
              </c:numCache>
            </c:numRef>
          </c:val>
          <c:extLst>
            <c:ext xmlns:c16="http://schemas.microsoft.com/office/drawing/2014/chart" uri="{C3380CC4-5D6E-409C-BE32-E72D297353CC}">
              <c16:uniqueId val="{00000000-7E23-4C89-BDB5-960CCED5D7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3,1</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82%</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770-4CD9-ACBD-560CD0A543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E1-4064-821A-EE2DD0F5E7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E1-4064-821A-EE2DD0F5E7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E1-4064-821A-EE2DD0F5E721}"/>
              </c:ext>
            </c:extLst>
          </c:dPt>
          <c:dLbls>
            <c:dLbl>
              <c:idx val="0"/>
              <c:layout>
                <c:manualLayout>
                  <c:x val="-1.0375430610236278E-2"/>
                  <c:y val="8.7543533071576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70-4CD9-ACBD-560CD0A543F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0.03</c:v>
                </c:pt>
                <c:pt idx="1">
                  <c:v>0.15</c:v>
                </c:pt>
                <c:pt idx="2">
                  <c:v>0.48</c:v>
                </c:pt>
                <c:pt idx="3">
                  <c:v>0.34</c:v>
                </c:pt>
              </c:numCache>
            </c:numRef>
          </c:val>
          <c:extLst>
            <c:ext xmlns:c16="http://schemas.microsoft.com/office/drawing/2014/chart" uri="{C3380CC4-5D6E-409C-BE32-E72D297353CC}">
              <c16:uniqueId val="{00000000-6770-4CD9-ACBD-560CD0A543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3,4 </a:t>
            </a:r>
            <a:r>
              <a:rPr lang="lt-LT" sz="2400" b="1" dirty="0">
                <a:solidFill>
                  <a:srgbClr val="0070C0"/>
                </a:solidFill>
                <a:latin typeface="Times New Roman" panose="02020603050405020304" pitchFamily="18" charset="0"/>
                <a:cs typeface="Times New Roman" panose="02020603050405020304" pitchFamily="18" charset="0"/>
              </a:rPr>
              <a:t>90%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F3CF-4399-B178-C60C54E851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B6-4C6D-A167-554790D871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B6-4C6D-A167-554790D871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5B6-4C6D-A167-554790D87164}"/>
              </c:ext>
            </c:extLst>
          </c:dPt>
          <c:dLbls>
            <c:dLbl>
              <c:idx val="0"/>
              <c:layout>
                <c:manualLayout>
                  <c:x val="-1.0043628125876168E-2"/>
                  <c:y val="0.10248570419170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CF-4399-B178-C60C54E851F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0.02</c:v>
                </c:pt>
                <c:pt idx="1">
                  <c:v>0.08</c:v>
                </c:pt>
                <c:pt idx="2">
                  <c:v>0.39</c:v>
                </c:pt>
                <c:pt idx="3">
                  <c:v>0.51</c:v>
                </c:pt>
              </c:numCache>
            </c:numRef>
          </c:val>
          <c:extLst>
            <c:ext xmlns:c16="http://schemas.microsoft.com/office/drawing/2014/chart" uri="{C3380CC4-5D6E-409C-BE32-E72D297353CC}">
              <c16:uniqueId val="{00000000-F3CF-4399-B178-C60C54E851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84%</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BBF3-4C91-9C86-E8C4E73A0A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B1-4451-91D2-7694BCDA9E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B1-4451-91D2-7694BCDA9E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3B1-4451-91D2-7694BCDA9EDE}"/>
              </c:ext>
            </c:extLst>
          </c:dPt>
          <c:dLbls>
            <c:dLbl>
              <c:idx val="0"/>
              <c:layout>
                <c:manualLayout>
                  <c:x val="1.5590170793868157E-3"/>
                  <c:y val="8.1773008669976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F3-4C91-9C86-E8C4E73A0AF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0.15</c:v>
                </c:pt>
                <c:pt idx="2">
                  <c:v>0.3</c:v>
                </c:pt>
                <c:pt idx="3">
                  <c:v>0.54</c:v>
                </c:pt>
              </c:numCache>
            </c:numRef>
          </c:val>
          <c:extLst>
            <c:ext xmlns:c16="http://schemas.microsoft.com/office/drawing/2014/chart" uri="{C3380CC4-5D6E-409C-BE32-E72D297353CC}">
              <c16:uniqueId val="{00000000-BBF3-4C91-9C86-E8C4E73A0A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2,5</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54%</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70-423C-AC59-7DED28617C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70-423C-AC59-7DED28617C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70-423C-AC59-7DED28617C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70-423C-AC59-7DED28617C5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0.15</c:v>
                </c:pt>
                <c:pt idx="1">
                  <c:v>0.31</c:v>
                </c:pt>
                <c:pt idx="2">
                  <c:v>0.37</c:v>
                </c:pt>
                <c:pt idx="3">
                  <c:v>0.17</c:v>
                </c:pt>
              </c:numCache>
            </c:numRef>
          </c:val>
          <c:extLst>
            <c:ext xmlns:c16="http://schemas.microsoft.com/office/drawing/2014/chart" uri="{C3380CC4-5D6E-409C-BE32-E72D297353CC}">
              <c16:uniqueId val="{00000000-0390-45C5-9857-0CFD7E7A575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94%</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8C4E-4AC5-902A-3AAB7B249B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8C4E-4AC5-902A-3AAB7B249B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44-4738-83F8-449A2ECCA2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44-4738-83F8-449A2ECCA243}"/>
              </c:ext>
            </c:extLst>
          </c:dPt>
          <c:dLbls>
            <c:dLbl>
              <c:idx val="0"/>
              <c:layout>
                <c:manualLayout>
                  <c:x val="-3.9257182071973352E-2"/>
                  <c:y val="0.108893983717682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4E-4AC5-902A-3AAB7B249BAC}"/>
                </c:ext>
              </c:extLst>
            </c:dLbl>
            <c:dLbl>
              <c:idx val="1"/>
              <c:layout>
                <c:manualLayout>
                  <c:x val="-5.6027952261226435E-2"/>
                  <c:y val="0.102331637380394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4E-4AC5-902A-3AAB7B249BA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0.02</c:v>
                </c:pt>
                <c:pt idx="1">
                  <c:v>0.04</c:v>
                </c:pt>
                <c:pt idx="2">
                  <c:v>0.41</c:v>
                </c:pt>
                <c:pt idx="3">
                  <c:v>0.53</c:v>
                </c:pt>
              </c:numCache>
            </c:numRef>
          </c:val>
          <c:extLst>
            <c:ext xmlns:c16="http://schemas.microsoft.com/office/drawing/2014/chart" uri="{C3380CC4-5D6E-409C-BE32-E72D297353CC}">
              <c16:uniqueId val="{00000000-8C4E-4AC5-902A-3AAB7B249B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3,1</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76%</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4F1-4821-833F-0CCE76FE75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A1-445F-A669-C6E6284550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A1-445F-A669-C6E6284550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A1-445F-A669-C6E628455014}"/>
              </c:ext>
            </c:extLst>
          </c:dPt>
          <c:dLbls>
            <c:dLbl>
              <c:idx val="0"/>
              <c:layout>
                <c:manualLayout>
                  <c:x val="-2.6427774887528146E-2"/>
                  <c:y val="0.110238923471255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F1-4821-833F-0CCE76FE756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0.04</c:v>
                </c:pt>
                <c:pt idx="1">
                  <c:v>0.2</c:v>
                </c:pt>
                <c:pt idx="2">
                  <c:v>0.38</c:v>
                </c:pt>
                <c:pt idx="3">
                  <c:v>0.38</c:v>
                </c:pt>
              </c:numCache>
            </c:numRef>
          </c:val>
          <c:extLst>
            <c:ext xmlns:c16="http://schemas.microsoft.com/office/drawing/2014/chart" uri="{C3380CC4-5D6E-409C-BE32-E72D297353CC}">
              <c16:uniqueId val="{00000000-04F1-4821-833F-0CCE76FE75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100%</a:t>
            </a:r>
            <a:r>
              <a:rPr lang="lt-LT"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8257-4199-9CF5-DDB5F33EA7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57-4199-9CF5-DDB5F33EA7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C4-480E-B132-255424F97B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AC4-480E-B132-255424F97B2F}"/>
              </c:ext>
            </c:extLst>
          </c:dPt>
          <c:dLbls>
            <c:dLbl>
              <c:idx val="0"/>
              <c:delete val="1"/>
              <c:extLst>
                <c:ext xmlns:c15="http://schemas.microsoft.com/office/drawing/2012/chart" uri="{CE6537A1-D6FC-4f65-9D91-7224C49458BB}"/>
                <c:ext xmlns:c16="http://schemas.microsoft.com/office/drawing/2014/chart" uri="{C3380CC4-5D6E-409C-BE32-E72D297353CC}">
                  <c16:uniqueId val="{00000002-8257-4199-9CF5-DDB5F33EA785}"/>
                </c:ext>
              </c:extLst>
            </c:dLbl>
            <c:dLbl>
              <c:idx val="1"/>
              <c:delete val="1"/>
              <c:extLst>
                <c:ext xmlns:c15="http://schemas.microsoft.com/office/drawing/2012/chart" uri="{CE6537A1-D6FC-4f65-9D91-7224C49458BB}"/>
                <c:ext xmlns:c16="http://schemas.microsoft.com/office/drawing/2014/chart" uri="{C3380CC4-5D6E-409C-BE32-E72D297353CC}">
                  <c16:uniqueId val="{00000003-8257-4199-9CF5-DDB5F33EA78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General</c:formatCode>
                <c:ptCount val="4"/>
                <c:pt idx="0">
                  <c:v>0</c:v>
                </c:pt>
                <c:pt idx="1">
                  <c:v>0</c:v>
                </c:pt>
                <c:pt idx="2" formatCode="0%">
                  <c:v>0.37</c:v>
                </c:pt>
                <c:pt idx="3" formatCode="0%">
                  <c:v>0.63</c:v>
                </c:pt>
              </c:numCache>
            </c:numRef>
          </c:val>
          <c:extLst>
            <c:ext xmlns:c16="http://schemas.microsoft.com/office/drawing/2014/chart" uri="{C3380CC4-5D6E-409C-BE32-E72D297353CC}">
              <c16:uniqueId val="{00000000-8257-4199-9CF5-DDB5F33EA7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3,3</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84%</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C35-4361-98FB-ADF6BD401A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4E-4E08-B51C-07639446C3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4E-4E08-B51C-07639446C3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4E-4E08-B51C-07639446C374}"/>
              </c:ext>
            </c:extLst>
          </c:dPt>
          <c:dLbls>
            <c:dLbl>
              <c:idx val="0"/>
              <c:layout>
                <c:manualLayout>
                  <c:x val="-1.0440022145669291E-2"/>
                  <c:y val="9.5487817509746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35-4361-98FB-ADF6BD401A1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0.04</c:v>
                </c:pt>
                <c:pt idx="1">
                  <c:v>0.12</c:v>
                </c:pt>
                <c:pt idx="2">
                  <c:v>0.31</c:v>
                </c:pt>
                <c:pt idx="3">
                  <c:v>0.53</c:v>
                </c:pt>
              </c:numCache>
            </c:numRef>
          </c:val>
          <c:extLst>
            <c:ext xmlns:c16="http://schemas.microsoft.com/office/drawing/2014/chart" uri="{C3380CC4-5D6E-409C-BE32-E72D297353CC}">
              <c16:uniqueId val="{00000000-DC35-4361-98FB-ADF6BD401A1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97%</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A2C4-4EDF-B128-F04DEC7106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A2C4-4EDF-B128-F04DEC7106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9E-4ED0-96A7-1AA63930B4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9E-4ED0-96A7-1AA63930B4B9}"/>
              </c:ext>
            </c:extLst>
          </c:dPt>
          <c:dLbls>
            <c:dLbl>
              <c:idx val="0"/>
              <c:layout>
                <c:manualLayout>
                  <c:x val="-2.6515832997927518E-2"/>
                  <c:y val="8.6827727581967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C4-4EDF-B128-F04DEC710691}"/>
                </c:ext>
              </c:extLst>
            </c:dLbl>
            <c:dLbl>
              <c:idx val="1"/>
              <c:layout>
                <c:manualLayout>
                  <c:x val="-1.7614392193874569E-2"/>
                  <c:y val="0.17407046576672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C4-4EDF-B128-F04DEC71069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0.02</c:v>
                </c:pt>
                <c:pt idx="2">
                  <c:v>0.27</c:v>
                </c:pt>
                <c:pt idx="3">
                  <c:v>0.7</c:v>
                </c:pt>
              </c:numCache>
            </c:numRef>
          </c:val>
          <c:extLst>
            <c:ext xmlns:c16="http://schemas.microsoft.com/office/drawing/2014/chart" uri="{C3380CC4-5D6E-409C-BE32-E72D297353CC}">
              <c16:uniqueId val="{00000000-A2C4-4EDF-B128-F04DEC71069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92%</a:t>
            </a:r>
            <a:r>
              <a:rPr lang="lt-LT"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A8F-4170-A416-41B495672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52-4BF1-8B81-0222A7EDDC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52-4BF1-8B81-0222A7EDDC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52-4BF1-8B81-0222A7EDDC5D}"/>
              </c:ext>
            </c:extLst>
          </c:dPt>
          <c:dLbls>
            <c:dLbl>
              <c:idx val="0"/>
              <c:delete val="1"/>
              <c:extLst>
                <c:ext xmlns:c15="http://schemas.microsoft.com/office/drawing/2012/chart" uri="{CE6537A1-D6FC-4f65-9D91-7224C49458BB}"/>
                <c:ext xmlns:c16="http://schemas.microsoft.com/office/drawing/2014/chart" uri="{C3380CC4-5D6E-409C-BE32-E72D297353CC}">
                  <c16:uniqueId val="{00000002-7A8F-4170-A416-41B49567292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formatCode="General">
                  <c:v>0</c:v>
                </c:pt>
                <c:pt idx="1">
                  <c:v>0.08</c:v>
                </c:pt>
                <c:pt idx="2">
                  <c:v>0.39</c:v>
                </c:pt>
                <c:pt idx="3">
                  <c:v>0.53</c:v>
                </c:pt>
              </c:numCache>
            </c:numRef>
          </c:val>
          <c:extLst>
            <c:ext xmlns:c16="http://schemas.microsoft.com/office/drawing/2014/chart" uri="{C3380CC4-5D6E-409C-BE32-E72D297353CC}">
              <c16:uniqueId val="{00000000-7A8F-4170-A416-41B49567292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90%</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B83-46F7-9CB4-6FAA7A43D1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3F-4156-BB97-63B215AE54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3F-4156-BB97-63B215AE540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3F-4156-BB97-63B215AE5409}"/>
              </c:ext>
            </c:extLst>
          </c:dPt>
          <c:dLbls>
            <c:dLbl>
              <c:idx val="0"/>
              <c:delete val="1"/>
              <c:extLst>
                <c:ext xmlns:c15="http://schemas.microsoft.com/office/drawing/2012/chart" uri="{CE6537A1-D6FC-4f65-9D91-7224C49458BB}"/>
                <c:ext xmlns:c16="http://schemas.microsoft.com/office/drawing/2014/chart" uri="{C3380CC4-5D6E-409C-BE32-E72D297353CC}">
                  <c16:uniqueId val="{00000002-EB83-46F7-9CB4-6FAA7A43D1C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formatCode="General">
                  <c:v>0</c:v>
                </c:pt>
                <c:pt idx="1">
                  <c:v>0.1</c:v>
                </c:pt>
                <c:pt idx="2">
                  <c:v>0.43</c:v>
                </c:pt>
                <c:pt idx="3">
                  <c:v>0.47</c:v>
                </c:pt>
              </c:numCache>
            </c:numRef>
          </c:val>
          <c:extLst>
            <c:ext xmlns:c16="http://schemas.microsoft.com/office/drawing/2014/chart" uri="{C3380CC4-5D6E-409C-BE32-E72D297353CC}">
              <c16:uniqueId val="{00000000-EB83-46F7-9CB4-6FAA7A43D1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3,5</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98%</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AFE-41CA-AD22-D7E648751EB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9AFE-41CA-AD22-D7E648751E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AFE-41CA-AD22-D7E648751E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9AFE-41CA-AD22-D7E648751EBF}"/>
              </c:ext>
            </c:extLst>
          </c:dPt>
          <c:dLbls>
            <c:dLbl>
              <c:idx val="0"/>
              <c:delete val="1"/>
              <c:extLst>
                <c:ext xmlns:c15="http://schemas.microsoft.com/office/drawing/2012/chart" uri="{CE6537A1-D6FC-4f65-9D91-7224C49458BB}"/>
                <c:ext xmlns:c16="http://schemas.microsoft.com/office/drawing/2014/chart" uri="{C3380CC4-5D6E-409C-BE32-E72D297353CC}">
                  <c16:uniqueId val="{00000003-9AFE-41CA-AD22-D7E648751EBF}"/>
                </c:ext>
              </c:extLst>
            </c:dLbl>
            <c:dLbl>
              <c:idx val="1"/>
              <c:layout>
                <c:manualLayout>
                  <c:x val="-5.3334569591844501E-3"/>
                  <c:y val="0.11159877720370148"/>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FE-41CA-AD22-D7E648751EBF}"/>
                </c:ext>
              </c:extLst>
            </c:dLbl>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5-9AFE-41CA-AD22-D7E648751EBF}"/>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2-9AFE-41CA-AD22-D7E648751E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c:v>
                </c:pt>
                <c:pt idx="1">
                  <c:v>0.02</c:v>
                </c:pt>
                <c:pt idx="2">
                  <c:v>0.46</c:v>
                </c:pt>
                <c:pt idx="3">
                  <c:v>0.52</c:v>
                </c:pt>
              </c:numCache>
            </c:numRef>
          </c:val>
          <c:extLst>
            <c:ext xmlns:c16="http://schemas.microsoft.com/office/drawing/2014/chart" uri="{C3380CC4-5D6E-409C-BE32-E72D297353CC}">
              <c16:uniqueId val="{00000000-9AFE-41CA-AD22-D7E648751E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3,0</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77%</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5C-49A1-A692-5CF4FE4295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5C-49A1-A692-5CF4FE4295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5C-49A1-A692-5CF4FE4295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5C-49A1-A692-5CF4FE429524}"/>
              </c:ext>
            </c:extLst>
          </c:dPt>
          <c:dLbls>
            <c:dLbl>
              <c:idx val="1"/>
              <c:tx>
                <c:rich>
                  <a:bodyPr/>
                  <a:lstStyle/>
                  <a:p>
                    <a:r>
                      <a:rPr lang="en-US"/>
                      <a:t>16%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45C-49A1-A692-5CF4FE42952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7.0000000000000007E-2</c:v>
                </c:pt>
                <c:pt idx="1">
                  <c:v>0.15</c:v>
                </c:pt>
                <c:pt idx="2">
                  <c:v>0.43</c:v>
                </c:pt>
                <c:pt idx="3">
                  <c:v>0.34</c:v>
                </c:pt>
              </c:numCache>
            </c:numRef>
          </c:val>
          <c:extLst>
            <c:ext xmlns:c16="http://schemas.microsoft.com/office/drawing/2014/chart" uri="{C3380CC4-5D6E-409C-BE32-E72D297353CC}">
              <c16:uniqueId val="{00000000-6140-42B1-8AAE-6491B81302B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A40E-4A41-B206-9E3CF63F44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31-481B-AAD7-A40AA9022A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31-481B-AAD7-A40AA9022A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31-481B-AAD7-A40AA9022A0B}"/>
              </c:ext>
            </c:extLst>
          </c:dPt>
          <c:dLbls>
            <c:dLbl>
              <c:idx val="0"/>
              <c:layout>
                <c:manualLayout>
                  <c:x val="-8.3338917913997178E-3"/>
                  <c:y val="7.651433204474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0E-4A41-B206-9E3CF63F449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7.0000000000000007E-2</c:v>
                </c:pt>
                <c:pt idx="2">
                  <c:v>0.44</c:v>
                </c:pt>
                <c:pt idx="3">
                  <c:v>0.48</c:v>
                </c:pt>
              </c:numCache>
            </c:numRef>
          </c:val>
          <c:extLst>
            <c:ext xmlns:c16="http://schemas.microsoft.com/office/drawing/2014/chart" uri="{C3380CC4-5D6E-409C-BE32-E72D297353CC}">
              <c16:uniqueId val="{00000000-A40E-4A41-B206-9E3CF63F44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Mokytojai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98%</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Mokytojai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C66-40F5-B52A-600F6CBE00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66-40F5-B52A-600F6CBE00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AF8-4CDD-94D1-CDB71283D8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AF8-4CDD-94D1-CDB71283D81E}"/>
              </c:ext>
            </c:extLst>
          </c:dPt>
          <c:dLbls>
            <c:dLbl>
              <c:idx val="0"/>
              <c:delete val="1"/>
              <c:extLst>
                <c:ext xmlns:c15="http://schemas.microsoft.com/office/drawing/2012/chart" uri="{CE6537A1-D6FC-4f65-9D91-7224C49458BB}"/>
                <c:ext xmlns:c16="http://schemas.microsoft.com/office/drawing/2014/chart" uri="{C3380CC4-5D6E-409C-BE32-E72D297353CC}">
                  <c16:uniqueId val="{00000002-EC66-40F5-B52A-600F6CBE0038}"/>
                </c:ext>
              </c:extLst>
            </c:dLbl>
            <c:dLbl>
              <c:idx val="1"/>
              <c:layout>
                <c:manualLayout>
                  <c:x val="-6.3920746319753507E-3"/>
                  <c:y val="0.10169400768223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66-40F5-B52A-600F6CBE003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c:v>
                </c:pt>
                <c:pt idx="1">
                  <c:v>0.02</c:v>
                </c:pt>
                <c:pt idx="2">
                  <c:v>0.33</c:v>
                </c:pt>
                <c:pt idx="3">
                  <c:v>0.65</c:v>
                </c:pt>
              </c:numCache>
            </c:numRef>
          </c:val>
          <c:extLst>
            <c:ext xmlns:c16="http://schemas.microsoft.com/office/drawing/2014/chart" uri="{C3380CC4-5D6E-409C-BE32-E72D297353CC}">
              <c16:uniqueId val="{00000000-EC66-40F5-B52A-600F6CBE00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err="1">
                <a:latin typeface="Times New Roman" panose="02020603050405020304" pitchFamily="18" charset="0"/>
                <a:cs typeface="Times New Roman" panose="02020603050405020304" pitchFamily="18" charset="0"/>
              </a:rPr>
              <a:t>Mokiniai</a:t>
            </a:r>
            <a:r>
              <a:rPr lang="lt-LT" sz="2400" b="1" dirty="0">
                <a:latin typeface="Times New Roman" panose="02020603050405020304" pitchFamily="18" charset="0"/>
                <a:cs typeface="Times New Roman" panose="02020603050405020304" pitchFamily="18" charset="0"/>
              </a:rPr>
              <a:t> </a:t>
            </a:r>
            <a:r>
              <a:rPr lang="lt-LT" sz="2400" b="1" dirty="0">
                <a:solidFill>
                  <a:srgbClr val="FF0000"/>
                </a:solidFill>
                <a:latin typeface="Times New Roman" panose="02020603050405020304" pitchFamily="18" charset="0"/>
                <a:cs typeface="Times New Roman" panose="02020603050405020304" pitchFamily="18" charset="0"/>
              </a:rPr>
              <a:t>3,4</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89%</a:t>
            </a:r>
            <a:endParaRPr lang="en-US" sz="2400" b="1" dirty="0">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Mokiniai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BA0-4862-866F-4677A83E9C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42-4D18-BE64-4DDA6CBC17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42-4D18-BE64-4DDA6CBC17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42-4D18-BE64-4DDA6CBC1774}"/>
              </c:ext>
            </c:extLst>
          </c:dPt>
          <c:dLbls>
            <c:dLbl>
              <c:idx val="0"/>
              <c:layout>
                <c:manualLayout>
                  <c:x val="-6.936515748031496E-3"/>
                  <c:y val="9.818123554852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A0-4862-866F-4677A83E9C3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Visiškai nesutinku</c:v>
                </c:pt>
                <c:pt idx="1">
                  <c:v>Ko gero nesutinku</c:v>
                </c:pt>
                <c:pt idx="2">
                  <c:v>Ko gero sutinku</c:v>
                </c:pt>
                <c:pt idx="3">
                  <c:v>Visiškai sutinku</c:v>
                </c:pt>
              </c:strCache>
            </c:strRef>
          </c:cat>
          <c:val>
            <c:numRef>
              <c:f>Lapas1!$B$2:$B$5</c:f>
              <c:numCache>
                <c:formatCode>0%</c:formatCode>
                <c:ptCount val="4"/>
                <c:pt idx="0">
                  <c:v>0.02</c:v>
                </c:pt>
                <c:pt idx="1">
                  <c:v>0.09</c:v>
                </c:pt>
                <c:pt idx="2">
                  <c:v>0.33</c:v>
                </c:pt>
                <c:pt idx="3">
                  <c:v>0.56000000000000005</c:v>
                </c:pt>
              </c:numCache>
            </c:numRef>
          </c:val>
          <c:extLst>
            <c:ext xmlns:c16="http://schemas.microsoft.com/office/drawing/2014/chart" uri="{C3380CC4-5D6E-409C-BE32-E72D297353CC}">
              <c16:uniqueId val="{00000000-2BA0-4862-866F-4677A83E9C3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lt-LT" sz="2400" b="1" dirty="0">
                <a:latin typeface="Times New Roman" panose="02020603050405020304" pitchFamily="18" charset="0"/>
                <a:cs typeface="Times New Roman" panose="02020603050405020304" pitchFamily="18" charset="0"/>
              </a:rPr>
              <a:t>Tėvai </a:t>
            </a:r>
            <a:r>
              <a:rPr lang="lt-LT" sz="2400" b="1" dirty="0">
                <a:solidFill>
                  <a:srgbClr val="FF0000"/>
                </a:solidFill>
                <a:latin typeface="Times New Roman" panose="02020603050405020304" pitchFamily="18" charset="0"/>
                <a:cs typeface="Times New Roman" panose="02020603050405020304" pitchFamily="18" charset="0"/>
              </a:rPr>
              <a:t>3,6</a:t>
            </a:r>
            <a:r>
              <a:rPr lang="lt-LT" sz="2400" b="1" dirty="0">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96%</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title>
    <c:autoTitleDeleted val="0"/>
    <c:plotArea>
      <c:layout/>
      <c:pieChart>
        <c:varyColors val="1"/>
        <c:ser>
          <c:idx val="0"/>
          <c:order val="0"/>
          <c:tx>
            <c:strRef>
              <c:f>Lapas1!$B$1</c:f>
              <c:strCache>
                <c:ptCount val="1"/>
                <c:pt idx="0">
                  <c:v>Tėvai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EAB2-4EC8-8860-1297EC3479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AB2-4EC8-8860-1297EC3479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5D-4B89-9288-39A66CE0B1E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5D-4B89-9288-39A66CE0B1E6}"/>
              </c:ext>
            </c:extLst>
          </c:dPt>
          <c:dLbls>
            <c:dLbl>
              <c:idx val="0"/>
              <c:layout>
                <c:manualLayout>
                  <c:x val="-2.3029483814745896E-2"/>
                  <c:y val="8.0503532535781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B2-4EC8-8860-1297EC347970}"/>
                </c:ext>
              </c:extLst>
            </c:dLbl>
            <c:dLbl>
              <c:idx val="1"/>
              <c:layout>
                <c:manualLayout>
                  <c:x val="-1.007616814777291E-2"/>
                  <c:y val="0.10021478188663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B2-4EC8-8860-1297EC34797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Lapas1!$A$2:$A$5</c:f>
              <c:strCache>
                <c:ptCount val="4"/>
                <c:pt idx="0">
                  <c:v>1-asis ketvirtis</c:v>
                </c:pt>
                <c:pt idx="1">
                  <c:v>2-asis ketvirtis</c:v>
                </c:pt>
                <c:pt idx="2">
                  <c:v>3-iasis ketvirtis</c:v>
                </c:pt>
                <c:pt idx="3">
                  <c:v>4-asis ketvirtis</c:v>
                </c:pt>
              </c:strCache>
            </c:strRef>
          </c:cat>
          <c:val>
            <c:numRef>
              <c:f>Lapas1!$B$2:$B$5</c:f>
              <c:numCache>
                <c:formatCode>0%</c:formatCode>
                <c:ptCount val="4"/>
                <c:pt idx="0">
                  <c:v>0.01</c:v>
                </c:pt>
                <c:pt idx="1">
                  <c:v>0.03</c:v>
                </c:pt>
                <c:pt idx="2">
                  <c:v>0.28000000000000003</c:v>
                </c:pt>
                <c:pt idx="3">
                  <c:v>0.68</c:v>
                </c:pt>
              </c:numCache>
            </c:numRef>
          </c:val>
          <c:extLst>
            <c:ext xmlns:c16="http://schemas.microsoft.com/office/drawing/2014/chart" uri="{C3380CC4-5D6E-409C-BE32-E72D297353CC}">
              <c16:uniqueId val="{00000000-EAB2-4EC8-8860-1297EC3479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6808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333331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201762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lt-LT"/>
              <a:t>Spustelėję redaguokite stilių</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a:xfrm>
            <a:off x="2416500" y="329307"/>
            <a:ext cx="4973915" cy="309201"/>
          </a:xfrm>
        </p:spPr>
        <p:txBody>
          <a:bodyPr/>
          <a:lstStyle/>
          <a:p>
            <a:endParaRPr lang="lt-LT"/>
          </a:p>
        </p:txBody>
      </p:sp>
      <p:sp>
        <p:nvSpPr>
          <p:cNvPr id="6" name="Slide Number Placeholder 5"/>
          <p:cNvSpPr>
            <a:spLocks noGrp="1"/>
          </p:cNvSpPr>
          <p:nvPr>
            <p:ph type="sldNum" sz="quarter" idx="12"/>
          </p:nvPr>
        </p:nvSpPr>
        <p:spPr>
          <a:xfrm>
            <a:off x="1437664" y="798973"/>
            <a:ext cx="811019" cy="503578"/>
          </a:xfrm>
        </p:spPr>
        <p:txBody>
          <a:bodyPr/>
          <a:lstStyle/>
          <a:p>
            <a:fld id="{B8F81742-D30F-4A72-9342-45A75255B327}" type="slidenum">
              <a:rPr lang="lt-LT" smtClean="0"/>
              <a:t>‹#›</a:t>
            </a:fld>
            <a:endParaRPr lang="lt-L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173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568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lt-LT"/>
              <a:t>Spustelėję redaguokite stilių</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69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909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lt-LT"/>
              <a:t>Spustelėję redaguokite stilių</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447191" y="2824269"/>
            <a:ext cx="4645152" cy="264445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412362" y="2821491"/>
            <a:ext cx="4645152" cy="2637371"/>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683628-07D5-41DD-AC82-8EF3ACAF4A3C}" type="datetimeFigureOut">
              <a:rPr lang="lt-LT" smtClean="0"/>
              <a:t>2021-02-16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8F81742-D30F-4A72-9342-45A75255B327}" type="slidenum">
              <a:rPr lang="lt-LT" smtClean="0"/>
              <a:t>‹#›</a:t>
            </a:fld>
            <a:endParaRPr lang="lt-L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865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683628-07D5-41DD-AC82-8EF3ACAF4A3C}" type="datetimeFigureOut">
              <a:rPr lang="lt-LT" smtClean="0"/>
              <a:t>2021-02-16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8F81742-D30F-4A72-9342-45A75255B327}" type="slidenum">
              <a:rPr lang="lt-LT" smtClean="0"/>
              <a:t>‹#›</a:t>
            </a:fld>
            <a:endParaRPr lang="lt-L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9658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83628-07D5-41DD-AC82-8EF3ACAF4A3C}" type="datetimeFigureOut">
              <a:rPr lang="lt-LT" smtClean="0"/>
              <a:t>2021-02-16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106456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lt-LT"/>
              <a:t>Spustelėję redaguokite stilių</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531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3210270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a:xfrm>
            <a:off x="1447382" y="318640"/>
            <a:ext cx="5541004" cy="320931"/>
          </a:xfrm>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3425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110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lt-LT"/>
              <a:t>Spustelėję redaguokite stilių</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54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lt-LT"/>
              <a:t>Spustelėję redaguokite stilių</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a:xfrm>
            <a:off x="2416500" y="329307"/>
            <a:ext cx="4973915" cy="309201"/>
          </a:xfrm>
        </p:spPr>
        <p:txBody>
          <a:bodyPr/>
          <a:lstStyle/>
          <a:p>
            <a:endParaRPr lang="lt-LT"/>
          </a:p>
        </p:txBody>
      </p:sp>
      <p:sp>
        <p:nvSpPr>
          <p:cNvPr id="6" name="Slide Number Placeholder 5"/>
          <p:cNvSpPr>
            <a:spLocks noGrp="1"/>
          </p:cNvSpPr>
          <p:nvPr>
            <p:ph type="sldNum" sz="quarter" idx="12"/>
          </p:nvPr>
        </p:nvSpPr>
        <p:spPr>
          <a:xfrm>
            <a:off x="1437664" y="798973"/>
            <a:ext cx="811019" cy="503578"/>
          </a:xfrm>
        </p:spPr>
        <p:txBody>
          <a:bodyPr/>
          <a:lstStyle/>
          <a:p>
            <a:fld id="{B8F81742-D30F-4A72-9342-45A75255B327}" type="slidenum">
              <a:rPr lang="lt-LT" smtClean="0"/>
              <a:t>‹#›</a:t>
            </a:fld>
            <a:endParaRPr lang="lt-L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9103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598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lt-LT"/>
              <a:t>Spustelėję redaguokite stilių</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922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5308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lt-LT"/>
              <a:t>Spustelėję redaguokite stilių</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447191" y="2824269"/>
            <a:ext cx="4645152" cy="264445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412362" y="2821491"/>
            <a:ext cx="4645152" cy="2637371"/>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683628-07D5-41DD-AC82-8EF3ACAF4A3C}" type="datetimeFigureOut">
              <a:rPr lang="lt-LT" smtClean="0"/>
              <a:t>2021-02-16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8F81742-D30F-4A72-9342-45A75255B327}" type="slidenum">
              <a:rPr lang="lt-LT" smtClean="0"/>
              <a:t>‹#›</a:t>
            </a:fld>
            <a:endParaRPr lang="lt-L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9672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683628-07D5-41DD-AC82-8EF3ACAF4A3C}" type="datetimeFigureOut">
              <a:rPr lang="lt-LT" smtClean="0"/>
              <a:t>2021-02-16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8F81742-D30F-4A72-9342-45A75255B327}" type="slidenum">
              <a:rPr lang="lt-LT" smtClean="0"/>
              <a:t>‹#›</a:t>
            </a:fld>
            <a:endParaRPr lang="lt-L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683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83628-07D5-41DD-AC82-8EF3ACAF4A3C}" type="datetimeFigureOut">
              <a:rPr lang="lt-LT" smtClean="0"/>
              <a:t>2021-02-16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202313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889912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lt-LT"/>
              <a:t>Spustelėję redaguokite stilių</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2414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a:xfrm>
            <a:off x="1447382" y="318640"/>
            <a:ext cx="5541004" cy="320931"/>
          </a:xfrm>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4935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6244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lt-LT"/>
              <a:t>Spustelėję redaguokite stilių</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804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lt-LT"/>
              <a:t>Spustelėję redaguokite stilių</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a:xfrm>
            <a:off x="2416500" y="329307"/>
            <a:ext cx="4973915" cy="309201"/>
          </a:xfrm>
        </p:spPr>
        <p:txBody>
          <a:bodyPr/>
          <a:lstStyle/>
          <a:p>
            <a:endParaRPr lang="lt-LT"/>
          </a:p>
        </p:txBody>
      </p:sp>
      <p:sp>
        <p:nvSpPr>
          <p:cNvPr id="6" name="Slide Number Placeholder 5"/>
          <p:cNvSpPr>
            <a:spLocks noGrp="1"/>
          </p:cNvSpPr>
          <p:nvPr>
            <p:ph type="sldNum" sz="quarter" idx="12"/>
          </p:nvPr>
        </p:nvSpPr>
        <p:spPr>
          <a:xfrm>
            <a:off x="1437664" y="798973"/>
            <a:ext cx="811019" cy="503578"/>
          </a:xfrm>
        </p:spPr>
        <p:txBody>
          <a:bodyPr/>
          <a:lstStyle/>
          <a:p>
            <a:fld id="{B8F81742-D30F-4A72-9342-45A75255B327}" type="slidenum">
              <a:rPr lang="lt-LT" smtClean="0"/>
              <a:t>‹#›</a:t>
            </a:fld>
            <a:endParaRPr lang="lt-LT"/>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205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0489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lt-LT"/>
              <a:t>Spustelėję redaguokite stilių</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7587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6799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lt-LT"/>
              <a:t>Spustelėję redaguokite stilių</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447191" y="2824269"/>
            <a:ext cx="4645152" cy="264445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412362" y="2821491"/>
            <a:ext cx="4645152" cy="2637371"/>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683628-07D5-41DD-AC82-8EF3ACAF4A3C}" type="datetimeFigureOut">
              <a:rPr lang="lt-LT" smtClean="0"/>
              <a:t>2021-02-16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8F81742-D30F-4A72-9342-45A75255B327}" type="slidenum">
              <a:rPr lang="lt-LT" smtClean="0"/>
              <a:t>‹#›</a:t>
            </a:fld>
            <a:endParaRPr lang="lt-LT"/>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9257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683628-07D5-41DD-AC82-8EF3ACAF4A3C}" type="datetimeFigureOut">
              <a:rPr lang="lt-LT" smtClean="0"/>
              <a:t>2021-02-16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8F81742-D30F-4A72-9342-45A75255B327}" type="slidenum">
              <a:rPr lang="lt-LT" smtClean="0"/>
              <a:t>‹#›</a:t>
            </a:fld>
            <a:endParaRPr lang="lt-LT"/>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59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376395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83628-07D5-41DD-AC82-8EF3ACAF4A3C}" type="datetimeFigureOut">
              <a:rPr lang="lt-LT" smtClean="0"/>
              <a:t>2021-02-16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3718817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lt-LT"/>
              <a:t>Spustelėję redaguokite stilių</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1573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a:xfrm>
            <a:off x="1447382" y="318640"/>
            <a:ext cx="5541004" cy="320931"/>
          </a:xfrm>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7262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3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lt-LT"/>
              <a:t>Spustelėję redaguokite stilių</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683628-07D5-41DD-AC82-8EF3ACAF4A3C}" type="datetimeFigureOut">
              <a:rPr lang="lt-LT" smtClean="0"/>
              <a:t>2021-02-16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B8F81742-D30F-4A72-9342-45A75255B327}" type="slidenum">
              <a:rPr lang="lt-LT" smtClean="0"/>
              <a:t>‹#›</a:t>
            </a:fld>
            <a:endParaRPr lang="lt-LT"/>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22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lt-LT"/>
              <a:t>Spustelėję redaguokite stilių</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683628-07D5-41DD-AC82-8EF3ACAF4A3C}" type="datetimeFigureOut">
              <a:rPr lang="lt-LT" smtClean="0"/>
              <a:t>2021-02-16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43171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683628-07D5-41DD-AC82-8EF3ACAF4A3C}" type="datetimeFigureOut">
              <a:rPr lang="lt-LT" smtClean="0"/>
              <a:t>2021-02-16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165189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83628-07D5-41DD-AC82-8EF3ACAF4A3C}" type="datetimeFigureOut">
              <a:rPr lang="lt-LT" smtClean="0"/>
              <a:t>2021-02-16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42145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295496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683628-07D5-41DD-AC82-8EF3ACAF4A3C}" type="datetimeFigureOut">
              <a:rPr lang="lt-LT" smtClean="0"/>
              <a:t>2021-02-16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B8F81742-D30F-4A72-9342-45A75255B327}" type="slidenum">
              <a:rPr lang="lt-LT" smtClean="0"/>
              <a:t>‹#›</a:t>
            </a:fld>
            <a:endParaRPr lang="lt-LT"/>
          </a:p>
        </p:txBody>
      </p:sp>
    </p:spTree>
    <p:extLst>
      <p:ext uri="{BB962C8B-B14F-4D97-AF65-F5344CB8AC3E}">
        <p14:creationId xmlns:p14="http://schemas.microsoft.com/office/powerpoint/2010/main" val="278178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83628-07D5-41DD-AC82-8EF3ACAF4A3C}" type="datetimeFigureOut">
              <a:rPr lang="lt-LT" smtClean="0"/>
              <a:t>2021-02-16</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81742-D30F-4A72-9342-45A75255B327}" type="slidenum">
              <a:rPr lang="lt-LT" smtClean="0"/>
              <a:t>‹#›</a:t>
            </a:fld>
            <a:endParaRPr lang="lt-LT"/>
          </a:p>
        </p:txBody>
      </p:sp>
    </p:spTree>
    <p:extLst>
      <p:ext uri="{BB962C8B-B14F-4D97-AF65-F5344CB8AC3E}">
        <p14:creationId xmlns:p14="http://schemas.microsoft.com/office/powerpoint/2010/main" val="35586607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683628-07D5-41DD-AC82-8EF3ACAF4A3C}" type="datetimeFigureOut">
              <a:rPr lang="lt-LT" smtClean="0"/>
              <a:t>2021-02-16</a:t>
            </a:fld>
            <a:endParaRPr lang="lt-L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8F81742-D30F-4A72-9342-45A75255B327}" type="slidenum">
              <a:rPr lang="lt-LT" smtClean="0"/>
              <a:t>‹#›</a:t>
            </a:fld>
            <a:endParaRPr lang="lt-L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31120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683628-07D5-41DD-AC82-8EF3ACAF4A3C}" type="datetimeFigureOut">
              <a:rPr lang="lt-LT" smtClean="0"/>
              <a:t>2021-02-16</a:t>
            </a:fld>
            <a:endParaRPr lang="lt-L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8F81742-D30F-4A72-9342-45A75255B327}" type="slidenum">
              <a:rPr lang="lt-LT" smtClean="0"/>
              <a:t>‹#›</a:t>
            </a:fld>
            <a:endParaRPr lang="lt-L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83120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683628-07D5-41DD-AC82-8EF3ACAF4A3C}" type="datetimeFigureOut">
              <a:rPr lang="lt-LT" smtClean="0"/>
              <a:t>2021-02-16</a:t>
            </a:fld>
            <a:endParaRPr lang="lt-LT"/>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8F81742-D30F-4A72-9342-45A75255B327}" type="slidenum">
              <a:rPr lang="lt-LT" smtClean="0"/>
              <a:t>‹#›</a:t>
            </a:fld>
            <a:endParaRPr lang="lt-LT"/>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92973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895D68-B757-40AE-84E0-32B75B2338E0}"/>
              </a:ext>
            </a:extLst>
          </p:cNvPr>
          <p:cNvSpPr>
            <a:spLocks noGrp="1"/>
          </p:cNvSpPr>
          <p:nvPr>
            <p:ph type="ctrTitle"/>
          </p:nvPr>
        </p:nvSpPr>
        <p:spPr>
          <a:xfrm>
            <a:off x="1910853" y="802298"/>
            <a:ext cx="9143999" cy="2541431"/>
          </a:xfrm>
        </p:spPr>
        <p:txBody>
          <a:bodyPr>
            <a:normAutofit/>
          </a:bodyPr>
          <a:lstStyle/>
          <a:p>
            <a:pPr algn="ctr"/>
            <a:br>
              <a:rPr lang="lt-LT" sz="4000" dirty="0">
                <a:latin typeface="Times New Roman" panose="02020603050405020304" pitchFamily="18" charset="0"/>
                <a:cs typeface="Times New Roman" panose="02020603050405020304" pitchFamily="18" charset="0"/>
              </a:rPr>
            </a:br>
            <a:br>
              <a:rPr lang="lt-LT" sz="4000"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Aplinkų </a:t>
            </a:r>
            <a:r>
              <a:rPr lang="lt-LT" sz="4000" b="1" dirty="0" err="1">
                <a:latin typeface="Times New Roman" panose="02020603050405020304" pitchFamily="18" charset="0"/>
                <a:cs typeface="Times New Roman" panose="02020603050405020304" pitchFamily="18" charset="0"/>
              </a:rPr>
              <a:t>bendrakūra</a:t>
            </a:r>
            <a:r>
              <a:rPr lang="lt-LT" sz="4000" b="1" dirty="0">
                <a:latin typeface="Times New Roman" panose="02020603050405020304" pitchFamily="18" charset="0"/>
                <a:cs typeface="Times New Roman" panose="02020603050405020304" pitchFamily="18" charset="0"/>
              </a:rPr>
              <a:t>. </a:t>
            </a:r>
            <a:br>
              <a:rPr lang="lt-LT" sz="40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Mokymasis ne mokykloje. </a:t>
            </a:r>
          </a:p>
        </p:txBody>
      </p:sp>
      <p:sp>
        <p:nvSpPr>
          <p:cNvPr id="3" name="Antrinis pavadinimas 2">
            <a:extLst>
              <a:ext uri="{FF2B5EF4-FFF2-40B4-BE49-F238E27FC236}">
                <a16:creationId xmlns:a16="http://schemas.microsoft.com/office/drawing/2014/main" id="{9211EF7E-1AF3-49EA-AAE1-F1815F7FDEE0}"/>
              </a:ext>
            </a:extLst>
          </p:cNvPr>
          <p:cNvSpPr>
            <a:spLocks noGrp="1"/>
          </p:cNvSpPr>
          <p:nvPr>
            <p:ph type="subTitle" idx="1"/>
          </p:nvPr>
        </p:nvSpPr>
        <p:spPr>
          <a:xfrm>
            <a:off x="1524000" y="3981450"/>
            <a:ext cx="9144000" cy="1276350"/>
          </a:xfrm>
        </p:spPr>
        <p:txBody>
          <a:bodyPr>
            <a:normAutofit fontScale="92500" lnSpcReduction="20000"/>
          </a:bodyPr>
          <a:lstStyle/>
          <a:p>
            <a:pPr algn="ctr"/>
            <a:r>
              <a:rPr lang="lt-LT" dirty="0">
                <a:solidFill>
                  <a:schemeClr val="tx1"/>
                </a:solidFill>
                <a:latin typeface="Times New Roman" panose="02020603050405020304" pitchFamily="18" charset="0"/>
                <a:cs typeface="Times New Roman" panose="02020603050405020304" pitchFamily="18" charset="0"/>
              </a:rPr>
              <a:t>Veiklos kokybės įsivertinimo ir mokinių pažangos</a:t>
            </a:r>
          </a:p>
          <a:p>
            <a:pPr algn="ctr"/>
            <a:r>
              <a:rPr lang="lt-LT" dirty="0">
                <a:solidFill>
                  <a:schemeClr val="tx1"/>
                </a:solidFill>
                <a:latin typeface="Times New Roman" panose="02020603050405020304" pitchFamily="18" charset="0"/>
                <a:cs typeface="Times New Roman" panose="02020603050405020304" pitchFamily="18" charset="0"/>
              </a:rPr>
              <a:t>bei pasiekimų vertinimo darbo grupė</a:t>
            </a:r>
          </a:p>
          <a:p>
            <a:pPr algn="ctr"/>
            <a:r>
              <a:rPr lang="lt-LT" dirty="0">
                <a:solidFill>
                  <a:schemeClr val="tx1"/>
                </a:solidFill>
                <a:latin typeface="Times New Roman" panose="02020603050405020304" pitchFamily="18" charset="0"/>
                <a:cs typeface="Times New Roman" panose="02020603050405020304" pitchFamily="18" charset="0"/>
              </a:rPr>
              <a:t>2020-2021 </a:t>
            </a:r>
            <a:r>
              <a:rPr lang="lt-LT" dirty="0" err="1">
                <a:solidFill>
                  <a:schemeClr val="tx1"/>
                </a:solidFill>
                <a:latin typeface="Times New Roman" panose="02020603050405020304" pitchFamily="18" charset="0"/>
                <a:cs typeface="Times New Roman" panose="02020603050405020304" pitchFamily="18" charset="0"/>
              </a:rPr>
              <a:t>m.m</a:t>
            </a:r>
            <a:r>
              <a:rPr lang="lt-LT" dirty="0">
                <a:solidFill>
                  <a:schemeClr val="tx1"/>
                </a:solidFill>
                <a:latin typeface="Times New Roman" panose="02020603050405020304" pitchFamily="18" charset="0"/>
                <a:cs typeface="Times New Roman" panose="02020603050405020304" pitchFamily="18" charset="0"/>
              </a:rPr>
              <a:t>.</a:t>
            </a:r>
          </a:p>
          <a:p>
            <a:endParaRPr lang="lt-LT" dirty="0"/>
          </a:p>
        </p:txBody>
      </p:sp>
      <p:pic>
        <p:nvPicPr>
          <p:cNvPr id="5" name="Paveikslėlis 4">
            <a:extLst>
              <a:ext uri="{FF2B5EF4-FFF2-40B4-BE49-F238E27FC236}">
                <a16:creationId xmlns:a16="http://schemas.microsoft.com/office/drawing/2014/main" id="{9535E0B3-F2E7-4F65-A43A-1C0A3BCCE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758" y="516367"/>
            <a:ext cx="2543175" cy="1158388"/>
          </a:xfrm>
          <a:prstGeom prst="rect">
            <a:avLst/>
          </a:prstGeom>
        </p:spPr>
      </p:pic>
    </p:spTree>
    <p:extLst>
      <p:ext uri="{BB962C8B-B14F-4D97-AF65-F5344CB8AC3E}">
        <p14:creationId xmlns:p14="http://schemas.microsoft.com/office/powerpoint/2010/main" val="21971127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D61BF7-2874-4FFE-8363-75EB10DB528C}"/>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Mokyklos patalpos pakankamai dekoruojamos mokinių darbais.</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64669ED0-BC20-491B-B64E-5BEB2F328FAC}"/>
              </a:ext>
            </a:extLst>
          </p:cNvPr>
          <p:cNvGraphicFramePr>
            <a:graphicFrameLocks noGrp="1"/>
          </p:cNvGraphicFramePr>
          <p:nvPr>
            <p:ph idx="1"/>
            <p:extLst>
              <p:ext uri="{D42A27DB-BD31-4B8C-83A1-F6EECF244321}">
                <p14:modId xmlns:p14="http://schemas.microsoft.com/office/powerpoint/2010/main" val="866256028"/>
              </p:ext>
            </p:extLst>
          </p:nvPr>
        </p:nvGraphicFramePr>
        <p:xfrm>
          <a:off x="127820" y="1825625"/>
          <a:ext cx="4336026" cy="41327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A308AD08-93F1-41B4-B141-7521734A1D4D}"/>
              </a:ext>
            </a:extLst>
          </p:cNvPr>
          <p:cNvGraphicFramePr/>
          <p:nvPr>
            <p:extLst>
              <p:ext uri="{D42A27DB-BD31-4B8C-83A1-F6EECF244321}">
                <p14:modId xmlns:p14="http://schemas.microsoft.com/office/powerpoint/2010/main" val="2324573095"/>
              </p:ext>
            </p:extLst>
          </p:nvPr>
        </p:nvGraphicFramePr>
        <p:xfrm>
          <a:off x="2969342" y="1786994"/>
          <a:ext cx="6508955" cy="4977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0647EB62-48BA-43D6-9651-B70E9651429D}"/>
              </a:ext>
            </a:extLst>
          </p:cNvPr>
          <p:cNvGraphicFramePr/>
          <p:nvPr>
            <p:extLst>
              <p:ext uri="{D42A27DB-BD31-4B8C-83A1-F6EECF244321}">
                <p14:modId xmlns:p14="http://schemas.microsoft.com/office/powerpoint/2010/main" val="3688370866"/>
              </p:ext>
            </p:extLst>
          </p:nvPr>
        </p:nvGraphicFramePr>
        <p:xfrm>
          <a:off x="7728155" y="1786995"/>
          <a:ext cx="4463845" cy="4132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24325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423455-FEA0-48C7-A760-FD33C937F33E}"/>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Mokiniai vertina, domisi, saugo savo ir kitų darbus, demonstruojamus mokyklos erdvėse, mokosi iš jų.</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870488FE-39A2-489A-9635-1E7EBCBFD2FD}"/>
              </a:ext>
            </a:extLst>
          </p:cNvPr>
          <p:cNvGraphicFramePr>
            <a:graphicFrameLocks noGrp="1"/>
          </p:cNvGraphicFramePr>
          <p:nvPr>
            <p:ph idx="1"/>
            <p:extLst>
              <p:ext uri="{D42A27DB-BD31-4B8C-83A1-F6EECF244321}">
                <p14:modId xmlns:p14="http://schemas.microsoft.com/office/powerpoint/2010/main" val="1231062271"/>
              </p:ext>
            </p:extLst>
          </p:nvPr>
        </p:nvGraphicFramePr>
        <p:xfrm>
          <a:off x="127820" y="1825625"/>
          <a:ext cx="4758812" cy="4172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31A5D7DE-DDDF-4D40-B556-63A293579110}"/>
              </a:ext>
            </a:extLst>
          </p:cNvPr>
          <p:cNvGraphicFramePr/>
          <p:nvPr>
            <p:extLst>
              <p:ext uri="{D42A27DB-BD31-4B8C-83A1-F6EECF244321}">
                <p14:modId xmlns:p14="http://schemas.microsoft.com/office/powerpoint/2010/main" val="2581404791"/>
              </p:ext>
            </p:extLst>
          </p:nvPr>
        </p:nvGraphicFramePr>
        <p:xfrm>
          <a:off x="1897626" y="1825624"/>
          <a:ext cx="8809703" cy="4870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B97366E9-3013-481D-A808-370A5C2DAD17}"/>
              </a:ext>
            </a:extLst>
          </p:cNvPr>
          <p:cNvGraphicFramePr/>
          <p:nvPr>
            <p:extLst>
              <p:ext uri="{D42A27DB-BD31-4B8C-83A1-F6EECF244321}">
                <p14:modId xmlns:p14="http://schemas.microsoft.com/office/powerpoint/2010/main" val="4116513791"/>
              </p:ext>
            </p:extLst>
          </p:nvPr>
        </p:nvGraphicFramePr>
        <p:xfrm>
          <a:off x="7708490" y="1825623"/>
          <a:ext cx="4355690" cy="406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67078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98D450-E419-4FD9-8390-9756A945B1BB}"/>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Mokiniai jaučiasi mokyklos kūrėjais ir šeimininkais.</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1B37EDA0-ABB6-4968-B094-3123109BE2AC}"/>
              </a:ext>
            </a:extLst>
          </p:cNvPr>
          <p:cNvGraphicFramePr>
            <a:graphicFrameLocks noGrp="1"/>
          </p:cNvGraphicFramePr>
          <p:nvPr>
            <p:ph idx="1"/>
            <p:extLst>
              <p:ext uri="{D42A27DB-BD31-4B8C-83A1-F6EECF244321}">
                <p14:modId xmlns:p14="http://schemas.microsoft.com/office/powerpoint/2010/main" val="1131741962"/>
              </p:ext>
            </p:extLst>
          </p:nvPr>
        </p:nvGraphicFramePr>
        <p:xfrm>
          <a:off x="127820" y="1825625"/>
          <a:ext cx="4483510" cy="4122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60A02632-D022-4228-B6AD-95B9A8C04E57}"/>
              </a:ext>
            </a:extLst>
          </p:cNvPr>
          <p:cNvGraphicFramePr/>
          <p:nvPr>
            <p:extLst>
              <p:ext uri="{D42A27DB-BD31-4B8C-83A1-F6EECF244321}">
                <p14:modId xmlns:p14="http://schemas.microsoft.com/office/powerpoint/2010/main" val="3141792897"/>
              </p:ext>
            </p:extLst>
          </p:nvPr>
        </p:nvGraphicFramePr>
        <p:xfrm>
          <a:off x="2340076" y="1825625"/>
          <a:ext cx="8121447" cy="4919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9FEF844F-6CFE-4E8B-B383-FCABA37902AE}"/>
              </a:ext>
            </a:extLst>
          </p:cNvPr>
          <p:cNvGraphicFramePr/>
          <p:nvPr>
            <p:extLst>
              <p:ext uri="{D42A27DB-BD31-4B8C-83A1-F6EECF244321}">
                <p14:modId xmlns:p14="http://schemas.microsoft.com/office/powerpoint/2010/main" val="1029972401"/>
              </p:ext>
            </p:extLst>
          </p:nvPr>
        </p:nvGraphicFramePr>
        <p:xfrm>
          <a:off x="8426244" y="1825625"/>
          <a:ext cx="3637936" cy="43127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65510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EDBEE32-F215-4045-9FBA-4389CF82F101}"/>
              </a:ext>
            </a:extLst>
          </p:cNvPr>
          <p:cNvSpPr>
            <a:spLocks noGrp="1"/>
          </p:cNvSpPr>
          <p:nvPr>
            <p:ph type="ctrTitle"/>
          </p:nvPr>
        </p:nvSpPr>
        <p:spPr>
          <a:xfrm>
            <a:off x="1523999" y="181899"/>
            <a:ext cx="9547123" cy="1362816"/>
          </a:xfrm>
        </p:spPr>
        <p:txBody>
          <a:bodyPr>
            <a:normAutofit/>
          </a:bodyPr>
          <a:lstStyle/>
          <a:p>
            <a:r>
              <a:rPr lang="lt-LT" sz="2800" b="1" dirty="0">
                <a:solidFill>
                  <a:srgbClr val="0070C0"/>
                </a:solidFill>
                <a:latin typeface="Times New Roman" panose="02020603050405020304" pitchFamily="18" charset="0"/>
                <a:cs typeface="Times New Roman" panose="02020603050405020304" pitchFamily="18" charset="0"/>
              </a:rPr>
              <a:t>Ką Jūs keistumėte, papildytumėte dekoruojant, projektuojant, įrengiant, klases ir bendras mokyklos erdves?</a:t>
            </a:r>
            <a:br>
              <a:rPr lang="lt-LT" sz="2800" b="1" dirty="0">
                <a:solidFill>
                  <a:srgbClr val="0070C0"/>
                </a:solidFill>
                <a:latin typeface="Times New Roman" panose="02020603050405020304" pitchFamily="18" charset="0"/>
                <a:cs typeface="Times New Roman" panose="02020603050405020304" pitchFamily="18" charset="0"/>
              </a:rPr>
            </a:br>
            <a:r>
              <a:rPr lang="lt-LT" sz="2400" b="1" dirty="0">
                <a:latin typeface="Times New Roman" panose="02020603050405020304" pitchFamily="18" charset="0"/>
                <a:cs typeface="Times New Roman" panose="02020603050405020304" pitchFamily="18" charset="0"/>
              </a:rPr>
              <a:t>MOKYTOJŲ ATSAKYMAI</a:t>
            </a:r>
            <a:endParaRPr lang="de-DE" sz="2400" b="1" dirty="0">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46EA6FE8-2B5D-4F99-AAE5-05D71E84439C}"/>
              </a:ext>
            </a:extLst>
          </p:cNvPr>
          <p:cNvSpPr>
            <a:spLocks noGrp="1"/>
          </p:cNvSpPr>
          <p:nvPr>
            <p:ph type="subTitle" idx="1"/>
          </p:nvPr>
        </p:nvSpPr>
        <p:spPr>
          <a:xfrm>
            <a:off x="275303" y="1819922"/>
            <a:ext cx="11543071" cy="4856180"/>
          </a:xfrm>
        </p:spPr>
        <p:txBody>
          <a:bodyPr>
            <a:noAutofit/>
          </a:bodyPr>
          <a:lstStyle/>
          <a:p>
            <a:pPr algn="just"/>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Reikėtų aktyvinti mokinių savarankiškumą. Daugiau atsakomybės leisti perimti mokiniams. Nieko nekeisčiau įtraukti tėvų bendruomenę.  Manau, kad mokykloje yra sudarytos palankios sąlygos plėtoti mokinių kūrybą, puošti mokyklos erdves. mokyklos erdvės galėtų būti spalvingesnės  Mokinių puokščių, gamtinės parodos turėtų įgauti daugiau šiuolaikiškumo. Mokyklos sienų ir t.t. puošimui turėtų užsiimti mokiniai. kad būtų leista mokiniams koridoriuose ir laiptinėse kurti, piešti, piešinius, kurie nuteiktų pozityviai Manau, kad pasirinkta kryptis yra teisinga, tik gal daugiau reiktų įtraukti pačius mokius į puošimo darbus Kai kurie stendai per ilgai nekeičiami. Nieko nekeisčiau, mūsų mokykla, graži, moderni.... reiktų daugiau įsigyti stendų kuriuose būtų matomi mokinių darbai, turėtų būti šiuolaikiškesnės klasės, informacinių technologijų. Klasėse reikalingos vietos pritvirtinti mokinių darbus. Kad eksponuojami darbai atrodytų estetiškai. Reikia, jog mokinių darbai būtų lengvai keičiami ant sienų. Mokykloje trūksta spalvingumo, žaismingumo. Daugiau sprendimų perleisti mokiniams. Jie geriausiai išmano kas šiuo metu gražu, patogu ir pan.. Mokyklą turi puošti patys mokiniai savo darbais, net jei jie ir netobuli. Mokykloje bendrų, saugių erdvių yra mažai. Reikėtų erdvių, kurios skatintų laisvu laiku praleisti laiką turiningai. Bendrose mokyklos erdvėse galėtų veikti mokyklos radijas, skambėti muzika. Nėra jokios estetikos Išdažyti patalpų sienas pasakų herojais, laiptinių laiptų pakopas daugybos lentele, ant grindų išdažyti ar išpiešti žaidimus (klasė, kliūtis, sportinės užduotys, raidės ir t.t.) </a:t>
            </a:r>
            <a:r>
              <a:rPr lang="lt-LT"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Mokyklos erdvės yra pakankamai gražios, daug mokinių darbų eksponuojama, daug įvairių parodų. Tik spėk grožėtis.</a:t>
            </a:r>
            <a:endParaRPr lang="de-DE"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47105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3A000D1-AE53-44B5-858D-9932FFA8B100}"/>
              </a:ext>
            </a:extLst>
          </p:cNvPr>
          <p:cNvSpPr>
            <a:spLocks noGrp="1"/>
          </p:cNvSpPr>
          <p:nvPr>
            <p:ph type="title"/>
          </p:nvPr>
        </p:nvSpPr>
        <p:spPr>
          <a:xfrm>
            <a:off x="838200" y="137604"/>
            <a:ext cx="10515600" cy="865574"/>
          </a:xfrm>
        </p:spPr>
        <p:txBody>
          <a:bodyPr>
            <a:normAutofit/>
          </a:bodyPr>
          <a:lstStyle/>
          <a:p>
            <a:pPr algn="ctr"/>
            <a:r>
              <a:rPr lang="lt-LT" sz="2400" b="1" dirty="0">
                <a:latin typeface="Times New Roman" panose="02020603050405020304" pitchFamily="18" charset="0"/>
                <a:cs typeface="Times New Roman" panose="02020603050405020304" pitchFamily="18" charset="0"/>
              </a:rPr>
              <a:t>MOKINIŲ ATSAKYMAI</a:t>
            </a:r>
            <a:endParaRPr lang="de-DE" sz="2400" dirty="0"/>
          </a:p>
        </p:txBody>
      </p:sp>
      <p:sp>
        <p:nvSpPr>
          <p:cNvPr id="3" name="Turinio vietos rezervavimo ženklas 2">
            <a:extLst>
              <a:ext uri="{FF2B5EF4-FFF2-40B4-BE49-F238E27FC236}">
                <a16:creationId xmlns:a16="http://schemas.microsoft.com/office/drawing/2014/main" id="{28F55C6A-D57D-47FC-BD75-A86148A06EE6}"/>
              </a:ext>
            </a:extLst>
          </p:cNvPr>
          <p:cNvSpPr>
            <a:spLocks noGrp="1"/>
          </p:cNvSpPr>
          <p:nvPr>
            <p:ph idx="1"/>
          </p:nvPr>
        </p:nvSpPr>
        <p:spPr>
          <a:xfrm>
            <a:off x="292963" y="1003178"/>
            <a:ext cx="11603115" cy="5717218"/>
          </a:xfrm>
        </p:spPr>
        <p:txBody>
          <a:bodyPr>
            <a:normAutofit fontScale="92500"/>
          </a:bodyPr>
          <a:lstStyle/>
          <a:p>
            <a:pPr marL="0" indent="0" algn="just">
              <a:buNone/>
            </a:pP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Perdažyčiau sienas. Nieko nekeisčiau, viskas ir taip labai gerai Manau nieko, nes ir taip yra gražu. Aš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pasistengsščiau</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kad interjeras būtų modernus ir įdomus, neįprastas pridėčiau daugiau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gėliu</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daugiau vaiku darbu ant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sienu,kad</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butu gražiau ir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idomiau</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norėčiau kad butu daugiau stalo žaidimu..... Nieko nekeisčiau. Man labai patinka mano mokyklos aplinka. Manau kad galima papuošti tamsias mokyklos erdves aš keisčiau baldus į geresnius, kad būtų patogiau. Daugiau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Mokynių</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piešinių ant mokyklos sienų, kad būtu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moloniau</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Klasėse mokiniai sėdėtų atskirai, po 1.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Nieka</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viskas yra gerai, bet būtų smagu jei būtų paveikslų kurie paskatintu jaustis geriau ant kurių būtų parašytą kažkas kas mumis padrąsintu. kiekvienoje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klaseje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akvariuma</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Manau nekeisčiau nieko, nes mokykloje užtektinai jauku. Nieko, viskas mano manymu yra gerai. Technologijos kabinetuose atnaujinti maisto gaminimo įrankius. Man patinka mano mokykla, bet norėtųsi kažko šiuolaikiškesnio bendroje mokyklos erdvėje, aš dekoruojant mokyklą atsižvelgčiau į amžiaus skirtumus, reiktu padaryti jaukia atmosfera pradinukams ir vyresniems šios mokyklos mokiniams ir dekoruojant mokyklą kokiai šventei ( puošiant langus ) norėtųsi kažko įdomesnio, nei paprasti besmegeniai ar velykiniai kiaušiniai, galėtume bendromis jėgomis sukurti visiems tinkančius modelius ( Panašiai kaip darėme anais metais) Leisti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mokyniams</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patiems kurti idėjas ir jas paskui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įgivendinti</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aš manau reikėtų daugiau augalų daugiau vaikų piešinių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kalidoruose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Daugiau būtų apie Lietuvą  Aš norėčiau, kad būtu daugiau plakatų apie sveika mitybą ir apie gerą elgesį. Tai būtu taip, kad mokinių darbeliams būtu atskiri koridoriai  Pridėčiau daugiau įdomios informacijos susijusios su tame kabinete mokomu dalyku. </a:t>
            </a:r>
            <a:endParaRPr lang="de-DE"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9133959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D20A71-A849-4551-A5FB-3E81D5A6E026}"/>
              </a:ext>
            </a:extLst>
          </p:cNvPr>
          <p:cNvSpPr>
            <a:spLocks noGrp="1"/>
          </p:cNvSpPr>
          <p:nvPr>
            <p:ph type="title"/>
          </p:nvPr>
        </p:nvSpPr>
        <p:spPr>
          <a:xfrm>
            <a:off x="838200" y="137606"/>
            <a:ext cx="10515600" cy="430565"/>
          </a:xfrm>
        </p:spPr>
        <p:txBody>
          <a:bodyPr>
            <a:normAutofit/>
          </a:bodyPr>
          <a:lstStyle/>
          <a:p>
            <a:pPr algn="ctr"/>
            <a:r>
              <a:rPr lang="lt-LT" sz="2400" b="1" dirty="0">
                <a:solidFill>
                  <a:prstClr val="black"/>
                </a:solidFill>
                <a:latin typeface="Times New Roman" panose="02020603050405020304" pitchFamily="18" charset="0"/>
                <a:cs typeface="Times New Roman" panose="02020603050405020304" pitchFamily="18" charset="0"/>
              </a:rPr>
              <a:t>TĖVŲ</a:t>
            </a:r>
            <a:r>
              <a:rPr kumimoji="0" lang="lt-LT"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ATSAKYMAI</a:t>
            </a:r>
            <a:endParaRPr lang="de-DE" sz="2400" dirty="0"/>
          </a:p>
        </p:txBody>
      </p:sp>
      <p:sp>
        <p:nvSpPr>
          <p:cNvPr id="3" name="Turinio vietos rezervavimo ženklas 2">
            <a:extLst>
              <a:ext uri="{FF2B5EF4-FFF2-40B4-BE49-F238E27FC236}">
                <a16:creationId xmlns:a16="http://schemas.microsoft.com/office/drawing/2014/main" id="{E8CE36E1-07C0-4910-9F19-CDE6408CAFC9}"/>
              </a:ext>
            </a:extLst>
          </p:cNvPr>
          <p:cNvSpPr>
            <a:spLocks noGrp="1"/>
          </p:cNvSpPr>
          <p:nvPr>
            <p:ph idx="1"/>
          </p:nvPr>
        </p:nvSpPr>
        <p:spPr>
          <a:xfrm>
            <a:off x="257452" y="479394"/>
            <a:ext cx="11620870" cy="6241002"/>
          </a:xfrm>
        </p:spPr>
        <p:txBody>
          <a:bodyPr>
            <a:noAutofit/>
          </a:bodyPr>
          <a:lstStyle/>
          <a:p>
            <a:pPr marL="0" indent="0" algn="just">
              <a:buNone/>
            </a:pP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nuolatos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atsinaujina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gerina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poilsio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erdves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Viskas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klostosi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gerai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Sukurčiau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leisti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laisvą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Aš</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šiuo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nieko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netrūksta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kriauklės,mokyklos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kieme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vieta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pastatyti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dviratį</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paspirtuką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Pirmiausia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bendrosios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turėtų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šviesesnės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spalvingesnės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Bent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mūsų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labai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tamsios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slegiančios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Gar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reikėtų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įdomesnio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apšvietimo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spalvų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Sunku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patarti,kuomet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nenueini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į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tiek</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laiko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administracija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gerai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tvarkosi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Siūlyčiau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tokius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klausimus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padiskutuoti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visuotiniuose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susirinkimų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darbelių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Aš</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papildičiau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erdves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stalo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žaidimais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o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sukurti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šilta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atmosfera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spalvu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Mokykloje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vyksta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remontas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bus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įrengtos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šviesios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erdvesnės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administracijas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pagal</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turimas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išgales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rūpinasi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erdvėmis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gražina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todėl</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raginu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tik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nenustoti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stengtis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gal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įdomu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tėvų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susirikimą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suorganizuoti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tėveliams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ekskursiją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geriau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erdves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patyrinėtų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dabar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tik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žinome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kelią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iki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auklėtojo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kabineto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skubėdami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nepastebime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Reikėtų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koridoriuose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veiklą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skatinančių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priemonių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padaryčiau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labiau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šiuolaikiškas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Modernumo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trūksta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Šiuo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metu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nieko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nekeisčiau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spalvų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lipant</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laiptais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surašyta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daugybos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lentelė</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formulės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Arba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sienų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dekoratorė,tačiau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manau,jog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tūrėtų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dažomis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ramių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pastelinių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spalvų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sienomis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Taip</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pat,jog</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suolai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tūrėtų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dviems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po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vieną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Galėtų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įrengtų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tokių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klasių,kuriose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laisvė</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pagal</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kiekvieno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polėkį</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erdvėje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trūksta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žalumos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gyvybingumo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Norėtus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šviesesnių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patalpų,koridorių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turi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skatinti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sveiką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gyvenseną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mitybą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Neturi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nesveiko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maisto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aparatų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taip</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galėtų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skatinančios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judėjimą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žaisti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judresnius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žaidimus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Kaip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dabar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yra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keletas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žaidimų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koridoriuose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labai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patinka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miela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Joje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palikčiau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taip,kaip</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yra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bendrose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erdvėse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žaidimų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užsiėmimų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šviesos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Nieko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nekeisčiau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tai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šauni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mokykla</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Būtų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daugelis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dienų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uniformų,kad</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galėtų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laisviau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jaustis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Reiktų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mokinių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darbų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parodų</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bendrose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patalpose</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Leisčiau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spręsti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vaikams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ne tik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nurodymus</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duoti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kaip</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padaryti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Leisčiau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kuo</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daugiau</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šią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veiklą</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vykdyti</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mokiniams</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13951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147C457-4D9D-4663-A5B7-BD9DA061A7AD}"/>
              </a:ext>
            </a:extLst>
          </p:cNvPr>
          <p:cNvSpPr>
            <a:spLocks noGrp="1"/>
          </p:cNvSpPr>
          <p:nvPr>
            <p:ph type="title"/>
          </p:nvPr>
        </p:nvSpPr>
        <p:spPr>
          <a:xfrm>
            <a:off x="838200" y="365125"/>
            <a:ext cx="10515600" cy="678367"/>
          </a:xfrm>
        </p:spPr>
        <p:txBody>
          <a:bodyPr>
            <a:normAutofit fontScale="90000"/>
          </a:bodyPr>
          <a:lstStyle/>
          <a:p>
            <a:r>
              <a:rPr lang="lt-LT" dirty="0"/>
              <a:t>                                </a:t>
            </a:r>
            <a:r>
              <a:rPr lang="lt-LT" sz="2800" b="1" dirty="0">
                <a:latin typeface="Times New Roman" panose="02020603050405020304" pitchFamily="18" charset="0"/>
                <a:cs typeface="Times New Roman" panose="02020603050405020304" pitchFamily="18" charset="0"/>
              </a:rPr>
              <a:t>IŠVADOS</a:t>
            </a:r>
          </a:p>
        </p:txBody>
      </p:sp>
      <p:sp>
        <p:nvSpPr>
          <p:cNvPr id="3" name="Turinio vietos rezervavimo ženklas 2">
            <a:extLst>
              <a:ext uri="{FF2B5EF4-FFF2-40B4-BE49-F238E27FC236}">
                <a16:creationId xmlns:a16="http://schemas.microsoft.com/office/drawing/2014/main" id="{3803D612-E0D0-42F5-A1D1-55E083AA68FD}"/>
              </a:ext>
            </a:extLst>
          </p:cNvPr>
          <p:cNvSpPr>
            <a:spLocks noGrp="1"/>
          </p:cNvSpPr>
          <p:nvPr>
            <p:ph idx="1"/>
          </p:nvPr>
        </p:nvSpPr>
        <p:spPr>
          <a:xfrm>
            <a:off x="838200" y="1344706"/>
            <a:ext cx="10515600" cy="4832257"/>
          </a:xfrm>
        </p:spPr>
        <p:txBody>
          <a:bodyPr>
            <a:normAutofit fontScale="92500" lnSpcReduction="20000"/>
          </a:bodyPr>
          <a:lstStyle/>
          <a:p>
            <a:r>
              <a:rPr lang="lt-LT" sz="2400" dirty="0">
                <a:latin typeface="Times New Roman" panose="02020603050405020304" pitchFamily="18" charset="0"/>
                <a:cs typeface="Times New Roman" panose="02020603050405020304" pitchFamily="18" charset="0"/>
              </a:rPr>
              <a:t>Aukščiausia verte mokiniai įvertino teiginį (</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 patalpos nuolat puošiamos mokinių darbais  </a:t>
            </a: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Žemiausiai – teiginį (Aš jaučiuosi mokyklos kūrėju ir šeimininku  2,2).</a:t>
            </a:r>
          </a:p>
          <a:p>
            <a:r>
              <a:rPr lang="lt-LT" sz="2400" dirty="0">
                <a:solidFill>
                  <a:srgbClr val="000000"/>
                </a:solidFill>
                <a:latin typeface="Times New Roman" panose="02020603050405020304" pitchFamily="18" charset="0"/>
                <a:cs typeface="Times New Roman" panose="02020603050405020304" pitchFamily="18" charset="0"/>
              </a:rPr>
              <a:t>Tik 38</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mokini</a:t>
            </a:r>
            <a:r>
              <a:rPr lang="lt-LT" sz="2400" dirty="0">
                <a:solidFill>
                  <a:srgbClr val="000000"/>
                </a:solidFill>
                <a:latin typeface="Times New Roman" panose="02020603050405020304" pitchFamily="18" charset="0"/>
                <a:cs typeface="Times New Roman" panose="02020603050405020304" pitchFamily="18" charset="0"/>
              </a:rPr>
              <a:t>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jau</a:t>
            </a:r>
            <a:r>
              <a:rPr lang="lt-LT" sz="2400" dirty="0" err="1">
                <a:solidFill>
                  <a:srgbClr val="000000"/>
                </a:solidFill>
                <a:latin typeface="Times New Roman" panose="02020603050405020304" pitchFamily="18" charset="0"/>
                <a:cs typeface="Times New Roman" panose="02020603050405020304" pitchFamily="18" charset="0"/>
              </a:rPr>
              <a:t>čiasi</a:t>
            </a:r>
            <a:r>
              <a:rPr lang="lt-LT" sz="2400" dirty="0">
                <a:solidFill>
                  <a:srgbClr val="000000"/>
                </a:solidFill>
                <a:latin typeface="Times New Roman" panose="02020603050405020304" pitchFamily="18" charset="0"/>
                <a:cs typeface="Times New Roman" panose="02020603050405020304" pitchFamily="18" charset="0"/>
              </a:rPr>
              <a:t> mokyklos kūrėjais ir šeimininkais.</a:t>
            </a:r>
          </a:p>
          <a:p>
            <a:r>
              <a:rPr lang="lt-LT" sz="2400" dirty="0">
                <a:solidFill>
                  <a:srgbClr val="000000"/>
                </a:solidFill>
                <a:latin typeface="Times New Roman" panose="02020603050405020304" pitchFamily="18" charset="0"/>
                <a:cs typeface="Times New Roman" panose="02020603050405020304" pitchFamily="18" charset="0"/>
              </a:rPr>
              <a:t>Aukščiausia verte mokytojai įvertino teiginį (</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Mokiniai yra įtraukiami į klasių ir bendrų erdvių dekoravimą  3,6). Žemiausiai – teiginį (</a:t>
            </a:r>
            <a:r>
              <a:rPr lang="lt-LT" sz="2400" dirty="0">
                <a:effectLst/>
                <a:latin typeface="Times New Roman" panose="02020603050405020304" pitchFamily="18" charset="0"/>
                <a:ea typeface="Calibri" panose="020F0502020204030204" pitchFamily="34" charset="0"/>
                <a:cs typeface="Times New Roman" panose="02020603050405020304" pitchFamily="18" charset="0"/>
              </a:rPr>
              <a:t>Mokiniai jaučiasi mokyklos kūrėjais ir šeimininkais  3,3).</a:t>
            </a:r>
          </a:p>
          <a:p>
            <a:r>
              <a:rPr lang="lt-LT" sz="2400" dirty="0">
                <a:latin typeface="Times New Roman" panose="02020603050405020304" pitchFamily="18" charset="0"/>
                <a:cs typeface="Times New Roman" panose="02020603050405020304" pitchFamily="18" charset="0"/>
              </a:rPr>
              <a:t>Aukščiausia verte tėvai įvertino teiginį ( Mokyklos patalpos nuolat puošiamos mokinių darbais 3,6). Žemiausiai – teiginį (Jūsų vaikas jaučiasi mokyklos kūrėju ir šeimininku 2,9).</a:t>
            </a:r>
          </a:p>
          <a:p>
            <a:r>
              <a:rPr lang="lt-LT" sz="2400" dirty="0">
                <a:latin typeface="Times New Roman" panose="02020603050405020304" pitchFamily="18" charset="0"/>
                <a:cs typeface="Times New Roman" panose="02020603050405020304" pitchFamily="18" charset="0"/>
              </a:rPr>
              <a:t>Mokyklos patalpos pakankamai dekoruojamos mokinių darbais (Mokytojai</a:t>
            </a:r>
            <a:r>
              <a:rPr lang="en-US" sz="2400" dirty="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96%, </a:t>
            </a:r>
            <a:r>
              <a:rPr lang="en-US" sz="2400" dirty="0" err="1">
                <a:latin typeface="Times New Roman" panose="02020603050405020304" pitchFamily="18" charset="0"/>
                <a:cs typeface="Times New Roman" panose="02020603050405020304" pitchFamily="18" charset="0"/>
              </a:rPr>
              <a:t>mokiniai</a:t>
            </a:r>
            <a:r>
              <a:rPr lang="en-US" sz="2400" dirty="0">
                <a:latin typeface="Times New Roman" panose="02020603050405020304" pitchFamily="18" charset="0"/>
                <a:cs typeface="Times New Roman" panose="02020603050405020304" pitchFamily="18" charset="0"/>
              </a:rPr>
              <a:t> - 89%, t</a:t>
            </a:r>
            <a:r>
              <a:rPr lang="lt-LT" sz="2400" dirty="0" err="1">
                <a:latin typeface="Times New Roman" panose="02020603050405020304" pitchFamily="18" charset="0"/>
                <a:cs typeface="Times New Roman" panose="02020603050405020304" pitchFamily="18" charset="0"/>
              </a:rPr>
              <a:t>ėvai</a:t>
            </a:r>
            <a:r>
              <a:rPr lang="lt-LT" sz="2400" dirty="0">
                <a:latin typeface="Times New Roman" panose="02020603050405020304" pitchFamily="18" charset="0"/>
                <a:cs typeface="Times New Roman" panose="02020603050405020304" pitchFamily="18" charset="0"/>
              </a:rPr>
              <a:t> – 95</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Mokiniai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yra</a:t>
            </a:r>
            <a:r>
              <a:rPr lang="en-US" sz="2400" dirty="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į</a:t>
            </a:r>
            <a:r>
              <a:rPr lang="en-US" sz="2400" dirty="0" err="1">
                <a:latin typeface="Times New Roman" panose="02020603050405020304" pitchFamily="18" charset="0"/>
                <a:cs typeface="Times New Roman" panose="02020603050405020304" pitchFamily="18" charset="0"/>
              </a:rPr>
              <a:t>traukiami</a:t>
            </a:r>
            <a:r>
              <a:rPr lang="en-US" sz="2400" dirty="0">
                <a:latin typeface="Times New Roman" panose="02020603050405020304" pitchFamily="18" charset="0"/>
                <a:cs typeface="Times New Roman" panose="02020603050405020304" pitchFamily="18" charset="0"/>
              </a:rPr>
              <a:t> </a:t>
            </a:r>
            <a:r>
              <a:rPr lang="lt-LT" sz="2400" dirty="0">
                <a:latin typeface="Times New Roman" panose="02020603050405020304" pitchFamily="18" charset="0"/>
                <a:cs typeface="Times New Roman" panose="02020603050405020304" pitchFamily="18" charset="0"/>
              </a:rPr>
              <a:t>į klasių ir bendrų erdvių dekoravimą (Mokytojai – 98</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mokiniai</a:t>
            </a:r>
            <a:r>
              <a:rPr lang="en-US" sz="2400" dirty="0">
                <a:latin typeface="Times New Roman" panose="02020603050405020304" pitchFamily="18" charset="0"/>
                <a:cs typeface="Times New Roman" panose="02020603050405020304" pitchFamily="18" charset="0"/>
              </a:rPr>
              <a:t> – 86%, </a:t>
            </a:r>
            <a:r>
              <a:rPr lang="lt-LT" sz="2400" dirty="0">
                <a:latin typeface="Times New Roman" panose="02020603050405020304" pitchFamily="18" charset="0"/>
                <a:cs typeface="Times New Roman" panose="02020603050405020304" pitchFamily="18" charset="0"/>
              </a:rPr>
              <a:t>tėvai – </a:t>
            </a:r>
            <a:r>
              <a:rPr lang="en-US" sz="2400" dirty="0">
                <a:latin typeface="Times New Roman" panose="02020603050405020304" pitchFamily="18" charset="0"/>
                <a:cs typeface="Times New Roman" panose="02020603050405020304" pitchFamily="18" charset="0"/>
              </a:rPr>
              <a:t>94%).</a:t>
            </a:r>
          </a:p>
          <a:p>
            <a:r>
              <a:rPr lang="en-US" sz="2400" dirty="0" err="1">
                <a:latin typeface="Times New Roman" panose="02020603050405020304" pitchFamily="18" charset="0"/>
                <a:cs typeface="Times New Roman" panose="02020603050405020304" pitchFamily="18" charset="0"/>
              </a:rPr>
              <a:t>Moky</a:t>
            </a:r>
            <a:r>
              <a:rPr lang="lt-LT" sz="2400" dirty="0">
                <a:latin typeface="Times New Roman" panose="02020603050405020304" pitchFamily="18" charset="0"/>
                <a:cs typeface="Times New Roman" panose="02020603050405020304" pitchFamily="18" charset="0"/>
              </a:rPr>
              <a:t>klos interjeras kuria gerą nuotaiką (Mokytojai – </a:t>
            </a:r>
            <a:r>
              <a:rPr lang="en-US" sz="2400" dirty="0">
                <a:latin typeface="Times New Roman" panose="02020603050405020304" pitchFamily="18" charset="0"/>
                <a:cs typeface="Times New Roman" panose="02020603050405020304" pitchFamily="18" charset="0"/>
              </a:rPr>
              <a:t>96%, </a:t>
            </a:r>
            <a:r>
              <a:rPr lang="en-US" sz="2400" dirty="0" err="1">
                <a:latin typeface="Times New Roman" panose="02020603050405020304" pitchFamily="18" charset="0"/>
                <a:cs typeface="Times New Roman" panose="02020603050405020304" pitchFamily="18" charset="0"/>
              </a:rPr>
              <a:t>mokiniai</a:t>
            </a:r>
            <a:r>
              <a:rPr lang="en-US" sz="2400" dirty="0">
                <a:latin typeface="Times New Roman" panose="02020603050405020304" pitchFamily="18" charset="0"/>
                <a:cs typeface="Times New Roman" panose="02020603050405020304" pitchFamily="18" charset="0"/>
              </a:rPr>
              <a:t> – 86%, </a:t>
            </a:r>
            <a:r>
              <a:rPr lang="lt-LT" sz="2400" dirty="0">
                <a:latin typeface="Times New Roman" panose="02020603050405020304" pitchFamily="18" charset="0"/>
                <a:cs typeface="Times New Roman" panose="02020603050405020304" pitchFamily="18" charset="0"/>
              </a:rPr>
              <a:t>tėvai – </a:t>
            </a:r>
            <a:r>
              <a:rPr lang="en-US" sz="2400" dirty="0">
                <a:latin typeface="Times New Roman" panose="02020603050405020304" pitchFamily="18" charset="0"/>
                <a:cs typeface="Times New Roman" panose="02020603050405020304" pitchFamily="18" charset="0"/>
              </a:rPr>
              <a:t>93%).</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10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B1971D5-F4FB-4A3E-8B57-D0FA6C648AF8}"/>
              </a:ext>
            </a:extLst>
          </p:cNvPr>
          <p:cNvSpPr>
            <a:spLocks noGrp="1"/>
          </p:cNvSpPr>
          <p:nvPr>
            <p:ph type="title"/>
          </p:nvPr>
        </p:nvSpPr>
        <p:spPr>
          <a:xfrm>
            <a:off x="1182329" y="2766218"/>
            <a:ext cx="10515600" cy="1325563"/>
          </a:xfrm>
        </p:spPr>
        <p:txBody>
          <a:bodyPr>
            <a:normAutofit fontScale="90000"/>
          </a:bodyPr>
          <a:lstStyle/>
          <a:p>
            <a:pPr algn="ctr"/>
            <a:r>
              <a:rPr lang="de-DE" sz="6000" b="1" i="0" dirty="0" err="1">
                <a:effectLst/>
                <a:latin typeface="Times New Roman" panose="02020603050405020304" pitchFamily="18" charset="0"/>
                <a:cs typeface="Times New Roman" panose="02020603050405020304" pitchFamily="18" charset="0"/>
              </a:rPr>
              <a:t>Mokymasis</a:t>
            </a:r>
            <a:r>
              <a:rPr lang="de-DE" sz="6000" b="1" i="0" dirty="0">
                <a:effectLst/>
                <a:latin typeface="Times New Roman" panose="02020603050405020304" pitchFamily="18" charset="0"/>
                <a:cs typeface="Times New Roman" panose="02020603050405020304" pitchFamily="18" charset="0"/>
              </a:rPr>
              <a:t> ne </a:t>
            </a:r>
            <a:r>
              <a:rPr lang="de-DE" sz="6000" b="1" i="0" dirty="0" err="1">
                <a:effectLst/>
                <a:latin typeface="Times New Roman" panose="02020603050405020304" pitchFamily="18" charset="0"/>
                <a:cs typeface="Times New Roman" panose="02020603050405020304" pitchFamily="18" charset="0"/>
              </a:rPr>
              <a:t>mokykloje</a:t>
            </a:r>
            <a:endParaRPr lang="de-DE"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62520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93295B83-E2E2-4BF8-8EBF-8628BB979E6F}"/>
              </a:ext>
            </a:extLst>
          </p:cNvPr>
          <p:cNvSpPr>
            <a:spLocks noGrp="1"/>
          </p:cNvSpPr>
          <p:nvPr>
            <p:ph type="title"/>
          </p:nvPr>
        </p:nvSpPr>
        <p:spPr>
          <a:xfrm>
            <a:off x="831850" y="115411"/>
            <a:ext cx="10515600" cy="1447060"/>
          </a:xfrm>
        </p:spPr>
        <p:txBody>
          <a:bodyPr>
            <a:normAutofit fontScale="90000"/>
          </a:bodyPr>
          <a:lstStyle/>
          <a:p>
            <a:pPr algn="ctr">
              <a:lnSpc>
                <a:spcPct val="107000"/>
              </a:lnSpc>
              <a:spcAft>
                <a:spcPts val="800"/>
              </a:spcAft>
            </a:pP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28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31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3100" b="1" dirty="0">
                <a:effectLst/>
                <a:latin typeface="Times New Roman" panose="02020603050405020304" pitchFamily="18" charset="0"/>
                <a:ea typeface="Calibri" panose="020F0502020204030204" pitchFamily="34" charset="0"/>
                <a:cs typeface="Times New Roman" panose="02020603050405020304" pitchFamily="18" charset="0"/>
              </a:rPr>
            </a:br>
            <a:br>
              <a:rPr lang="lt-LT" sz="31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3100" b="1" dirty="0">
                <a:effectLst/>
                <a:latin typeface="Times New Roman" panose="02020603050405020304" pitchFamily="18" charset="0"/>
                <a:ea typeface="Calibri" panose="020F0502020204030204" pitchFamily="34" charset="0"/>
                <a:cs typeface="Times New Roman" panose="02020603050405020304" pitchFamily="18" charset="0"/>
              </a:rPr>
              <a:t>Mokytojų apklausa</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9" name="Teksto vietos rezervavimo ženklas 8">
            <a:extLst>
              <a:ext uri="{FF2B5EF4-FFF2-40B4-BE49-F238E27FC236}">
                <a16:creationId xmlns:a16="http://schemas.microsoft.com/office/drawing/2014/main" id="{3663E13F-B9A8-4502-9692-443298CE404C}"/>
              </a:ext>
            </a:extLst>
          </p:cNvPr>
          <p:cNvSpPr>
            <a:spLocks noGrp="1"/>
          </p:cNvSpPr>
          <p:nvPr>
            <p:ph type="body" idx="1"/>
          </p:nvPr>
        </p:nvSpPr>
        <p:spPr>
          <a:xfrm>
            <a:off x="409575" y="1109709"/>
            <a:ext cx="11458575" cy="5446448"/>
          </a:xfrm>
        </p:spPr>
        <p:txBody>
          <a:bodyPr>
            <a:normAutofit fontScale="92500" lnSpcReduction="20000"/>
          </a:bodyPr>
          <a:lstStyle/>
          <a:p>
            <a:pPr>
              <a:lnSpc>
                <a:spcPct val="150000"/>
              </a:lnSpc>
            </a:pPr>
            <a:r>
              <a:rPr lang="lt-LT" sz="2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aukščiausios vertės:</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4.4 -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Mokiniams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patinka</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vedami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užsiėmimai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mokykloje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3,6</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4.6 -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Ugdymas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vykdomas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mokykloje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turi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teigiamą</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įtaką</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mokinių</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pažangumui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4.5 -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Aš</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žinau</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mokymo</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ne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mokykloje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edukacines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galimybes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t>
            </a:r>
            <a:r>
              <a:rPr lang="en-GB" sz="2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žemiausios</a:t>
            </a:r>
            <a:r>
              <a:rPr lang="en-GB" sz="2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vertės</a:t>
            </a:r>
            <a:r>
              <a:rPr lang="lt-LT" sz="2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4.3 -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Aš</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ugdymą</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organizuoju</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už</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mokyklos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ribų</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esančiose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aplinkose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gamta</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kultūros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įstaigos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valdžios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institucijos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įmonės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kt. ).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3,1</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4.2 -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Aš</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išradingai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ugdymui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pritaikau</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mokyklos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teritorija</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3,1</a:t>
            </a:r>
            <a:br>
              <a:rPr lang="de-DE" sz="2600" dirty="0">
                <a:latin typeface="Times New Roman" panose="02020603050405020304" pitchFamily="18" charset="0"/>
                <a:ea typeface="Calibri" panose="020F0502020204030204" pitchFamily="34" charset="0"/>
                <a:cs typeface="Times New Roman" panose="02020603050405020304" pitchFamily="18" charset="0"/>
              </a:rPr>
            </a:b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4.1 -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Aš</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naudoju</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įvairias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mokyklos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aplinkas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stadionas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aikštynai</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poilsio</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žalios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zonos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klasė</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lauke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ir</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t.t. )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kaip</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mokymo</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lauke</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vietas</a:t>
            </a:r>
            <a:r>
              <a:rPr lang="en-GB"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a:t>
            </a:r>
            <a:br>
              <a:rPr lang="de-DE" dirty="0">
                <a:latin typeface="Times New Roman" panose="02020603050405020304" pitchFamily="18" charset="0"/>
                <a:ea typeface="Calibri" panose="020F0502020204030204" pitchFamily="34" charset="0"/>
                <a:cs typeface="Times New Roman" panose="02020603050405020304" pitchFamily="18" charset="0"/>
              </a:rPr>
            </a:b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88728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4E8F4A68-336E-454A-B639-1A607F4A2AAE}"/>
              </a:ext>
            </a:extLst>
          </p:cNvPr>
          <p:cNvSpPr>
            <a:spLocks noGrp="1"/>
          </p:cNvSpPr>
          <p:nvPr>
            <p:ph type="title"/>
          </p:nvPr>
        </p:nvSpPr>
        <p:spPr>
          <a:xfrm>
            <a:off x="751951" y="280434"/>
            <a:ext cx="10515600" cy="1583877"/>
          </a:xfrm>
        </p:spPr>
        <p:txBody>
          <a:bodyPr/>
          <a:lstStyle/>
          <a:p>
            <a:pPr algn="ctr"/>
            <a:r>
              <a:rPr lang="en-GB"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Mokinių</a:t>
            </a:r>
            <a:r>
              <a:rPr lang="en-GB"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apklausa</a:t>
            </a:r>
            <a:br>
              <a:rPr lang="de-DE"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6" name="Teksto vietos rezervavimo ženklas 5">
            <a:extLst>
              <a:ext uri="{FF2B5EF4-FFF2-40B4-BE49-F238E27FC236}">
                <a16:creationId xmlns:a16="http://schemas.microsoft.com/office/drawing/2014/main" id="{AA4BCF4C-6B91-452E-BA92-273DA828E8A7}"/>
              </a:ext>
            </a:extLst>
          </p:cNvPr>
          <p:cNvSpPr>
            <a:spLocks noGrp="1"/>
          </p:cNvSpPr>
          <p:nvPr>
            <p:ph type="body" idx="1"/>
          </p:nvPr>
        </p:nvSpPr>
        <p:spPr>
          <a:xfrm>
            <a:off x="426129" y="1589103"/>
            <a:ext cx="11159230" cy="5157925"/>
          </a:xfrm>
        </p:spPr>
        <p:txBody>
          <a:bodyPr>
            <a:noAutofit/>
          </a:bodyPr>
          <a:lstStyle/>
          <a:p>
            <a:pPr>
              <a:lnSpc>
                <a:spcPct val="100000"/>
              </a:lnSpc>
              <a:spcAft>
                <a:spcPts val="800"/>
              </a:spcAft>
            </a:pPr>
            <a:r>
              <a:rPr lang="lt-LT"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aukščiausios vertės:</a:t>
            </a:r>
            <a:endParaRPr lang="lt-L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5.4 - Man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patinka</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pamokos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vedamos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teritorijoje</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už</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ribų</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Mokytojai</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ugdymui</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išradingai</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pritaiko</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teritorija</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GB"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GB"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žemiausios</a:t>
            </a:r>
            <a:r>
              <a:rPr lang="en-GB"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vertės</a:t>
            </a:r>
            <a:r>
              <a:rPr lang="lt-LT"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D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5.3 -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Mokytojai</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veda</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pamokas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už</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ribų</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esančiose</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aplinkose</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gamta</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kultūros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įstaigos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valdžios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institucijos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įmonės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kt. ).  </a:t>
            </a:r>
            <a:r>
              <a:rPr lang="en-GB"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pP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Įvairias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aplinkas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stadionas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aikštynai</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poilsio</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žalios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zonos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lauke</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t.t. )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mokytojai</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naudoja</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kaip</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mokymo</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lauke</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vietas</a:t>
            </a:r>
            <a:r>
              <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7168077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9DDCA26C-E519-4B5B-96B3-EFD27880F82D}"/>
              </a:ext>
            </a:extLst>
          </p:cNvPr>
          <p:cNvSpPr>
            <a:spLocks noGrp="1"/>
          </p:cNvSpPr>
          <p:nvPr>
            <p:ph type="title"/>
          </p:nvPr>
        </p:nvSpPr>
        <p:spPr>
          <a:xfrm>
            <a:off x="1017104" y="2671003"/>
            <a:ext cx="10515600" cy="1325563"/>
          </a:xfrm>
        </p:spPr>
        <p:txBody>
          <a:bodyPr>
            <a:normAutofit/>
          </a:bodyPr>
          <a:lstStyle/>
          <a:p>
            <a:pPr algn="ctr"/>
            <a:r>
              <a:rPr lang="lt-LT" sz="6600" b="1" dirty="0">
                <a:latin typeface="Times New Roman" panose="02020603050405020304" pitchFamily="18" charset="0"/>
                <a:cs typeface="Times New Roman" panose="02020603050405020304" pitchFamily="18" charset="0"/>
              </a:rPr>
              <a:t>Aplinkų </a:t>
            </a:r>
            <a:r>
              <a:rPr lang="lt-LT" sz="6600" b="1" dirty="0" err="1">
                <a:latin typeface="Times New Roman" panose="02020603050405020304" pitchFamily="18" charset="0"/>
                <a:cs typeface="Times New Roman" panose="02020603050405020304" pitchFamily="18" charset="0"/>
              </a:rPr>
              <a:t>bendrakūra</a:t>
            </a:r>
            <a:endParaRPr lang="de-DE"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8583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BDC2B3-9E00-4661-B066-09A4A542D22B}"/>
              </a:ext>
            </a:extLst>
          </p:cNvPr>
          <p:cNvSpPr>
            <a:spLocks noGrp="1"/>
          </p:cNvSpPr>
          <p:nvPr>
            <p:ph type="title"/>
          </p:nvPr>
        </p:nvSpPr>
        <p:spPr>
          <a:xfrm>
            <a:off x="734196" y="413598"/>
            <a:ext cx="10515600" cy="900297"/>
          </a:xfrm>
        </p:spPr>
        <p:txBody>
          <a:bodyPr>
            <a:normAutofit fontScale="90000"/>
          </a:bodyPr>
          <a:lstStyle/>
          <a:p>
            <a:pPr algn="ctr">
              <a:lnSpc>
                <a:spcPct val="107000"/>
              </a:lnSpc>
              <a:spcAft>
                <a:spcPts val="800"/>
              </a:spcAft>
            </a:pPr>
            <a:br>
              <a:rPr lang="de-DE" sz="1800" dirty="0">
                <a:effectLst/>
                <a:latin typeface="Calibri" panose="020F0502020204030204" pitchFamily="34" charset="0"/>
                <a:ea typeface="Calibri" panose="020F0502020204030204" pitchFamily="34" charset="0"/>
                <a:cs typeface="Times New Roman" panose="02020603050405020304" pitchFamily="18" charset="0"/>
              </a:rPr>
            </a:b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lt-LT" sz="3100" b="1" dirty="0">
                <a:effectLst/>
                <a:latin typeface="Times New Roman" panose="02020603050405020304" pitchFamily="18" charset="0"/>
                <a:ea typeface="Calibri" panose="020F0502020204030204" pitchFamily="34" charset="0"/>
                <a:cs typeface="Times New Roman" panose="02020603050405020304" pitchFamily="18" charset="0"/>
              </a:rPr>
              <a:t>Tėvų apklausa</a:t>
            </a:r>
            <a:endParaRPr lang="de-DE" sz="3100" b="1" dirty="0">
              <a:latin typeface="Times New Roman" panose="02020603050405020304" pitchFamily="18" charset="0"/>
              <a:cs typeface="Times New Roman" panose="02020603050405020304" pitchFamily="18" charset="0"/>
            </a:endParaRPr>
          </a:p>
        </p:txBody>
      </p:sp>
      <p:sp>
        <p:nvSpPr>
          <p:cNvPr id="3" name="Teksto vietos rezervavimo ženklas 2">
            <a:extLst>
              <a:ext uri="{FF2B5EF4-FFF2-40B4-BE49-F238E27FC236}">
                <a16:creationId xmlns:a16="http://schemas.microsoft.com/office/drawing/2014/main" id="{ACD109E2-1E44-4886-87EC-8DB97A1553EB}"/>
              </a:ext>
            </a:extLst>
          </p:cNvPr>
          <p:cNvSpPr>
            <a:spLocks noGrp="1"/>
          </p:cNvSpPr>
          <p:nvPr>
            <p:ph type="body" idx="1"/>
          </p:nvPr>
        </p:nvSpPr>
        <p:spPr>
          <a:xfrm>
            <a:off x="399495" y="1455938"/>
            <a:ext cx="11567604" cy="4988465"/>
          </a:xfrm>
        </p:spPr>
        <p:txBody>
          <a:bodyPr>
            <a:noAutofit/>
          </a:bodyPr>
          <a:lstStyle/>
          <a:p>
            <a:pPr>
              <a:lnSpc>
                <a:spcPct val="150000"/>
              </a:lnSpc>
              <a:spcBef>
                <a:spcPts val="0"/>
              </a:spcBef>
              <a:spcAft>
                <a:spcPts val="800"/>
              </a:spcAft>
            </a:pPr>
            <a:r>
              <a:rPr kumimoji="0" lang="en-GB"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GB" b="0"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aukščiausios</a:t>
            </a:r>
            <a:r>
              <a:rPr kumimoji="0" lang="en-GB"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b="0"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vertės</a:t>
            </a:r>
            <a:r>
              <a:rPr lang="lt-L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lt-LT"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0"/>
              </a:spcBef>
              <a:spcAft>
                <a:spcPts val="800"/>
              </a:spcAft>
            </a:pPr>
            <a:r>
              <a:rPr lang="lt-LT"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 Mano vaikui patinka pamokos, vedamos mokyklos teritorijoje, už mokyklos ribų.  </a:t>
            </a:r>
            <a:r>
              <a:rPr lang="lt-LT"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spcAft>
                <a:spcPts val="800"/>
              </a:spcAft>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5.1 - Įvairios mokyklos aplinkos ( stadionas, aikštynai, poilsio, žalios zonos, klasė lauke ir t.t. ) naudojamos kaip mokymosi lauke vietos.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spcAft>
                <a:spcPts val="800"/>
              </a:spcAft>
            </a:pPr>
            <a:r>
              <a:rPr lang="lt-LT"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žemiausios vertės:</a:t>
            </a:r>
            <a:endParaRPr lang="de-D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spcAft>
                <a:spcPts val="800"/>
              </a:spcAft>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 Ugdymui išradingai pritaikoma mokyklos teritorija.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0"/>
              </a:spcBef>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5.3 - Mokytojai veda pamokas už mokyklos ribų (gamta, kultūros įstaigos, valdžios institucijos, įmonės ir kt.)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de-DE"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77629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37D3ABC-9C73-4B9D-94CA-5EA436252ADD}"/>
              </a:ext>
            </a:extLst>
          </p:cNvPr>
          <p:cNvSpPr>
            <a:spLocks noGrp="1"/>
          </p:cNvSpPr>
          <p:nvPr>
            <p:ph type="title"/>
          </p:nvPr>
        </p:nvSpPr>
        <p:spPr/>
        <p:txBody>
          <a:bodyPr>
            <a:normAutofit/>
          </a:bodyPr>
          <a:lstStyle/>
          <a:p>
            <a:pPr algn="ctr"/>
            <a:r>
              <a:rPr kumimoji="0" lang="lt-LT" sz="28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Įvairias mokyklos aplinkas ( stadionas, aikštynai, poilsio, žalios zonos, klasė lauke ir t.t. ) mokytojai naudoja kaip mokymo lauke vietas.</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5F750C7F-653B-4180-A0C8-31F140873433}"/>
              </a:ext>
            </a:extLst>
          </p:cNvPr>
          <p:cNvGraphicFramePr>
            <a:graphicFrameLocks noGrp="1"/>
          </p:cNvGraphicFramePr>
          <p:nvPr>
            <p:ph idx="1"/>
            <p:extLst>
              <p:ext uri="{D42A27DB-BD31-4B8C-83A1-F6EECF244321}">
                <p14:modId xmlns:p14="http://schemas.microsoft.com/office/powerpoint/2010/main" val="2693017106"/>
              </p:ext>
            </p:extLst>
          </p:nvPr>
        </p:nvGraphicFramePr>
        <p:xfrm>
          <a:off x="186814" y="1825625"/>
          <a:ext cx="4483510" cy="4181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30A4F41B-FC70-4B86-BC0D-B6173870712D}"/>
              </a:ext>
            </a:extLst>
          </p:cNvPr>
          <p:cNvGraphicFramePr/>
          <p:nvPr>
            <p:extLst>
              <p:ext uri="{D42A27DB-BD31-4B8C-83A1-F6EECF244321}">
                <p14:modId xmlns:p14="http://schemas.microsoft.com/office/powerpoint/2010/main" val="2688857629"/>
              </p:ext>
            </p:extLst>
          </p:nvPr>
        </p:nvGraphicFramePr>
        <p:xfrm>
          <a:off x="2031999" y="1825625"/>
          <a:ext cx="8350865" cy="4899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CE2E0E2A-F4F0-4EF6-9C01-FBFAFA4A7573}"/>
              </a:ext>
            </a:extLst>
          </p:cNvPr>
          <p:cNvGraphicFramePr/>
          <p:nvPr>
            <p:extLst>
              <p:ext uri="{D42A27DB-BD31-4B8C-83A1-F6EECF244321}">
                <p14:modId xmlns:p14="http://schemas.microsoft.com/office/powerpoint/2010/main" val="2225050761"/>
              </p:ext>
            </p:extLst>
          </p:nvPr>
        </p:nvGraphicFramePr>
        <p:xfrm>
          <a:off x="7836310" y="1825626"/>
          <a:ext cx="4267200" cy="4093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614484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C45C28-868D-4651-B7A8-A018619D882F}"/>
              </a:ext>
            </a:extLst>
          </p:cNvPr>
          <p:cNvSpPr>
            <a:spLocks noGrp="1"/>
          </p:cNvSpPr>
          <p:nvPr>
            <p:ph type="title"/>
          </p:nvPr>
        </p:nvSpPr>
        <p:spPr/>
        <p:txBody>
          <a:bodyPr>
            <a:normAutofit/>
          </a:bodyPr>
          <a:lstStyle/>
          <a:p>
            <a:pPr algn="ctr"/>
            <a:r>
              <a:rPr lang="de-DE" sz="2800" b="1" i="0" dirty="0" err="1">
                <a:solidFill>
                  <a:srgbClr val="000000"/>
                </a:solidFill>
                <a:effectLst/>
                <a:latin typeface="Times New Roman" panose="02020603050405020304" pitchFamily="18" charset="0"/>
                <a:cs typeface="Times New Roman" panose="02020603050405020304" pitchFamily="18" charset="0"/>
              </a:rPr>
              <a:t>Ugdymui</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išradingai</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pritaikoma</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mokyklos</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teritorija</a:t>
            </a:r>
            <a:r>
              <a:rPr lang="de-DE" sz="2800" b="1" i="0" dirty="0">
                <a:solidFill>
                  <a:srgbClr val="000000"/>
                </a:solidFill>
                <a:effectLst/>
                <a:latin typeface="Times New Roman" panose="02020603050405020304" pitchFamily="18" charset="0"/>
                <a:cs typeface="Times New Roman" panose="02020603050405020304" pitchFamily="18" charset="0"/>
              </a:rPr>
              <a:t>.</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012CC5BB-E154-4133-8E38-815913406FA1}"/>
              </a:ext>
            </a:extLst>
          </p:cNvPr>
          <p:cNvGraphicFramePr>
            <a:graphicFrameLocks noGrp="1"/>
          </p:cNvGraphicFramePr>
          <p:nvPr>
            <p:ph idx="1"/>
            <p:extLst>
              <p:ext uri="{D42A27DB-BD31-4B8C-83A1-F6EECF244321}">
                <p14:modId xmlns:p14="http://schemas.microsoft.com/office/powerpoint/2010/main" val="506693117"/>
              </p:ext>
            </p:extLst>
          </p:nvPr>
        </p:nvGraphicFramePr>
        <p:xfrm>
          <a:off x="117988" y="1825625"/>
          <a:ext cx="4886632" cy="41720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F66F60FA-3869-466F-BEEC-9314C455CBBD}"/>
              </a:ext>
            </a:extLst>
          </p:cNvPr>
          <p:cNvGraphicFramePr/>
          <p:nvPr>
            <p:extLst>
              <p:ext uri="{D42A27DB-BD31-4B8C-83A1-F6EECF244321}">
                <p14:modId xmlns:p14="http://schemas.microsoft.com/office/powerpoint/2010/main" val="4127061794"/>
              </p:ext>
            </p:extLst>
          </p:nvPr>
        </p:nvGraphicFramePr>
        <p:xfrm>
          <a:off x="2032000" y="1825625"/>
          <a:ext cx="8128000" cy="4868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211F653F-B1A9-4628-B069-CE1C17652B10}"/>
              </a:ext>
            </a:extLst>
          </p:cNvPr>
          <p:cNvGraphicFramePr/>
          <p:nvPr>
            <p:extLst>
              <p:ext uri="{D42A27DB-BD31-4B8C-83A1-F6EECF244321}">
                <p14:modId xmlns:p14="http://schemas.microsoft.com/office/powerpoint/2010/main" val="2172582018"/>
              </p:ext>
            </p:extLst>
          </p:nvPr>
        </p:nvGraphicFramePr>
        <p:xfrm>
          <a:off x="7253056" y="1825625"/>
          <a:ext cx="4465468" cy="4095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667439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4FBDD2-0E94-4F83-90AC-C40127580E01}"/>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Mokytojai veda pamokas už mokyklos ribų (gamta, kultūros įstaigos, valdžios institucijos, įmonės ir kt.).</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35106C9A-8B6D-4515-A996-207DFCABFEF1}"/>
              </a:ext>
            </a:extLst>
          </p:cNvPr>
          <p:cNvGraphicFramePr>
            <a:graphicFrameLocks noGrp="1"/>
          </p:cNvGraphicFramePr>
          <p:nvPr>
            <p:ph idx="1"/>
            <p:extLst>
              <p:ext uri="{D42A27DB-BD31-4B8C-83A1-F6EECF244321}">
                <p14:modId xmlns:p14="http://schemas.microsoft.com/office/powerpoint/2010/main" val="2065940928"/>
              </p:ext>
            </p:extLst>
          </p:nvPr>
        </p:nvGraphicFramePr>
        <p:xfrm>
          <a:off x="7945514" y="1825624"/>
          <a:ext cx="4074851" cy="40691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2B3C5CB1-3651-4056-BB1D-26E3B47C592B}"/>
              </a:ext>
            </a:extLst>
          </p:cNvPr>
          <p:cNvGraphicFramePr/>
          <p:nvPr>
            <p:extLst>
              <p:ext uri="{D42A27DB-BD31-4B8C-83A1-F6EECF244321}">
                <p14:modId xmlns:p14="http://schemas.microsoft.com/office/powerpoint/2010/main" val="3003819593"/>
              </p:ext>
            </p:extLst>
          </p:nvPr>
        </p:nvGraphicFramePr>
        <p:xfrm>
          <a:off x="2219416" y="1899821"/>
          <a:ext cx="7940583" cy="4838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0CBCCA83-AFAB-457A-9A4C-D07B5D1E4669}"/>
              </a:ext>
            </a:extLst>
          </p:cNvPr>
          <p:cNvGraphicFramePr/>
          <p:nvPr>
            <p:extLst>
              <p:ext uri="{D42A27DB-BD31-4B8C-83A1-F6EECF244321}">
                <p14:modId xmlns:p14="http://schemas.microsoft.com/office/powerpoint/2010/main" val="228094697"/>
              </p:ext>
            </p:extLst>
          </p:nvPr>
        </p:nvGraphicFramePr>
        <p:xfrm>
          <a:off x="171635" y="1899821"/>
          <a:ext cx="4453631" cy="3994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917404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FA0C03-9E28-4B6B-A416-037956802BDD}"/>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Mokiniams patinka vedami užsiėmimai ne mokykloje.</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9CB922B9-0E4D-42F4-9B27-B3395B7CBF71}"/>
              </a:ext>
            </a:extLst>
          </p:cNvPr>
          <p:cNvGraphicFramePr>
            <a:graphicFrameLocks noGrp="1"/>
          </p:cNvGraphicFramePr>
          <p:nvPr>
            <p:ph idx="1"/>
            <p:extLst>
              <p:ext uri="{D42A27DB-BD31-4B8C-83A1-F6EECF244321}">
                <p14:modId xmlns:p14="http://schemas.microsoft.com/office/powerpoint/2010/main" val="309767842"/>
              </p:ext>
            </p:extLst>
          </p:nvPr>
        </p:nvGraphicFramePr>
        <p:xfrm>
          <a:off x="159798" y="1825625"/>
          <a:ext cx="4261282" cy="40247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90ADE88B-253C-44DA-A0EF-BFC38A136A3D}"/>
              </a:ext>
            </a:extLst>
          </p:cNvPr>
          <p:cNvGraphicFramePr/>
          <p:nvPr>
            <p:extLst>
              <p:ext uri="{D42A27DB-BD31-4B8C-83A1-F6EECF244321}">
                <p14:modId xmlns:p14="http://schemas.microsoft.com/office/powerpoint/2010/main" val="2421582825"/>
              </p:ext>
            </p:extLst>
          </p:nvPr>
        </p:nvGraphicFramePr>
        <p:xfrm>
          <a:off x="2032000" y="1825624"/>
          <a:ext cx="8128000" cy="4894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EE778A13-EAB8-40CB-9D15-BA16F3302A22}"/>
              </a:ext>
            </a:extLst>
          </p:cNvPr>
          <p:cNvGraphicFramePr/>
          <p:nvPr>
            <p:extLst>
              <p:ext uri="{D42A27DB-BD31-4B8C-83A1-F6EECF244321}">
                <p14:modId xmlns:p14="http://schemas.microsoft.com/office/powerpoint/2010/main" val="649366673"/>
              </p:ext>
            </p:extLst>
          </p:nvPr>
        </p:nvGraphicFramePr>
        <p:xfrm>
          <a:off x="7910004" y="1825622"/>
          <a:ext cx="4048216" cy="40247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954218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120CA1-C87A-43B2-B4E8-166E019FC8CC}"/>
              </a:ext>
            </a:extLst>
          </p:cNvPr>
          <p:cNvSpPr>
            <a:spLocks noGrp="1"/>
          </p:cNvSpPr>
          <p:nvPr>
            <p:ph type="title"/>
          </p:nvPr>
        </p:nvSpPr>
        <p:spPr/>
        <p:txBody>
          <a:bodyPr>
            <a:normAutofit/>
          </a:bodyPr>
          <a:lstStyle/>
          <a:p>
            <a:pPr algn="ctr"/>
            <a:r>
              <a:rPr lang="de-DE" sz="2800" b="1" i="0" dirty="0" err="1">
                <a:solidFill>
                  <a:srgbClr val="000000"/>
                </a:solidFill>
                <a:effectLst/>
                <a:latin typeface="Times New Roman" panose="02020603050405020304" pitchFamily="18" charset="0"/>
                <a:cs typeface="Times New Roman" panose="02020603050405020304" pitchFamily="18" charset="0"/>
              </a:rPr>
              <a:t>Aš</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žinau</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mokymo</a:t>
            </a:r>
            <a:r>
              <a:rPr lang="de-DE" sz="2800" b="1" i="0" dirty="0">
                <a:solidFill>
                  <a:srgbClr val="000000"/>
                </a:solidFill>
                <a:effectLst/>
                <a:latin typeface="Times New Roman" panose="02020603050405020304" pitchFamily="18" charset="0"/>
                <a:cs typeface="Times New Roman" panose="02020603050405020304" pitchFamily="18" charset="0"/>
              </a:rPr>
              <a:t> ne </a:t>
            </a:r>
            <a:r>
              <a:rPr lang="de-DE" sz="2800" b="1" i="0" dirty="0" err="1">
                <a:solidFill>
                  <a:srgbClr val="000000"/>
                </a:solidFill>
                <a:effectLst/>
                <a:latin typeface="Times New Roman" panose="02020603050405020304" pitchFamily="18" charset="0"/>
                <a:cs typeface="Times New Roman" panose="02020603050405020304" pitchFamily="18" charset="0"/>
              </a:rPr>
              <a:t>mokykloje</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edukacines</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galimybes</a:t>
            </a:r>
            <a:r>
              <a:rPr lang="de-DE" sz="2800" b="1" i="0" dirty="0">
                <a:solidFill>
                  <a:srgbClr val="000000"/>
                </a:solidFill>
                <a:effectLst/>
                <a:latin typeface="Times New Roman" panose="02020603050405020304" pitchFamily="18" charset="0"/>
                <a:cs typeface="Times New Roman" panose="02020603050405020304" pitchFamily="18" charset="0"/>
              </a:rPr>
              <a:t>.</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4F31D477-08CE-4787-AEDC-119D6ED59C33}"/>
              </a:ext>
            </a:extLst>
          </p:cNvPr>
          <p:cNvGraphicFramePr>
            <a:graphicFrameLocks noGrp="1"/>
          </p:cNvGraphicFramePr>
          <p:nvPr>
            <p:ph idx="1"/>
            <p:extLst>
              <p:ext uri="{D42A27DB-BD31-4B8C-83A1-F6EECF244321}">
                <p14:modId xmlns:p14="http://schemas.microsoft.com/office/powerpoint/2010/main" val="127793869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19818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DED6780-315F-4AFF-A690-18FC2D6A98BE}"/>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Ugdymas, vykdomas ne mokykloje, turi teigiamą įtaką mokinių pažangumui.</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A9632FF8-6DC0-4B8E-BD75-433BB53C9221}"/>
              </a:ext>
            </a:extLst>
          </p:cNvPr>
          <p:cNvGraphicFramePr>
            <a:graphicFrameLocks noGrp="1"/>
          </p:cNvGraphicFramePr>
          <p:nvPr>
            <p:ph idx="1"/>
            <p:extLst>
              <p:ext uri="{D42A27DB-BD31-4B8C-83A1-F6EECF244321}">
                <p14:modId xmlns:p14="http://schemas.microsoft.com/office/powerpoint/2010/main" val="99744014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02900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ADBAD44-C87E-4DF5-822E-CA879B6D14EF}"/>
              </a:ext>
            </a:extLst>
          </p:cNvPr>
          <p:cNvSpPr>
            <a:spLocks noGrp="1"/>
          </p:cNvSpPr>
          <p:nvPr>
            <p:ph type="title"/>
          </p:nvPr>
        </p:nvSpPr>
        <p:spPr/>
        <p:txBody>
          <a:bodyPr>
            <a:normAutofit/>
          </a:bodyPr>
          <a:lstStyle/>
          <a:p>
            <a:pPr algn="ctr"/>
            <a:r>
              <a:rPr lang="lt-LT" sz="2800" b="1" dirty="0">
                <a:solidFill>
                  <a:srgbClr val="0070C0"/>
                </a:solidFill>
                <a:latin typeface="Times New Roman" panose="02020603050405020304" pitchFamily="18" charset="0"/>
                <a:cs typeface="Times New Roman" panose="02020603050405020304" pitchFamily="18" charset="0"/>
              </a:rPr>
              <a:t>Kur norėtumėte, kad vyktų pamokos?</a:t>
            </a:r>
            <a:br>
              <a:rPr lang="lt-LT" sz="2800" b="1" dirty="0">
                <a:solidFill>
                  <a:srgbClr val="0070C0"/>
                </a:solidFill>
                <a:latin typeface="Times New Roman" panose="02020603050405020304" pitchFamily="18" charset="0"/>
                <a:cs typeface="Times New Roman" panose="02020603050405020304" pitchFamily="18" charset="0"/>
              </a:rPr>
            </a:br>
            <a:r>
              <a:rPr lang="lt-LT" sz="2400" b="1" dirty="0">
                <a:latin typeface="Times New Roman" panose="02020603050405020304" pitchFamily="18" charset="0"/>
                <a:cs typeface="Times New Roman" panose="02020603050405020304" pitchFamily="18" charset="0"/>
              </a:rPr>
              <a:t>MOKINIŲ ATSAKYMAI</a:t>
            </a:r>
            <a:endParaRPr lang="de-DE"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C6FC60B0-3011-475B-9F07-1DA3D47F9403}"/>
              </a:ext>
            </a:extLst>
          </p:cNvPr>
          <p:cNvSpPr>
            <a:spLocks noGrp="1"/>
          </p:cNvSpPr>
          <p:nvPr>
            <p:ph idx="1"/>
          </p:nvPr>
        </p:nvSpPr>
        <p:spPr>
          <a:xfrm>
            <a:off x="346229" y="1615736"/>
            <a:ext cx="11398927" cy="4980373"/>
          </a:xfrm>
        </p:spPr>
        <p:txBody>
          <a:bodyPr>
            <a:normAutofit fontScale="92500" lnSpcReduction="10000"/>
          </a:bodyPr>
          <a:lstStyle/>
          <a:p>
            <a:pPr marL="0" indent="0" algn="just">
              <a:lnSpc>
                <a:spcPct val="107000"/>
              </a:lnSpc>
              <a:spcAft>
                <a:spcPts val="800"/>
              </a:spcAft>
              <a:buNone/>
            </a:pPr>
            <a:r>
              <a:rPr lang="lt-LT"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tadione, lauke, parke Aš norėčiau kad pamokos vyktų mokykloje, nes joje geriau suprantamos pamokų temos Kai jau bus šiltą lauke. Lauke. Už mokyklos ribų, nes taip daug smagiau ir įdomiau Manau lauke kur yra grynas oras Gamtoje, nes man gryname ore dirbti yra produktyviausia ir įdomiausia. Įvairiose įstaigose, ne vien tik mūsų mieste. Labai būtų smagu, kad pamokos vyktų prie žirgų, laukinėje gamtoje. orėčiau kad vyktu pamokos antram aukšte 209 kabinetas... </a:t>
            </a:r>
            <a:r>
              <a:rPr lang="lt-LT"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Norečiau</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kad pamokos butu įvairios pamokos, įvairiose aplinkose ir vietose, kad mes sužinotume daugiau dalykų. Man labai patinka kai per dailės pamoką eidavome piešti į lauką. Piešdavome matomus vaizdus, tik norėčiau, kad tokių pamokų būtų daugiau. Norėčiau su klase ir biologijos mokytoja nuvažiuoti į kokį mišką ir </a:t>
            </a:r>
            <a:r>
              <a:rPr lang="lt-LT"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patirinėti</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gamtą. Namuose8 </a:t>
            </a:r>
            <a:r>
              <a:rPr lang="lt-LT"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parduotuveje</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lauke,mokykloje,arba</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kitose patalpose Gamtoje dažniausiai lauke arba už mokyklos ribu  Būtų smagi edukacija jeigu </a:t>
            </a:r>
            <a:r>
              <a:rPr lang="lt-LT"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eitumę</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į darbo įstaigas kur yra pritaikomas kažkoks dalykas. </a:t>
            </a:r>
            <a:r>
              <a:rPr lang="lt-LT"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Pvz.:per</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užsienio kalbos pamoką į vertimų biurą. Stadione, lauke. Kažkur gamtoje kai šilta. Norėčiau, kad kartais išeitume iš mokyklos bent vieną pamoką praleisti lauke, neskaitant kūno kultūros. Norėčiau, kad dažniau pamokos vyktu kokiose miesto bibliotekose ir kažkur mieste.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Mokykloje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nes</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ten</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jos</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turi</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vykti</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Namuose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parke,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stadione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ŽUM.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Muziejuose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galbūt</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kitose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mokyklose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knygynuose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Klasėse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kaip</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yra</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dabar</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Ten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yra</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visos</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mūsų</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priemonės</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pilnam</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darbui</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patogu</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Mokykloje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kada</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gražus</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oras</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lauke</a:t>
            </a:r>
            <a:r>
              <a:rPr lang="de-DE"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Parke,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Miesto</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centre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istorija</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prie</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senesnių</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pastatų</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Išvykose</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ekskursijose</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Niekur</a:t>
            </a:r>
            <a:r>
              <a:rPr lang="lt-LT"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DE" sz="2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08330676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5858BA3-F550-4129-AA0A-E7CF16DB202E}"/>
              </a:ext>
            </a:extLst>
          </p:cNvPr>
          <p:cNvSpPr>
            <a:spLocks noGrp="1"/>
          </p:cNvSpPr>
          <p:nvPr>
            <p:ph type="title"/>
          </p:nvPr>
        </p:nvSpPr>
        <p:spPr/>
        <p:txBody>
          <a:bodyPr/>
          <a:lstStyle/>
          <a:p>
            <a:pPr algn="ctr"/>
            <a:r>
              <a:rPr kumimoji="0" lang="lt-LT" sz="2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Kur norėtumėte, kad vyktų pamokos?</a:t>
            </a:r>
            <a:br>
              <a:rPr kumimoji="0" lang="lt-LT" sz="2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br>
            <a:r>
              <a:rPr lang="lt-LT" sz="2400" b="1" dirty="0">
                <a:solidFill>
                  <a:prstClr val="black"/>
                </a:solidFill>
                <a:latin typeface="Times New Roman" panose="02020603050405020304" pitchFamily="18" charset="0"/>
                <a:cs typeface="Times New Roman" panose="02020603050405020304" pitchFamily="18" charset="0"/>
              </a:rPr>
              <a:t>TĖVŲ</a:t>
            </a:r>
            <a:r>
              <a:rPr kumimoji="0" lang="lt-LT"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ATSAKYMAI</a:t>
            </a:r>
            <a:endParaRPr lang="de-DE" dirty="0"/>
          </a:p>
        </p:txBody>
      </p:sp>
      <p:sp>
        <p:nvSpPr>
          <p:cNvPr id="3" name="Turinio vietos rezervavimo ženklas 2">
            <a:extLst>
              <a:ext uri="{FF2B5EF4-FFF2-40B4-BE49-F238E27FC236}">
                <a16:creationId xmlns:a16="http://schemas.microsoft.com/office/drawing/2014/main" id="{B525E04C-1963-49C1-AA58-FFC8FF91A8EE}"/>
              </a:ext>
            </a:extLst>
          </p:cNvPr>
          <p:cNvSpPr>
            <a:spLocks noGrp="1"/>
          </p:cNvSpPr>
          <p:nvPr>
            <p:ph idx="1"/>
          </p:nvPr>
        </p:nvSpPr>
        <p:spPr>
          <a:xfrm>
            <a:off x="328474" y="1553592"/>
            <a:ext cx="11567604" cy="5113538"/>
          </a:xfrm>
        </p:spPr>
        <p:txBody>
          <a:bodyPr>
            <a:normAutofit/>
          </a:bodyPr>
          <a:lstStyle/>
          <a:p>
            <a:pPr marL="0" indent="0" algn="just">
              <a:buNone/>
            </a:pP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Lauko klasė geras sprendimas atšilus orams, jų galėtų būti daugiau Klasėse Geriausia kai pamokos manau vyksta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klasese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ir vaikai labiau sutelkia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demesi</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moksla</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Jei oras leidžia galėtu vykti ir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laukia,o</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jei neleidžia tada gerai ir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klasei,kad</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vyktu pamokos. Lauke, gamtoje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Pavasarį,vasarą</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kuo daugiau pamokų vyktų lauke. Pamokos pagal temas gali vykti ir ne mokykloje. Pritariu integruotoms pamokoms ne mokykloje. Daugiau pamokų kitose aplinkose, ne tik mokykloje ir lauke. Kuo daugiau pažintinių pamokų lauke Muziejai labai tiktu edukacinėms pamokoms. Miesto žaliosiose erdvėse. Įmonėse, įstaigose. Gamtoje ir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muziejuse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Klasėje Mokykloje ir jos teritorijoje Kur patinka vaikams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lauke,stadione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parke Čia mokytojos reikalas kur ji veda pamokas, o ne tėvų. Todėl nesvarbu vieta, svarbu kaip tą pamoka veda. Įvairiose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vietose,kur</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būtų galima pasisemti žinių ir praktikos. Dailės pamokos galėtų vykti mūsų puikiose parko erdvėse,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muziejuje,sinagogose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Gamtos pamokos galėtų būti organizuojamos parke, prie miesto tvenkinio, nors ir bibliotekoje. Mokytojai patys turėtų būti išradingesni. gamtoje, lauko klasėje. kuo daugiau </a:t>
            </a:r>
            <a:r>
              <a:rPr lang="lt-LT"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lauke,gamtoje</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Kuo daugiau gryno oro ir viešų erdvių, muziejų Pažintinės pamokos gamtoje.</a:t>
            </a:r>
            <a:endParaRPr lang="de-DE"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318269130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2FB099C1-74E0-4086-996F-A6CEC0841AFA}"/>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Išvados</a:t>
            </a:r>
            <a:endParaRPr lang="de-DE" sz="3200" b="1" dirty="0">
              <a:latin typeface="Times New Roman" panose="02020603050405020304" pitchFamily="18" charset="0"/>
              <a:cs typeface="Times New Roman" panose="02020603050405020304" pitchFamily="18" charset="0"/>
            </a:endParaRPr>
          </a:p>
        </p:txBody>
      </p:sp>
      <p:sp>
        <p:nvSpPr>
          <p:cNvPr id="5" name="Turinio vietos rezervavimo ženklas 4">
            <a:extLst>
              <a:ext uri="{FF2B5EF4-FFF2-40B4-BE49-F238E27FC236}">
                <a16:creationId xmlns:a16="http://schemas.microsoft.com/office/drawing/2014/main" id="{435BCA21-2781-45F0-B1A5-13FACBBC5FF2}"/>
              </a:ext>
            </a:extLst>
          </p:cNvPr>
          <p:cNvSpPr>
            <a:spLocks noGrp="1"/>
          </p:cNvSpPr>
          <p:nvPr>
            <p:ph idx="1"/>
          </p:nvPr>
        </p:nvSpPr>
        <p:spPr>
          <a:xfrm>
            <a:off x="838200" y="1323191"/>
            <a:ext cx="10515600" cy="4853772"/>
          </a:xfrm>
        </p:spPr>
        <p:txBody>
          <a:bodyPr>
            <a:normAutofit/>
          </a:bodyPr>
          <a:lstStyle/>
          <a:p>
            <a:r>
              <a:rPr lang="de-DE" sz="2400" dirty="0" err="1">
                <a:latin typeface="Times New Roman" panose="02020603050405020304" pitchFamily="18" charset="0"/>
                <a:cs typeface="Times New Roman" panose="02020603050405020304" pitchFamily="18" charset="0"/>
              </a:rPr>
              <a:t>Auk</a:t>
            </a:r>
            <a:r>
              <a:rPr lang="lt-LT" sz="2400" dirty="0" err="1">
                <a:latin typeface="Times New Roman" panose="02020603050405020304" pitchFamily="18" charset="0"/>
                <a:cs typeface="Times New Roman" panose="02020603050405020304" pitchFamily="18" charset="0"/>
              </a:rPr>
              <a:t>ščiausia</a:t>
            </a:r>
            <a:r>
              <a:rPr lang="lt-LT" sz="2400" dirty="0">
                <a:latin typeface="Times New Roman" panose="02020603050405020304" pitchFamily="18" charset="0"/>
                <a:cs typeface="Times New Roman" panose="02020603050405020304" pitchFamily="18" charset="0"/>
              </a:rPr>
              <a:t> verte visi respondentai įvertino teiginį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Mokiniams</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patinka</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vedami</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užsiėmimai</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ne </a:t>
            </a:r>
            <a:r>
              <a:rPr kumimoji="0" lang="en-GB"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mokykloje</a:t>
            </a:r>
            <a:r>
              <a:rPr lang="lt-L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Mokiniai – 3,3, mokytojai – 3,6, tėvai – 3,6 ).</a:t>
            </a:r>
            <a:r>
              <a:rPr kumimoji="0" lang="en-GB"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lt-LT"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r>
              <a:rPr lang="lt-LT" sz="2400" dirty="0">
                <a:solidFill>
                  <a:srgbClr val="000000"/>
                </a:solidFill>
                <a:latin typeface="Times New Roman" panose="02020603050405020304" pitchFamily="18" charset="0"/>
                <a:cs typeface="Times New Roman" panose="02020603050405020304" pitchFamily="18" charset="0"/>
              </a:rPr>
              <a:t>Žemiausiai visi respondentai įvertino teiginį (</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Mokytojai veda pamokas mokyklos teritorijoje, už mokyklos ribų. Mokiniai – 3,3, mokytojai – 3,6, tėvai – 3,6 ). </a:t>
            </a:r>
          </a:p>
          <a:p>
            <a:r>
              <a:rPr lang="lt-L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Ugdymui išradingai pritaikoma mokyklos teritorija ( Mokiniai – 82</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mokytojai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77%, </a:t>
            </a:r>
            <a:r>
              <a:rPr lang="lt-L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tėvai –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90% ).</a:t>
            </a: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000000"/>
                </a:solidFill>
                <a:latin typeface="Times New Roman" panose="02020603050405020304" pitchFamily="18" charset="0"/>
                <a:cs typeface="Times New Roman" panose="02020603050405020304" pitchFamily="18" charset="0"/>
              </a:rPr>
              <a:t>90%</a:t>
            </a:r>
            <a:r>
              <a:rPr lang="lt-LT" sz="2400" dirty="0">
                <a:solidFill>
                  <a:srgbClr val="000000"/>
                </a:solidFill>
                <a:latin typeface="Times New Roman" panose="02020603050405020304" pitchFamily="18" charset="0"/>
                <a:cs typeface="Times New Roman" panose="02020603050405020304" pitchFamily="18" charset="0"/>
              </a:rPr>
              <a:t> mokytojų mano, kad ugdymas, vykdomas ne mokykloje, turi teigiamą įtaką mokinių pažangumui.</a:t>
            </a:r>
          </a:p>
          <a:p>
            <a:r>
              <a:rPr lang="lt-LT" sz="2400" dirty="0">
                <a:solidFill>
                  <a:srgbClr val="000000"/>
                </a:solidFill>
                <a:latin typeface="Times New Roman" panose="02020603050405020304" pitchFamily="18" charset="0"/>
                <a:cs typeface="Times New Roman" panose="02020603050405020304" pitchFamily="18" charset="0"/>
              </a:rPr>
              <a:t>92</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apklaust</a:t>
            </a:r>
            <a:r>
              <a:rPr lang="lt-LT" sz="2400" dirty="0">
                <a:solidFill>
                  <a:srgbClr val="000000"/>
                </a:solidFill>
                <a:latin typeface="Times New Roman" panose="02020603050405020304" pitchFamily="18" charset="0"/>
                <a:cs typeface="Times New Roman" panose="02020603050405020304" pitchFamily="18" charset="0"/>
              </a:rPr>
              <a:t>ų mokytojų žino mokymo ne mokykloje edukacines galimybes.</a:t>
            </a:r>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5754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D89D4B-967F-421D-A7CD-CA5CD7FE15EE}"/>
              </a:ext>
            </a:extLst>
          </p:cNvPr>
          <p:cNvSpPr>
            <a:spLocks noGrp="1"/>
          </p:cNvSpPr>
          <p:nvPr>
            <p:ph type="title"/>
          </p:nvPr>
        </p:nvSpPr>
        <p:spPr>
          <a:xfrm>
            <a:off x="838200" y="168676"/>
            <a:ext cx="10515600" cy="1198486"/>
          </a:xfrm>
        </p:spPr>
        <p:txBody>
          <a:bodyPr/>
          <a:lstStyle/>
          <a:p>
            <a:pPr algn="ct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Mokytojų apklausa</a:t>
            </a:r>
            <a:endParaRPr lang="de-DE" dirty="0"/>
          </a:p>
        </p:txBody>
      </p:sp>
      <p:sp>
        <p:nvSpPr>
          <p:cNvPr id="3" name="Turinio vietos rezervavimo ženklas 2">
            <a:extLst>
              <a:ext uri="{FF2B5EF4-FFF2-40B4-BE49-F238E27FC236}">
                <a16:creationId xmlns:a16="http://schemas.microsoft.com/office/drawing/2014/main" id="{2EF4F9E0-279C-4338-A4DD-11E457868B1E}"/>
              </a:ext>
            </a:extLst>
          </p:cNvPr>
          <p:cNvSpPr>
            <a:spLocks noGrp="1"/>
          </p:cNvSpPr>
          <p:nvPr>
            <p:ph idx="1"/>
          </p:nvPr>
        </p:nvSpPr>
        <p:spPr>
          <a:xfrm>
            <a:off x="683581" y="1438183"/>
            <a:ext cx="10892901" cy="5149048"/>
          </a:xfrm>
        </p:spPr>
        <p:txBody>
          <a:bodyPr>
            <a:normAutofit lnSpcReduction="10000"/>
          </a:bodyPr>
          <a:lstStyle/>
          <a:p>
            <a:pPr marL="0" indent="0">
              <a:lnSpc>
                <a:spcPts val="1350"/>
              </a:lnSpc>
              <a:spcBef>
                <a:spcPts val="0"/>
              </a:spcBef>
              <a:spcAft>
                <a:spcPts val="375"/>
              </a:spcAft>
              <a:buNone/>
            </a:pPr>
            <a:r>
              <a:rPr lang="lt-L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aukščiausios vertės:</a:t>
            </a:r>
            <a:endParaRPr lang="de-DE"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60000"/>
              </a:lnSpc>
              <a:spcBef>
                <a:spcPts val="0"/>
              </a:spcBef>
              <a:spcAft>
                <a:spcPts val="800"/>
              </a:spcAft>
              <a:buNone/>
            </a:pP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2.1 - Mokiniai yra įtraukiami į klasių ir bendrų erdvių dekoravimą.  </a:t>
            </a:r>
            <a:r>
              <a:rPr lang="lt-LT"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de-DE"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60000"/>
              </a:lnSpc>
              <a:spcBef>
                <a:spcPts val="0"/>
              </a:spcBef>
              <a:spcAft>
                <a:spcPts val="800"/>
              </a:spcAft>
              <a:buNone/>
            </a:pP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 Mokyklos patalpos nuolat puošiamos mokinių darbais.  </a:t>
            </a:r>
            <a:r>
              <a:rPr lang="lt-LT"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de-DE"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60000"/>
              </a:lnSpc>
              <a:spcBef>
                <a:spcPts val="0"/>
              </a:spcBef>
              <a:spcAft>
                <a:spcPts val="800"/>
              </a:spcAft>
              <a:buNone/>
            </a:pPr>
            <a:r>
              <a:rPr lang="lt-LT"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2.5 - Mokyklos patalpos pakankamai dekoruojamos mokinių darbais.  </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de-DE"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50000"/>
              </a:lnSpc>
              <a:spcBef>
                <a:spcPts val="0"/>
              </a:spcBef>
              <a:spcAft>
                <a:spcPts val="375"/>
              </a:spcAft>
              <a:buNone/>
            </a:pPr>
            <a:r>
              <a:rPr lang="lt-LT"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žemiausios vertės:</a:t>
            </a:r>
          </a:p>
          <a:p>
            <a:pPr marL="0" indent="0">
              <a:lnSpc>
                <a:spcPct val="150000"/>
              </a:lnSpc>
              <a:spcBef>
                <a:spcPts val="0"/>
              </a:spcBef>
              <a:spcAft>
                <a:spcPts val="375"/>
              </a:spcAft>
              <a:buNone/>
            </a:pPr>
            <a:r>
              <a:rPr lang="lt-LT" sz="2400" dirty="0">
                <a:effectLst/>
                <a:latin typeface="Times New Roman" panose="02020603050405020304" pitchFamily="18" charset="0"/>
                <a:ea typeface="Calibri" panose="020F0502020204030204" pitchFamily="34" charset="0"/>
                <a:cs typeface="Times New Roman" panose="02020603050405020304" pitchFamily="18" charset="0"/>
              </a:rPr>
              <a:t>2.7 - Mokiniai jaučiasi mokyklos kūrėjais ir šeimininkais.  </a:t>
            </a: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3,3</a:t>
            </a:r>
          </a:p>
          <a:p>
            <a:pPr marL="0" indent="0">
              <a:lnSpc>
                <a:spcPct val="110000"/>
              </a:lnSpc>
              <a:spcBef>
                <a:spcPts val="0"/>
              </a:spcBef>
              <a:spcAft>
                <a:spcPts val="375"/>
              </a:spcAft>
              <a:buNone/>
            </a:pPr>
            <a:r>
              <a:rPr lang="lt-LT" sz="2400" dirty="0">
                <a:effectLst/>
                <a:latin typeface="Times New Roman" panose="02020603050405020304" pitchFamily="18" charset="0"/>
                <a:ea typeface="Calibri" panose="020F0502020204030204" pitchFamily="34" charset="0"/>
                <a:cs typeface="Times New Roman" panose="02020603050405020304" pitchFamily="18" charset="0"/>
              </a:rPr>
              <a:t>2.6 - Mokiniai vertina, domisi, saugo savo ir kitų darbus, demonstruojamus mokyklos erdvėse, mokosi iš jų.  </a:t>
            </a: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3,5</a:t>
            </a:r>
          </a:p>
          <a:p>
            <a:pPr marL="0" indent="0">
              <a:lnSpc>
                <a:spcPct val="120000"/>
              </a:lnSpc>
              <a:spcBef>
                <a:spcPts val="0"/>
              </a:spcBef>
              <a:spcAft>
                <a:spcPts val="375"/>
              </a:spcAft>
              <a:buNone/>
            </a:pPr>
            <a:r>
              <a:rPr lang="lt-LT" sz="2400" dirty="0">
                <a:effectLst/>
                <a:latin typeface="Times New Roman" panose="02020603050405020304" pitchFamily="18" charset="0"/>
                <a:ea typeface="Calibri" panose="020F0502020204030204" pitchFamily="34" charset="0"/>
                <a:cs typeface="Times New Roman" panose="02020603050405020304" pitchFamily="18" charset="0"/>
              </a:rPr>
              <a:t>2.2 - Mokiniams sudaroma galimybė kurti, veikti drauge, įgyvendinti savo sumanymus, dekoruojant klasių ir bendras mokyklos erdves.  </a:t>
            </a: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3,5</a:t>
            </a:r>
          </a:p>
          <a:p>
            <a:pPr marL="0" indent="0">
              <a:lnSpc>
                <a:spcPts val="1350"/>
              </a:lnSpc>
              <a:spcAft>
                <a:spcPts val="375"/>
              </a:spcAft>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44538733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43630F5-84CD-4088-8192-76320FFD9D97}"/>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Rekomendacijos</a:t>
            </a:r>
            <a:endParaRPr lang="de-DE" sz="32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70BC751-4925-46DC-BCB8-922389DA4F86}"/>
              </a:ext>
            </a:extLst>
          </p:cNvPr>
          <p:cNvSpPr>
            <a:spLocks noGrp="1"/>
          </p:cNvSpPr>
          <p:nvPr>
            <p:ph idx="1"/>
          </p:nvPr>
        </p:nvSpPr>
        <p:spPr/>
        <p:txBody>
          <a:bodyPr/>
          <a:lstStyle/>
          <a:p>
            <a:r>
              <a:rPr lang="lt-LT" dirty="0">
                <a:latin typeface="Times New Roman" panose="02020603050405020304" pitchFamily="18" charset="0"/>
                <a:cs typeface="Times New Roman" panose="02020603050405020304" pitchFamily="18" charset="0"/>
              </a:rPr>
              <a:t>Apklausos rezultatus apsvarstyti metodinėse grupėse.</a:t>
            </a:r>
          </a:p>
          <a:p>
            <a:r>
              <a:rPr lang="lt-LT" dirty="0">
                <a:latin typeface="Times New Roman" panose="02020603050405020304" pitchFamily="18" charset="0"/>
                <a:cs typeface="Times New Roman" panose="02020603050405020304" pitchFamily="18" charset="0"/>
              </a:rPr>
              <a:t>Numatyti konkrečius veiksmus, priemones formas bei būdus, įtraukiant mokinius į mokyklos erdvių dekoravimą. </a:t>
            </a:r>
          </a:p>
          <a:p>
            <a:r>
              <a:rPr lang="lt-LT" dirty="0">
                <a:latin typeface="Times New Roman" panose="02020603050405020304" pitchFamily="18" charset="0"/>
                <a:cs typeface="Times New Roman" panose="02020603050405020304" pitchFamily="18" charset="0"/>
              </a:rPr>
              <a:t>Planuoti pamokas, vedamas ne mokykloje taip, kad teigiamas poveikis mokinių pažangumui būtų kuo didesnis. </a:t>
            </a:r>
          </a:p>
          <a:p>
            <a:endParaRPr lang="lt-LT" dirty="0"/>
          </a:p>
          <a:p>
            <a:endParaRPr lang="lt-LT" dirty="0"/>
          </a:p>
          <a:p>
            <a:endParaRPr lang="de-DE" dirty="0"/>
          </a:p>
        </p:txBody>
      </p:sp>
    </p:spTree>
    <p:extLst>
      <p:ext uri="{BB962C8B-B14F-4D97-AF65-F5344CB8AC3E}">
        <p14:creationId xmlns:p14="http://schemas.microsoft.com/office/powerpoint/2010/main" val="313158722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E5CF8B3-484A-4228-BE81-5B11727F39C2}"/>
              </a:ext>
            </a:extLst>
          </p:cNvPr>
          <p:cNvSpPr>
            <a:spLocks noGrp="1"/>
          </p:cNvSpPr>
          <p:nvPr>
            <p:ph type="title"/>
          </p:nvPr>
        </p:nvSpPr>
        <p:spPr/>
        <p:txBody>
          <a:bodyPr/>
          <a:lstStyle/>
          <a:p>
            <a:pPr algn="ct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Mokinių apklausa</a:t>
            </a:r>
            <a:endParaRPr lang="de-DE" dirty="0"/>
          </a:p>
        </p:txBody>
      </p:sp>
      <p:sp>
        <p:nvSpPr>
          <p:cNvPr id="3" name="Turinio vietos rezervavimo ženklas 2">
            <a:extLst>
              <a:ext uri="{FF2B5EF4-FFF2-40B4-BE49-F238E27FC236}">
                <a16:creationId xmlns:a16="http://schemas.microsoft.com/office/drawing/2014/main" id="{BBF90884-2FBE-4471-A51B-2E9D4FE3E6B3}"/>
              </a:ext>
            </a:extLst>
          </p:cNvPr>
          <p:cNvSpPr>
            <a:spLocks noGrp="1"/>
          </p:cNvSpPr>
          <p:nvPr>
            <p:ph idx="1"/>
          </p:nvPr>
        </p:nvSpPr>
        <p:spPr>
          <a:xfrm>
            <a:off x="838200" y="1571348"/>
            <a:ext cx="10515600" cy="4921527"/>
          </a:xfrm>
        </p:spPr>
        <p:txBody>
          <a:bodyPr>
            <a:normAutofit fontScale="92500" lnSpcReduction="20000"/>
          </a:bodyPr>
          <a:lstStyle/>
          <a:p>
            <a:pPr marL="0" indent="0">
              <a:lnSpc>
                <a:spcPts val="1350"/>
              </a:lnSpc>
              <a:spcAft>
                <a:spcPts val="375"/>
              </a:spcAft>
              <a:buNone/>
            </a:pPr>
            <a:r>
              <a:rPr lang="lt-LT"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aukščiausios vertės:</a:t>
            </a:r>
            <a:endParaRPr lang="de-D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3.3 - Mokyklos patalpos nuolat puošiamos mokinių darbais.  </a:t>
            </a:r>
            <a:r>
              <a:rPr lang="nl-NL"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3.5 - Mokyklos patalpos pakankamai dekoruojamos mokinių darbais.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20000"/>
              </a:lnSpc>
              <a:spcAft>
                <a:spcPts val="800"/>
              </a:spcAft>
              <a:buNone/>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3.6 - Aš vertinu, domiuosi, saugau savo ir kitų darbus, demonstruojamus mokyklos erdvėse, mokausi iš jų.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ts val="1350"/>
              </a:lnSpc>
              <a:spcAft>
                <a:spcPts val="375"/>
              </a:spcAft>
              <a:buNone/>
            </a:pPr>
            <a:r>
              <a:rPr lang="lt-LT"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žemiausios vertės:</a:t>
            </a:r>
            <a:endParaRPr lang="de-DE"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3.7 - Aš jaučiuosi mokyklos kūrėju ir šeimininku.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3.1 - Mokytojai įtraukia mane į klasių ir bendrų erdvių dekoravimą.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lt-L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3.2 - Aš turi galimybę kurti, veikti drauge, įgyvendinti savo sumanymus, dekoruojant klasių ir bendras mokyklos erdves.  </a:t>
            </a:r>
            <a:r>
              <a:rPr lang="lt-LT"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de-DE"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28085772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F7E6A91-7F07-42CF-B5B0-32CCCA23A5CA}"/>
              </a:ext>
            </a:extLst>
          </p:cNvPr>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Tėvų apklausa</a:t>
            </a:r>
            <a:endParaRPr lang="de-DE" sz="28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C8D644F8-0E34-40D5-A522-883BD132EC7D}"/>
              </a:ext>
            </a:extLst>
          </p:cNvPr>
          <p:cNvSpPr>
            <a:spLocks noGrp="1"/>
          </p:cNvSpPr>
          <p:nvPr>
            <p:ph idx="1"/>
          </p:nvPr>
        </p:nvSpPr>
        <p:spPr>
          <a:xfrm>
            <a:off x="763480" y="1624614"/>
            <a:ext cx="11026066" cy="4758431"/>
          </a:xfrm>
        </p:spPr>
        <p:txBody>
          <a:bodyPr>
            <a:normAutofit/>
          </a:bodyPr>
          <a:lstStyle/>
          <a:p>
            <a:pPr marL="0" indent="0">
              <a:buNone/>
            </a:pPr>
            <a:r>
              <a:rPr lang="lt-LT" sz="2400" dirty="0">
                <a:solidFill>
                  <a:srgbClr val="0070C0"/>
                </a:solidFill>
                <a:latin typeface="Times New Roman" panose="02020603050405020304" pitchFamily="18" charset="0"/>
                <a:cs typeface="Times New Roman" panose="02020603050405020304" pitchFamily="18" charset="0"/>
              </a:rPr>
              <a:t>3 aukščiausios vertės:</a:t>
            </a:r>
          </a:p>
          <a:p>
            <a:pPr marL="0" indent="0">
              <a:buNone/>
            </a:pPr>
            <a:r>
              <a:rPr lang="lt-LT" sz="2400" dirty="0">
                <a:latin typeface="Times New Roman" panose="02020603050405020304" pitchFamily="18" charset="0"/>
                <a:cs typeface="Times New Roman" panose="02020603050405020304" pitchFamily="18" charset="0"/>
              </a:rPr>
              <a:t>3.3 - Mokyklos patalpos nuolat puošiamos mokinių darbais.  </a:t>
            </a:r>
            <a:r>
              <a:rPr lang="lt-LT" sz="2400" b="1" dirty="0">
                <a:latin typeface="Times New Roman" panose="02020603050405020304" pitchFamily="18" charset="0"/>
                <a:cs typeface="Times New Roman" panose="02020603050405020304" pitchFamily="18" charset="0"/>
              </a:rPr>
              <a:t>3,6</a:t>
            </a:r>
          </a:p>
          <a:p>
            <a:pPr marL="0" indent="0">
              <a:buNone/>
            </a:pPr>
            <a:r>
              <a:rPr lang="lt-LT" sz="2400" dirty="0">
                <a:latin typeface="Times New Roman" panose="02020603050405020304" pitchFamily="18" charset="0"/>
                <a:cs typeface="Times New Roman" panose="02020603050405020304" pitchFamily="18" charset="0"/>
              </a:rPr>
              <a:t>3.5 - Mokyklos patalpos pakankamai dekoruojamos mokinių darbais.  </a:t>
            </a:r>
            <a:r>
              <a:rPr lang="lt-LT" sz="2400" b="1" dirty="0">
                <a:latin typeface="Times New Roman" panose="02020603050405020304" pitchFamily="18" charset="0"/>
                <a:cs typeface="Times New Roman" panose="02020603050405020304" pitchFamily="18" charset="0"/>
              </a:rPr>
              <a:t>3,5</a:t>
            </a:r>
          </a:p>
          <a:p>
            <a:pPr marL="0" indent="0">
              <a:buNone/>
            </a:pPr>
            <a:r>
              <a:rPr lang="lt-LT" sz="2400" dirty="0">
                <a:latin typeface="Times New Roman" panose="02020603050405020304" pitchFamily="18" charset="0"/>
                <a:cs typeface="Times New Roman" panose="02020603050405020304" pitchFamily="18" charset="0"/>
              </a:rPr>
              <a:t>3.6 - Jūsų vaikas vertina, domisi, saugo savo ir kitų darbus, demonstruojamus mokyklos erdvėse, mokosi iš jų. </a:t>
            </a:r>
            <a:r>
              <a:rPr lang="lt-LT" sz="2400" b="1" dirty="0">
                <a:latin typeface="Times New Roman" panose="02020603050405020304" pitchFamily="18" charset="0"/>
                <a:cs typeface="Times New Roman" panose="02020603050405020304" pitchFamily="18" charset="0"/>
              </a:rPr>
              <a:t>3,5</a:t>
            </a:r>
          </a:p>
          <a:p>
            <a:pPr marL="0" indent="0">
              <a:buNone/>
            </a:pPr>
            <a:r>
              <a:rPr lang="lt-LT" sz="2400" dirty="0">
                <a:solidFill>
                  <a:srgbClr val="0070C0"/>
                </a:solidFill>
                <a:latin typeface="Times New Roman" panose="02020603050405020304" pitchFamily="18" charset="0"/>
                <a:cs typeface="Times New Roman" panose="02020603050405020304" pitchFamily="18" charset="0"/>
              </a:rPr>
              <a:t>3 žemiausios vertės:</a:t>
            </a:r>
          </a:p>
          <a:p>
            <a:pPr marL="0" indent="0">
              <a:buNone/>
            </a:pPr>
            <a:r>
              <a:rPr lang="lt-LT" sz="2400" dirty="0">
                <a:latin typeface="Times New Roman" panose="02020603050405020304" pitchFamily="18" charset="0"/>
                <a:cs typeface="Times New Roman" panose="02020603050405020304" pitchFamily="18" charset="0"/>
              </a:rPr>
              <a:t>3.7 - Jūsų vaikas jaučiasi mokyklos kūrėju ir šeimininku.  </a:t>
            </a:r>
            <a:r>
              <a:rPr lang="lt-LT" sz="2400" b="1" dirty="0">
                <a:latin typeface="Times New Roman" panose="02020603050405020304" pitchFamily="18" charset="0"/>
                <a:cs typeface="Times New Roman" panose="02020603050405020304" pitchFamily="18" charset="0"/>
              </a:rPr>
              <a:t>2,9</a:t>
            </a:r>
          </a:p>
          <a:p>
            <a:pPr marL="0" indent="0">
              <a:buNone/>
            </a:pPr>
            <a:r>
              <a:rPr lang="lt-LT" sz="2400" dirty="0">
                <a:latin typeface="Times New Roman" panose="02020603050405020304" pitchFamily="18" charset="0"/>
                <a:cs typeface="Times New Roman" panose="02020603050405020304" pitchFamily="18" charset="0"/>
              </a:rPr>
              <a:t>3.1 - Mokytojai įtraukia Jūsų vaiką į klasių ir bendrų erdvių dekoravimą. </a:t>
            </a:r>
            <a:r>
              <a:rPr lang="lt-LT" sz="2400" b="1" dirty="0">
                <a:latin typeface="Times New Roman" panose="02020603050405020304" pitchFamily="18" charset="0"/>
                <a:cs typeface="Times New Roman" panose="02020603050405020304" pitchFamily="18" charset="0"/>
              </a:rPr>
              <a:t>3,4</a:t>
            </a:r>
          </a:p>
          <a:p>
            <a:pPr marL="0" indent="0">
              <a:buNone/>
            </a:pPr>
            <a:r>
              <a:rPr lang="lt-LT" sz="2400" dirty="0">
                <a:latin typeface="Times New Roman" panose="02020603050405020304" pitchFamily="18" charset="0"/>
                <a:cs typeface="Times New Roman" panose="02020603050405020304" pitchFamily="18" charset="0"/>
              </a:rPr>
              <a:t>3.2 - Jūsų vaikui mokykloje sudaroma galimybė kurti, veikti drauge, įgyvendinti savo sumanymus, dekoruojant klasių ir bendras mokyklos erdves.  </a:t>
            </a:r>
            <a:r>
              <a:rPr lang="lt-LT" sz="2400" b="1" dirty="0">
                <a:latin typeface="Times New Roman" panose="02020603050405020304" pitchFamily="18" charset="0"/>
                <a:cs typeface="Times New Roman" panose="02020603050405020304" pitchFamily="18" charset="0"/>
              </a:rPr>
              <a:t>3,4</a:t>
            </a:r>
          </a:p>
          <a:p>
            <a:pPr marL="0" indent="0">
              <a:buNone/>
            </a:pPr>
            <a:endParaRPr lang="de-DE" dirty="0"/>
          </a:p>
        </p:txBody>
      </p:sp>
    </p:spTree>
    <p:extLst>
      <p:ext uri="{BB962C8B-B14F-4D97-AF65-F5344CB8AC3E}">
        <p14:creationId xmlns:p14="http://schemas.microsoft.com/office/powerpoint/2010/main" val="176552513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086275-0D29-4E83-B276-AF92F9A0CAA3}"/>
              </a:ext>
            </a:extLst>
          </p:cNvPr>
          <p:cNvSpPr>
            <a:spLocks noGrp="1"/>
          </p:cNvSpPr>
          <p:nvPr>
            <p:ph type="title"/>
          </p:nvPr>
        </p:nvSpPr>
        <p:spPr/>
        <p:txBody>
          <a:bodyPr/>
          <a:lstStyle/>
          <a:p>
            <a:pPr algn="ctr"/>
            <a:r>
              <a:rPr lang="lt-LT" b="0" i="0" dirty="0">
                <a:solidFill>
                  <a:srgbClr val="000000"/>
                </a:solidFill>
                <a:effectLst/>
                <a:latin typeface="Arial" panose="020B0604020202020204" pitchFamily="34" charset="0"/>
              </a:rPr>
              <a:t>  </a:t>
            </a:r>
            <a:r>
              <a:rPr lang="lt-LT" sz="2800" b="1" i="0" dirty="0">
                <a:solidFill>
                  <a:srgbClr val="000000"/>
                </a:solidFill>
                <a:effectLst/>
                <a:latin typeface="Times New Roman" panose="02020603050405020304" pitchFamily="18" charset="0"/>
                <a:cs typeface="Times New Roman" panose="02020603050405020304" pitchFamily="18" charset="0"/>
              </a:rPr>
              <a:t>Mokiniai yra įtraukiami į klasių ir bendrų erdvių dekoravimą.</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9C470734-6B92-47BD-AA3B-067A847A6447}"/>
              </a:ext>
            </a:extLst>
          </p:cNvPr>
          <p:cNvGraphicFramePr>
            <a:graphicFrameLocks noGrp="1"/>
          </p:cNvGraphicFramePr>
          <p:nvPr>
            <p:ph idx="1"/>
            <p:extLst>
              <p:ext uri="{D42A27DB-BD31-4B8C-83A1-F6EECF244321}">
                <p14:modId xmlns:p14="http://schemas.microsoft.com/office/powerpoint/2010/main" val="3082459290"/>
              </p:ext>
            </p:extLst>
          </p:nvPr>
        </p:nvGraphicFramePr>
        <p:xfrm>
          <a:off x="142042" y="1690689"/>
          <a:ext cx="4829452" cy="41496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901621B4-91B4-4D92-A37A-F6BC0EEF2C30}"/>
              </a:ext>
            </a:extLst>
          </p:cNvPr>
          <p:cNvGraphicFramePr/>
          <p:nvPr>
            <p:extLst>
              <p:ext uri="{D42A27DB-BD31-4B8C-83A1-F6EECF244321}">
                <p14:modId xmlns:p14="http://schemas.microsoft.com/office/powerpoint/2010/main" val="3943076199"/>
              </p:ext>
            </p:extLst>
          </p:nvPr>
        </p:nvGraphicFramePr>
        <p:xfrm>
          <a:off x="2684206" y="1690688"/>
          <a:ext cx="7475794" cy="4985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B90260F2-E1BB-4624-BADC-2975E53F0288}"/>
              </a:ext>
            </a:extLst>
          </p:cNvPr>
          <p:cNvGraphicFramePr/>
          <p:nvPr>
            <p:extLst>
              <p:ext uri="{D42A27DB-BD31-4B8C-83A1-F6EECF244321}">
                <p14:modId xmlns:p14="http://schemas.microsoft.com/office/powerpoint/2010/main" val="1513600826"/>
              </p:ext>
            </p:extLst>
          </p:nvPr>
        </p:nvGraphicFramePr>
        <p:xfrm>
          <a:off x="7985607" y="1690686"/>
          <a:ext cx="4064351" cy="4149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102364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051AF11-E85D-401B-92AC-D2646E3140D5}"/>
              </a:ext>
            </a:extLst>
          </p:cNvPr>
          <p:cNvSpPr>
            <a:spLocks noGrp="1"/>
          </p:cNvSpPr>
          <p:nvPr>
            <p:ph type="title"/>
          </p:nvPr>
        </p:nvSpPr>
        <p:spPr/>
        <p:txBody>
          <a:bodyPr>
            <a:normAutofit/>
          </a:bodyPr>
          <a:lstStyle/>
          <a:p>
            <a:pPr algn="ctr"/>
            <a:r>
              <a:rPr lang="lt-LT" sz="2800" b="1" i="0" dirty="0">
                <a:solidFill>
                  <a:srgbClr val="000000"/>
                </a:solidFill>
                <a:effectLst/>
                <a:latin typeface="Times New Roman" panose="02020603050405020304" pitchFamily="18" charset="0"/>
                <a:cs typeface="Times New Roman" panose="02020603050405020304" pitchFamily="18" charset="0"/>
              </a:rPr>
              <a:t>Mokiniams sudaroma galimybė kurti, veikti drauge, įgyvendinti savo sumanymus, dekoruojant klasių ir bendras mokyklos erdves.</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649184BD-C1FA-4675-87E6-0B0F57D52F0B}"/>
              </a:ext>
            </a:extLst>
          </p:cNvPr>
          <p:cNvGraphicFramePr>
            <a:graphicFrameLocks noGrp="1"/>
          </p:cNvGraphicFramePr>
          <p:nvPr>
            <p:ph idx="1"/>
            <p:extLst>
              <p:ext uri="{D42A27DB-BD31-4B8C-83A1-F6EECF244321}">
                <p14:modId xmlns:p14="http://schemas.microsoft.com/office/powerpoint/2010/main" val="3988544193"/>
              </p:ext>
            </p:extLst>
          </p:nvPr>
        </p:nvGraphicFramePr>
        <p:xfrm>
          <a:off x="541538" y="1825625"/>
          <a:ext cx="3745327" cy="4060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2C1FAA0B-E444-4B2D-9682-D57F9414E558}"/>
              </a:ext>
            </a:extLst>
          </p:cNvPr>
          <p:cNvGraphicFramePr/>
          <p:nvPr>
            <p:extLst>
              <p:ext uri="{D42A27DB-BD31-4B8C-83A1-F6EECF244321}">
                <p14:modId xmlns:p14="http://schemas.microsoft.com/office/powerpoint/2010/main" val="2553064226"/>
              </p:ext>
            </p:extLst>
          </p:nvPr>
        </p:nvGraphicFramePr>
        <p:xfrm>
          <a:off x="2032000" y="1825624"/>
          <a:ext cx="8128000" cy="4894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53B94765-EE3B-468E-9318-4A2AB3FC3792}"/>
              </a:ext>
            </a:extLst>
          </p:cNvPr>
          <p:cNvGraphicFramePr/>
          <p:nvPr>
            <p:extLst>
              <p:ext uri="{D42A27DB-BD31-4B8C-83A1-F6EECF244321}">
                <p14:modId xmlns:p14="http://schemas.microsoft.com/office/powerpoint/2010/main" val="3092801069"/>
              </p:ext>
            </p:extLst>
          </p:nvPr>
        </p:nvGraphicFramePr>
        <p:xfrm>
          <a:off x="7182034" y="1825623"/>
          <a:ext cx="4909351" cy="4060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40907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A56E78F-418A-48DC-9710-87452F4C3BCC}"/>
              </a:ext>
            </a:extLst>
          </p:cNvPr>
          <p:cNvSpPr>
            <a:spLocks noGrp="1"/>
          </p:cNvSpPr>
          <p:nvPr>
            <p:ph type="title"/>
          </p:nvPr>
        </p:nvSpPr>
        <p:spPr/>
        <p:txBody>
          <a:bodyPr/>
          <a:lstStyle/>
          <a:p>
            <a:pPr algn="ctr"/>
            <a:r>
              <a:rPr lang="lt-LT" b="0" i="0" dirty="0">
                <a:solidFill>
                  <a:srgbClr val="000000"/>
                </a:solidFill>
                <a:effectLst/>
                <a:latin typeface="Arial" panose="020B0604020202020204" pitchFamily="34" charset="0"/>
              </a:rPr>
              <a:t> </a:t>
            </a:r>
            <a:r>
              <a:rPr lang="lt-LT" sz="2800" b="1" i="0" dirty="0">
                <a:solidFill>
                  <a:srgbClr val="000000"/>
                </a:solidFill>
                <a:effectLst/>
                <a:latin typeface="Times New Roman" panose="02020603050405020304" pitchFamily="18" charset="0"/>
                <a:cs typeface="Times New Roman" panose="02020603050405020304" pitchFamily="18" charset="0"/>
              </a:rPr>
              <a:t>Mokyklos patalpos nuolat puošiamos mokinių darbais.</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E315B6BA-3642-4909-BB1C-32D2DE2A179D}"/>
              </a:ext>
            </a:extLst>
          </p:cNvPr>
          <p:cNvGraphicFramePr>
            <a:graphicFrameLocks noGrp="1"/>
          </p:cNvGraphicFramePr>
          <p:nvPr>
            <p:ph idx="1"/>
            <p:extLst>
              <p:ext uri="{D42A27DB-BD31-4B8C-83A1-F6EECF244321}">
                <p14:modId xmlns:p14="http://schemas.microsoft.com/office/powerpoint/2010/main" val="3011886841"/>
              </p:ext>
            </p:extLst>
          </p:nvPr>
        </p:nvGraphicFramePr>
        <p:xfrm>
          <a:off x="115410" y="1825625"/>
          <a:ext cx="4367813" cy="4095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DA5B465A-B50E-4648-BD66-36C8DE884153}"/>
              </a:ext>
            </a:extLst>
          </p:cNvPr>
          <p:cNvGraphicFramePr/>
          <p:nvPr>
            <p:extLst>
              <p:ext uri="{D42A27DB-BD31-4B8C-83A1-F6EECF244321}">
                <p14:modId xmlns:p14="http://schemas.microsoft.com/office/powerpoint/2010/main" val="779875430"/>
              </p:ext>
            </p:extLst>
          </p:nvPr>
        </p:nvGraphicFramePr>
        <p:xfrm>
          <a:off x="2032000" y="1825624"/>
          <a:ext cx="8128000" cy="4939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AE6C593E-511F-4FE6-90DB-583291B0ED6D}"/>
              </a:ext>
            </a:extLst>
          </p:cNvPr>
          <p:cNvGraphicFramePr/>
          <p:nvPr>
            <p:extLst>
              <p:ext uri="{D42A27DB-BD31-4B8C-83A1-F6EECF244321}">
                <p14:modId xmlns:p14="http://schemas.microsoft.com/office/powerpoint/2010/main" val="88135466"/>
              </p:ext>
            </p:extLst>
          </p:nvPr>
        </p:nvGraphicFramePr>
        <p:xfrm>
          <a:off x="7279688" y="1825623"/>
          <a:ext cx="4714044" cy="4095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57106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D388094-473E-4DEC-B11A-87F8E3A3DFD2}"/>
              </a:ext>
            </a:extLst>
          </p:cNvPr>
          <p:cNvSpPr>
            <a:spLocks noGrp="1"/>
          </p:cNvSpPr>
          <p:nvPr>
            <p:ph type="title"/>
          </p:nvPr>
        </p:nvSpPr>
        <p:spPr/>
        <p:txBody>
          <a:bodyPr>
            <a:normAutofit/>
          </a:bodyPr>
          <a:lstStyle/>
          <a:p>
            <a:pPr algn="ctr"/>
            <a:r>
              <a:rPr lang="de-DE" sz="2800" b="1" i="0" dirty="0" err="1">
                <a:solidFill>
                  <a:srgbClr val="000000"/>
                </a:solidFill>
                <a:effectLst/>
                <a:latin typeface="Times New Roman" panose="02020603050405020304" pitchFamily="18" charset="0"/>
                <a:cs typeface="Times New Roman" panose="02020603050405020304" pitchFamily="18" charset="0"/>
              </a:rPr>
              <a:t>Mokyklos</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interjeras</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kuria</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gerą</a:t>
            </a:r>
            <a:r>
              <a:rPr lang="de-DE" sz="2800" b="1" i="0" dirty="0">
                <a:solidFill>
                  <a:srgbClr val="000000"/>
                </a:solidFill>
                <a:effectLst/>
                <a:latin typeface="Times New Roman" panose="02020603050405020304" pitchFamily="18" charset="0"/>
                <a:cs typeface="Times New Roman" panose="02020603050405020304" pitchFamily="18" charset="0"/>
              </a:rPr>
              <a:t> </a:t>
            </a:r>
            <a:r>
              <a:rPr lang="de-DE" sz="2800" b="1" i="0" dirty="0" err="1">
                <a:solidFill>
                  <a:srgbClr val="000000"/>
                </a:solidFill>
                <a:effectLst/>
                <a:latin typeface="Times New Roman" panose="02020603050405020304" pitchFamily="18" charset="0"/>
                <a:cs typeface="Times New Roman" panose="02020603050405020304" pitchFamily="18" charset="0"/>
              </a:rPr>
              <a:t>nuotaiką</a:t>
            </a:r>
            <a:r>
              <a:rPr lang="de-DE" sz="2800" b="1" i="0" dirty="0">
                <a:solidFill>
                  <a:srgbClr val="000000"/>
                </a:solidFill>
                <a:effectLst/>
                <a:latin typeface="Times New Roman" panose="02020603050405020304" pitchFamily="18" charset="0"/>
                <a:cs typeface="Times New Roman" panose="02020603050405020304" pitchFamily="18" charset="0"/>
              </a:rPr>
              <a:t>.</a:t>
            </a:r>
            <a:endParaRPr lang="de-DE" sz="2800" b="1" dirty="0">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0A798EB1-3476-483E-B444-28561B31E614}"/>
              </a:ext>
            </a:extLst>
          </p:cNvPr>
          <p:cNvGraphicFramePr>
            <a:graphicFrameLocks noGrp="1"/>
          </p:cNvGraphicFramePr>
          <p:nvPr>
            <p:ph idx="1"/>
            <p:extLst>
              <p:ext uri="{D42A27DB-BD31-4B8C-83A1-F6EECF244321}">
                <p14:modId xmlns:p14="http://schemas.microsoft.com/office/powerpoint/2010/main" val="3805849712"/>
              </p:ext>
            </p:extLst>
          </p:nvPr>
        </p:nvGraphicFramePr>
        <p:xfrm>
          <a:off x="71021" y="1825625"/>
          <a:ext cx="4882719" cy="4157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a 8">
            <a:extLst>
              <a:ext uri="{FF2B5EF4-FFF2-40B4-BE49-F238E27FC236}">
                <a16:creationId xmlns:a16="http://schemas.microsoft.com/office/drawing/2014/main" id="{D7040653-F0CD-41A9-895D-375C12841057}"/>
              </a:ext>
            </a:extLst>
          </p:cNvPr>
          <p:cNvGraphicFramePr/>
          <p:nvPr>
            <p:extLst>
              <p:ext uri="{D42A27DB-BD31-4B8C-83A1-F6EECF244321}">
                <p14:modId xmlns:p14="http://schemas.microsoft.com/office/powerpoint/2010/main" val="2130644674"/>
              </p:ext>
            </p:extLst>
          </p:nvPr>
        </p:nvGraphicFramePr>
        <p:xfrm>
          <a:off x="2032000" y="1825625"/>
          <a:ext cx="8128000" cy="4965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a 11">
            <a:extLst>
              <a:ext uri="{FF2B5EF4-FFF2-40B4-BE49-F238E27FC236}">
                <a16:creationId xmlns:a16="http://schemas.microsoft.com/office/drawing/2014/main" id="{73B5ACAF-EE98-4DA8-A371-48B7A6630E50}"/>
              </a:ext>
            </a:extLst>
          </p:cNvPr>
          <p:cNvGraphicFramePr/>
          <p:nvPr>
            <p:extLst>
              <p:ext uri="{D42A27DB-BD31-4B8C-83A1-F6EECF244321}">
                <p14:modId xmlns:p14="http://schemas.microsoft.com/office/powerpoint/2010/main" val="1337426387"/>
              </p:ext>
            </p:extLst>
          </p:nvPr>
        </p:nvGraphicFramePr>
        <p:xfrm>
          <a:off x="7492752" y="1825625"/>
          <a:ext cx="4563123" cy="40602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556498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2_Galerija">
  <a:themeElements>
    <a:clrScheme name="Galerij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j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j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131</TotalTime>
  <Words>2785</Words>
  <Application>Microsoft Office PowerPoint</Application>
  <PresentationFormat>Plačiaekranė</PresentationFormat>
  <Paragraphs>155</Paragraphs>
  <Slides>30</Slides>
  <Notes>0</Notes>
  <HiddenSlides>0</HiddenSlides>
  <MMClips>0</MMClips>
  <ScaleCrop>false</ScaleCrop>
  <HeadingPairs>
    <vt:vector size="6" baseType="variant">
      <vt:variant>
        <vt:lpstr>Naudojami šriftai</vt:lpstr>
      </vt:variant>
      <vt:variant>
        <vt:i4>5</vt:i4>
      </vt:variant>
      <vt:variant>
        <vt:lpstr>Tema</vt:lpstr>
      </vt:variant>
      <vt:variant>
        <vt:i4>4</vt:i4>
      </vt:variant>
      <vt:variant>
        <vt:lpstr>Skaidrių pavadinimai</vt:lpstr>
      </vt:variant>
      <vt:variant>
        <vt:i4>30</vt:i4>
      </vt:variant>
    </vt:vector>
  </HeadingPairs>
  <TitlesOfParts>
    <vt:vector size="39" baseType="lpstr">
      <vt:lpstr>Arial</vt:lpstr>
      <vt:lpstr>Calibri</vt:lpstr>
      <vt:lpstr>Calibri Light</vt:lpstr>
      <vt:lpstr>Gill Sans MT</vt:lpstr>
      <vt:lpstr>Times New Roman</vt:lpstr>
      <vt:lpstr>Office Theme</vt:lpstr>
      <vt:lpstr>Galerija</vt:lpstr>
      <vt:lpstr>1_Galerija</vt:lpstr>
      <vt:lpstr>2_Galerija</vt:lpstr>
      <vt:lpstr>  Aplinkų bendrakūra.  Mokymasis ne mokykloje. </vt:lpstr>
      <vt:lpstr>Aplinkų bendrakūra</vt:lpstr>
      <vt:lpstr>Mokytojų apklausa</vt:lpstr>
      <vt:lpstr>Mokinių apklausa</vt:lpstr>
      <vt:lpstr>Tėvų apklausa</vt:lpstr>
      <vt:lpstr>  Mokiniai yra įtraukiami į klasių ir bendrų erdvių dekoravimą.</vt:lpstr>
      <vt:lpstr>Mokiniams sudaroma galimybė kurti, veikti drauge, įgyvendinti savo sumanymus, dekoruojant klasių ir bendras mokyklos erdves.</vt:lpstr>
      <vt:lpstr> Mokyklos patalpos nuolat puošiamos mokinių darbais.</vt:lpstr>
      <vt:lpstr>Mokyklos interjeras kuria gerą nuotaiką.</vt:lpstr>
      <vt:lpstr>Mokyklos patalpos pakankamai dekoruojamos mokinių darbais.</vt:lpstr>
      <vt:lpstr>Mokiniai vertina, domisi, saugo savo ir kitų darbus, demonstruojamus mokyklos erdvėse, mokosi iš jų.</vt:lpstr>
      <vt:lpstr>Mokiniai jaučiasi mokyklos kūrėjais ir šeimininkais.</vt:lpstr>
      <vt:lpstr>Ką Jūs keistumėte, papildytumėte dekoruojant, projektuojant, įrengiant, klases ir bendras mokyklos erdves? MOKYTOJŲ ATSAKYMAI</vt:lpstr>
      <vt:lpstr>MOKINIŲ ATSAKYMAI</vt:lpstr>
      <vt:lpstr>TĖVŲ ATSAKYMAI</vt:lpstr>
      <vt:lpstr>                                IŠVADOS</vt:lpstr>
      <vt:lpstr>Mokymasis ne mokykloje</vt:lpstr>
      <vt:lpstr>                                        Mokytojų apklausa </vt:lpstr>
      <vt:lpstr>Mokinių apklausa </vt:lpstr>
      <vt:lpstr>  Tėvų apklausa</vt:lpstr>
      <vt:lpstr>Įvairias mokyklos aplinkas ( stadionas, aikštynai, poilsio, žalios zonos, klasė lauke ir t.t. ) mokytojai naudoja kaip mokymo lauke vietas.</vt:lpstr>
      <vt:lpstr>Ugdymui išradingai pritaikoma mokyklos teritorija.</vt:lpstr>
      <vt:lpstr>Mokytojai veda pamokas už mokyklos ribų (gamta, kultūros įstaigos, valdžios institucijos, įmonės ir kt.).</vt:lpstr>
      <vt:lpstr>Mokiniams patinka vedami užsiėmimai ne mokykloje.</vt:lpstr>
      <vt:lpstr>Aš žinau mokymo ne mokykloje edukacines galimybes.</vt:lpstr>
      <vt:lpstr>Ugdymas, vykdomas ne mokykloje, turi teigiamą įtaką mokinių pažangumui.</vt:lpstr>
      <vt:lpstr>Kur norėtumėte, kad vyktų pamokos? MOKINIŲ ATSAKYMAI</vt:lpstr>
      <vt:lpstr>Kur norėtumėte, kad vyktų pamokos? TĖVŲ ATSAKYMAI</vt:lpstr>
      <vt:lpstr>Išvados</vt:lpstr>
      <vt:lpstr>Rekomendacijos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KĘSTUTIS AUGYS</dc:creator>
  <cp:lastModifiedBy>KĘSTUTIS AUGYS</cp:lastModifiedBy>
  <cp:revision>87</cp:revision>
  <dcterms:created xsi:type="dcterms:W3CDTF">2021-02-01T10:36:57Z</dcterms:created>
  <dcterms:modified xsi:type="dcterms:W3CDTF">2021-02-16T11:26:44Z</dcterms:modified>
</cp:coreProperties>
</file>